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Lst>
  <p:notesMasterIdLst>
    <p:notesMasterId r:id="rId82"/>
  </p:notesMasterIdLst>
  <p:handoutMasterIdLst>
    <p:handoutMasterId r:id="rId83"/>
  </p:handoutMasterIdLst>
  <p:sldIdLst>
    <p:sldId id="2604" r:id="rId3"/>
    <p:sldId id="11372" r:id="rId4"/>
    <p:sldId id="1359" r:id="rId5"/>
    <p:sldId id="2240" r:id="rId6"/>
    <p:sldId id="1372" r:id="rId7"/>
    <p:sldId id="9878" r:id="rId8"/>
    <p:sldId id="9879" r:id="rId9"/>
    <p:sldId id="9881" r:id="rId10"/>
    <p:sldId id="11373" r:id="rId11"/>
    <p:sldId id="9880" r:id="rId12"/>
    <p:sldId id="9876" r:id="rId13"/>
    <p:sldId id="9882" r:id="rId14"/>
    <p:sldId id="9874" r:id="rId15"/>
    <p:sldId id="2599" r:id="rId16"/>
    <p:sldId id="2039" r:id="rId17"/>
    <p:sldId id="2596" r:id="rId18"/>
    <p:sldId id="2633" r:id="rId19"/>
    <p:sldId id="2634" r:id="rId20"/>
    <p:sldId id="2635" r:id="rId21"/>
    <p:sldId id="2636" r:id="rId22"/>
    <p:sldId id="2637" r:id="rId23"/>
    <p:sldId id="2638" r:id="rId24"/>
    <p:sldId id="2640" r:id="rId25"/>
    <p:sldId id="1371" r:id="rId26"/>
    <p:sldId id="2584" r:id="rId27"/>
    <p:sldId id="2585" r:id="rId28"/>
    <p:sldId id="2352" r:id="rId29"/>
    <p:sldId id="2353" r:id="rId30"/>
    <p:sldId id="2354" r:id="rId31"/>
    <p:sldId id="2355" r:id="rId32"/>
    <p:sldId id="2356" r:id="rId33"/>
    <p:sldId id="2357" r:id="rId34"/>
    <p:sldId id="2609" r:id="rId35"/>
    <p:sldId id="2586" r:id="rId36"/>
    <p:sldId id="2587" r:id="rId37"/>
    <p:sldId id="2588" r:id="rId38"/>
    <p:sldId id="2589" r:id="rId39"/>
    <p:sldId id="2223" r:id="rId40"/>
    <p:sldId id="2224" r:id="rId41"/>
    <p:sldId id="2611" r:id="rId42"/>
    <p:sldId id="2610" r:id="rId43"/>
    <p:sldId id="2612" r:id="rId44"/>
    <p:sldId id="2613" r:id="rId45"/>
    <p:sldId id="2621" r:id="rId46"/>
    <p:sldId id="2593" r:id="rId47"/>
    <p:sldId id="2594" r:id="rId48"/>
    <p:sldId id="2622" r:id="rId49"/>
    <p:sldId id="2229" r:id="rId50"/>
    <p:sldId id="2231" r:id="rId51"/>
    <p:sldId id="2232" r:id="rId52"/>
    <p:sldId id="2234" r:id="rId53"/>
    <p:sldId id="2230" r:id="rId54"/>
    <p:sldId id="2235" r:id="rId55"/>
    <p:sldId id="2616" r:id="rId56"/>
    <p:sldId id="2238" r:id="rId57"/>
    <p:sldId id="2279" r:id="rId58"/>
    <p:sldId id="2239" r:id="rId59"/>
    <p:sldId id="2618" r:id="rId60"/>
    <p:sldId id="2277" r:id="rId61"/>
    <p:sldId id="2276" r:id="rId62"/>
    <p:sldId id="11366" r:id="rId63"/>
    <p:sldId id="2241" r:id="rId64"/>
    <p:sldId id="2269" r:id="rId65"/>
    <p:sldId id="2270" r:id="rId66"/>
    <p:sldId id="2619" r:id="rId67"/>
    <p:sldId id="2243" r:id="rId68"/>
    <p:sldId id="2255" r:id="rId69"/>
    <p:sldId id="2254" r:id="rId70"/>
    <p:sldId id="2244" r:id="rId71"/>
    <p:sldId id="2268" r:id="rId72"/>
    <p:sldId id="2272" r:id="rId73"/>
    <p:sldId id="2273" r:id="rId74"/>
    <p:sldId id="2252" r:id="rId75"/>
    <p:sldId id="2246" r:id="rId76"/>
    <p:sldId id="2623" r:id="rId77"/>
    <p:sldId id="2615" r:id="rId78"/>
    <p:sldId id="2627" r:id="rId79"/>
    <p:sldId id="2237" r:id="rId80"/>
    <p:sldId id="2630" r:id="rId81"/>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40" userDrawn="1">
          <p15:clr>
            <a:srgbClr val="A4A3A4"/>
          </p15:clr>
        </p15:guide>
        <p15:guide id="3"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32FF"/>
    <a:srgbClr val="73FEFF"/>
    <a:srgbClr val="941100"/>
    <a:srgbClr val="212121"/>
    <a:srgbClr val="005493"/>
    <a:srgbClr val="FF2F92"/>
    <a:srgbClr val="9437FF"/>
    <a:srgbClr val="ED3C64"/>
    <a:srgbClr val="00FB92"/>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2" autoAdjust="0"/>
    <p:restoredTop sz="87331" autoAdjust="0"/>
  </p:normalViewPr>
  <p:slideViewPr>
    <p:cSldViewPr>
      <p:cViewPr varScale="1">
        <p:scale>
          <a:sx n="206" d="100"/>
          <a:sy n="206" d="100"/>
        </p:scale>
        <p:origin x="456" y="176"/>
      </p:cViewPr>
      <p:guideLst>
        <p:guide orient="horz" pos="2480"/>
        <p:guide pos="340"/>
        <p:guide pos="2880"/>
      </p:guideLst>
    </p:cSldViewPr>
  </p:slideViewPr>
  <p:outlineViewPr>
    <p:cViewPr>
      <p:scale>
        <a:sx n="33" d="100"/>
        <a:sy n="33" d="100"/>
      </p:scale>
      <p:origin x="0" y="-5720"/>
    </p:cViewPr>
  </p:outlineViewPr>
  <p:notesTextViewPr>
    <p:cViewPr>
      <p:scale>
        <a:sx n="140" d="100"/>
        <a:sy n="140"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CPU时间消耗</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72-E04F-8106-BFDC8BE6A5B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72-E04F-8106-BFDC8BE6A5BF}"/>
              </c:ext>
            </c:extLst>
          </c:dPt>
          <c:cat>
            <c:strRef>
              <c:f>Sheet1!$A$2:$A$3</c:f>
              <c:strCache>
                <c:ptCount val="2"/>
                <c:pt idx="0">
                  <c:v>通信开销</c:v>
                </c:pt>
                <c:pt idx="1">
                  <c:v>应用逻辑</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7A72-E04F-8106-BFDC8BE6A5B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2023/9/11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2023/9/11</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现代操作系统，面向用户使用的（穿戴、手机、平台、笔记本、台式机），都有漂亮的界面供用户操作。</a:t>
            </a:r>
            <a:endParaRPr kumimoji="1" lang="en-US" altLang="zh-CN" dirty="0"/>
          </a:p>
          <a:p>
            <a:r>
              <a:rPr kumimoji="1" lang="zh-CN" altLang="en-US" dirty="0"/>
              <a:t>施乐公司发明的图形界面对现代操作系统的发展与成功还是非常重要的。</a:t>
            </a:r>
            <a:endParaRPr kumimoji="1" lang="en-US" altLang="zh-CN" dirty="0"/>
          </a:p>
          <a:p>
            <a:r>
              <a:rPr kumimoji="1" lang="en-US" altLang="zh-CN" dirty="0"/>
              <a:t>GUI</a:t>
            </a:r>
            <a:r>
              <a:rPr kumimoji="1" lang="zh-CN" altLang="en-US" dirty="0"/>
              <a:t>后面可以是</a:t>
            </a:r>
            <a:r>
              <a:rPr kumimoji="1" lang="en-US" altLang="zh-CN" dirty="0"/>
              <a:t>IBM</a:t>
            </a:r>
            <a:r>
              <a:rPr kumimoji="1" lang="zh-CN" altLang="en-US" dirty="0"/>
              <a:t> </a:t>
            </a:r>
            <a:r>
              <a:rPr kumimoji="1" lang="en-US" altLang="zh-CN" dirty="0"/>
              <a:t>360</a:t>
            </a:r>
            <a:r>
              <a:rPr kumimoji="1" lang="zh-CN" altLang="en-US" dirty="0"/>
              <a:t>、</a:t>
            </a:r>
            <a:r>
              <a:rPr kumimoji="1" lang="en-US" altLang="zh-CN" dirty="0" err="1"/>
              <a:t>unix</a:t>
            </a:r>
            <a:r>
              <a:rPr kumimoji="1" lang="zh-CN" altLang="en-US" dirty="0"/>
              <a:t>、</a:t>
            </a:r>
            <a:r>
              <a:rPr kumimoji="1" lang="en-US" altLang="zh-CN" dirty="0"/>
              <a:t>Linux</a:t>
            </a:r>
            <a:r>
              <a:rPr kumimoji="1" lang="zh-CN" altLang="en-US" dirty="0"/>
              <a:t>、</a:t>
            </a:r>
            <a:r>
              <a:rPr kumimoji="1" lang="en-US" altLang="zh-CN" dirty="0"/>
              <a:t>windows</a:t>
            </a:r>
            <a:r>
              <a:rPr kumimoji="1" lang="zh-CN" altLang="en-US" dirty="0"/>
              <a:t>，等等。</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22</a:t>
            </a:fld>
            <a:endParaRPr lang="zh-CN" altLang="en-US"/>
          </a:p>
        </p:txBody>
      </p:sp>
    </p:spTree>
    <p:extLst>
      <p:ext uri="{BB962C8B-B14F-4D97-AF65-F5344CB8AC3E}">
        <p14:creationId xmlns:p14="http://schemas.microsoft.com/office/powerpoint/2010/main" val="311738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今天操作系统空前繁荣。</a:t>
            </a:r>
            <a:endParaRPr kumimoji="1" lang="en-US" altLang="zh-CN" dirty="0"/>
          </a:p>
          <a:p>
            <a:endParaRPr kumimoji="1" lang="en-US" altLang="zh-CN" dirty="0"/>
          </a:p>
          <a:p>
            <a:r>
              <a:rPr kumimoji="1" lang="zh-CN" altLang="en-US" dirty="0"/>
              <a:t>这是</a:t>
            </a:r>
            <a:r>
              <a:rPr kumimoji="1" lang="en-US" altLang="zh-CN" dirty="0"/>
              <a:t>C919</a:t>
            </a:r>
            <a:r>
              <a:rPr kumimoji="1" lang="zh-CN" altLang="en-US" dirty="0"/>
              <a:t>（很多操作系统）、大疆、歼</a:t>
            </a:r>
            <a:r>
              <a:rPr kumimoji="1" lang="en-US" altLang="zh-CN" dirty="0"/>
              <a:t>20</a:t>
            </a:r>
            <a:r>
              <a:rPr kumimoji="1" lang="zh-CN" altLang="en-US" dirty="0"/>
              <a:t>、小鹏、都是国产的，需求很多、做的也很不错。</a:t>
            </a:r>
            <a:endParaRPr kumimoji="1" lang="en-US" altLang="zh-CN" dirty="0"/>
          </a:p>
          <a:p>
            <a:endParaRPr kumimoji="1" lang="en-US" altLang="zh-CN" dirty="0"/>
          </a:p>
          <a:p>
            <a:r>
              <a:rPr kumimoji="1" lang="zh-CN" altLang="en-US" dirty="0"/>
              <a:t>买了一个</a:t>
            </a:r>
            <a:r>
              <a:rPr kumimoji="1" lang="en-US" altLang="zh-CN" dirty="0"/>
              <a:t>CPU</a:t>
            </a:r>
            <a:r>
              <a:rPr kumimoji="1" lang="zh-CN" altLang="en-US" dirty="0"/>
              <a:t>，有没有</a:t>
            </a:r>
            <a:r>
              <a:rPr kumimoji="1" lang="en-US" altLang="zh-CN" dirty="0"/>
              <a:t>OS</a:t>
            </a:r>
            <a:r>
              <a:rPr kumimoji="1" lang="zh-CN" altLang="en-US" dirty="0"/>
              <a:t>呢？</a:t>
            </a:r>
            <a:r>
              <a:rPr kumimoji="1" lang="en-US" altLang="zh-CN" dirty="0"/>
              <a:t>Intel</a:t>
            </a:r>
            <a:r>
              <a:rPr kumimoji="1" lang="zh-CN" altLang="en-US" dirty="0"/>
              <a:t> </a:t>
            </a:r>
            <a:r>
              <a:rPr kumimoji="1" lang="en-US" altLang="zh-CN" dirty="0"/>
              <a:t>ME</a:t>
            </a:r>
            <a:r>
              <a:rPr kumimoji="1" lang="zh-CN" altLang="en-US" dirty="0"/>
              <a:t> </a:t>
            </a:r>
            <a:r>
              <a:rPr kumimoji="1" lang="en-US" altLang="zh-CN" dirty="0"/>
              <a:t>Management</a:t>
            </a:r>
            <a:r>
              <a:rPr kumimoji="1" lang="zh-CN" altLang="en-US" dirty="0"/>
              <a:t> </a:t>
            </a:r>
            <a:r>
              <a:rPr kumimoji="1" lang="en-US" altLang="zh-CN" dirty="0"/>
              <a:t>Engine</a:t>
            </a:r>
            <a:r>
              <a:rPr kumimoji="1" lang="zh-CN" altLang="en-US" dirty="0"/>
              <a:t> </a:t>
            </a:r>
            <a:r>
              <a:rPr kumimoji="1" lang="en-US" altLang="zh-CN" dirty="0"/>
              <a:t>MINIX</a:t>
            </a:r>
            <a:r>
              <a:rPr kumimoji="1" lang="zh-CN" altLang="en-US" dirty="0"/>
              <a:t>（</a:t>
            </a:r>
            <a:r>
              <a:rPr kumimoji="1" lang="en-US" altLang="zh-CN" dirty="0"/>
              <a:t>Linus</a:t>
            </a:r>
            <a:r>
              <a:rPr kumimoji="1" lang="zh-CN" altLang="en-US" dirty="0"/>
              <a:t>的老师）</a:t>
            </a:r>
            <a:br>
              <a:rPr kumimoji="1" lang="en-US" altLang="zh-CN" dirty="0"/>
            </a:br>
            <a:r>
              <a:rPr kumimoji="1" lang="zh-CN" altLang="en-US" dirty="0"/>
              <a:t>买了一块</a:t>
            </a:r>
            <a:r>
              <a:rPr kumimoji="1" lang="en-US" altLang="zh-CN" dirty="0"/>
              <a:t>SSD</a:t>
            </a:r>
            <a:r>
              <a:rPr kumimoji="1" lang="zh-CN" altLang="en-US" dirty="0"/>
              <a:t>，有没有</a:t>
            </a:r>
            <a:r>
              <a:rPr kumimoji="1" lang="en-US" altLang="zh-CN" dirty="0"/>
              <a:t>OS</a:t>
            </a:r>
            <a:r>
              <a:rPr kumimoji="1" lang="zh-CN" altLang="en-US" dirty="0"/>
              <a:t>呢？光威</a:t>
            </a:r>
            <a:r>
              <a:rPr kumimoji="1" lang="en-US" altLang="zh-CN" dirty="0"/>
              <a:t>SSD</a:t>
            </a:r>
            <a:r>
              <a:rPr kumimoji="1" lang="zh-CN" altLang="en-US" dirty="0"/>
              <a:t> 早期固件、</a:t>
            </a:r>
            <a:r>
              <a:rPr kumimoji="1" lang="en-US" altLang="zh-CN" dirty="0"/>
              <a:t>FTL</a:t>
            </a:r>
            <a:r>
              <a:rPr kumimoji="1" lang="zh-CN" altLang="en-US" dirty="0"/>
              <a:t>、智能</a:t>
            </a:r>
            <a:r>
              <a:rPr kumimoji="1" lang="en-US" altLang="zh-CN" dirty="0"/>
              <a:t>SSD</a:t>
            </a:r>
            <a:r>
              <a:rPr kumimoji="1" lang="zh-CN" altLang="en-US" dirty="0"/>
              <a:t>（近数据计算）</a:t>
            </a:r>
            <a:endParaRPr kumimoji="1" lang="en-US" altLang="zh-CN" dirty="0"/>
          </a:p>
          <a:p>
            <a:endParaRPr kumimoji="1" lang="en-US" altLang="zh-CN" dirty="0"/>
          </a:p>
          <a:p>
            <a:r>
              <a:rPr kumimoji="1" lang="zh-CN" altLang="en-US" dirty="0"/>
              <a:t>这些基本单元都是，不要说火星车、无人机这些了。操作系统的形态和需要会更加丰富。</a:t>
            </a:r>
            <a:endParaRPr kumimoji="1" lang="en-US" altLang="zh-CN" dirty="0"/>
          </a:p>
          <a:p>
            <a:r>
              <a:rPr kumimoji="1" lang="zh-CN" altLang="en-US" dirty="0"/>
              <a:t>想象中的、或传统认为的</a:t>
            </a:r>
            <a:r>
              <a:rPr kumimoji="1" lang="en-US" altLang="zh-CN" dirty="0"/>
              <a:t>OS</a:t>
            </a:r>
            <a:r>
              <a:rPr kumimoji="1" lang="zh-CN" altLang="en-US" dirty="0"/>
              <a:t>可能不一样了？</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23</a:t>
            </a:fld>
            <a:endParaRPr lang="zh-CN" altLang="en-US"/>
          </a:p>
        </p:txBody>
      </p:sp>
    </p:spTree>
    <p:extLst>
      <p:ext uri="{BB962C8B-B14F-4D97-AF65-F5344CB8AC3E}">
        <p14:creationId xmlns:p14="http://schemas.microsoft.com/office/powerpoint/2010/main" val="372119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edge/IE</a:t>
            </a:r>
            <a:r>
              <a:rPr kumimoji="1" lang="zh-CN" altLang="en-US" dirty="0"/>
              <a:t>、扫雷</a:t>
            </a:r>
            <a:r>
              <a:rPr kumimoji="1" lang="en-US" altLang="zh-CN" dirty="0"/>
              <a:t>/</a:t>
            </a:r>
            <a:r>
              <a:rPr kumimoji="1" lang="zh-CN" altLang="en-US" dirty="0"/>
              <a:t>纸牌</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25</a:t>
            </a:fld>
            <a:endParaRPr lang="zh-CN" altLang="en-US"/>
          </a:p>
        </p:txBody>
      </p:sp>
    </p:spTree>
    <p:extLst>
      <p:ext uri="{BB962C8B-B14F-4D97-AF65-F5344CB8AC3E}">
        <p14:creationId xmlns:p14="http://schemas.microsoft.com/office/powerpoint/2010/main" val="1658450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Wikipedia</a:t>
            </a:r>
            <a:r>
              <a:rPr kumimoji="1" lang="zh-CN" altLang="en-US" dirty="0"/>
              <a:t>的定义</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26</a:t>
            </a:fld>
            <a:endParaRPr lang="zh-CN" altLang="en-US"/>
          </a:p>
        </p:txBody>
      </p:sp>
    </p:spTree>
    <p:extLst>
      <p:ext uri="{BB962C8B-B14F-4D97-AF65-F5344CB8AC3E}">
        <p14:creationId xmlns:p14="http://schemas.microsoft.com/office/powerpoint/2010/main" val="16794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31</a:t>
            </a:fld>
            <a:endParaRPr lang="zh-CN" altLang="en-US"/>
          </a:p>
        </p:txBody>
      </p:sp>
    </p:spTree>
    <p:extLst>
      <p:ext uri="{BB962C8B-B14F-4D97-AF65-F5344CB8AC3E}">
        <p14:creationId xmlns:p14="http://schemas.microsoft.com/office/powerpoint/2010/main" val="2705367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32</a:t>
            </a:fld>
            <a:endParaRPr lang="zh-CN" altLang="en-US"/>
          </a:p>
        </p:txBody>
      </p:sp>
    </p:spTree>
    <p:extLst>
      <p:ext uri="{BB962C8B-B14F-4D97-AF65-F5344CB8AC3E}">
        <p14:creationId xmlns:p14="http://schemas.microsoft.com/office/powerpoint/2010/main" val="2990334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买笔记本的时候最关心：</a:t>
            </a:r>
            <a:r>
              <a:rPr kumimoji="1" lang="en-US" altLang="zh-CN" dirty="0"/>
              <a:t>CPU</a:t>
            </a:r>
            <a:r>
              <a:rPr kumimoji="1" lang="zh-CN" altLang="en-US" dirty="0"/>
              <a:t>、内存、设备（存储</a:t>
            </a:r>
            <a:r>
              <a:rPr kumimoji="1" lang="en-US" altLang="zh-CN" dirty="0"/>
              <a:t>/GPU</a:t>
            </a:r>
            <a:r>
              <a:rPr kumimoji="1" lang="zh-CN" altLang="en-US" dirty="0"/>
              <a:t>）</a:t>
            </a:r>
            <a:endParaRPr kumimoji="1" lang="en-US" altLang="zh-CN" dirty="0"/>
          </a:p>
          <a:p>
            <a:endParaRPr kumimoji="1" lang="en-US" altLang="zh-CN" dirty="0"/>
          </a:p>
          <a:p>
            <a:r>
              <a:rPr kumimoji="1" lang="en-US" altLang="zh-CN" dirty="0"/>
              <a:t>Python</a:t>
            </a:r>
            <a:r>
              <a:rPr kumimoji="1" lang="zh-CN" altLang="en-US" dirty="0"/>
              <a:t>：</a:t>
            </a:r>
            <a:endParaRPr kumimoji="1" lang="en-US" altLang="zh-CN" dirty="0"/>
          </a:p>
          <a:p>
            <a:r>
              <a:rPr kumimoji="1" lang="en-US" altLang="zh-CN" b="0" i="0" dirty="0">
                <a:solidFill>
                  <a:srgbClr val="000000"/>
                </a:solidFill>
                <a:effectLst/>
                <a:latin typeface="Consolas" panose="020B0609020204030204" pitchFamily="49" charset="0"/>
              </a:rPr>
              <a:t>thread1</a:t>
            </a:r>
            <a:r>
              <a:rPr kumimoji="1" lang="zh-CN" altLang="en-US" b="0" i="0" dirty="0">
                <a:solidFill>
                  <a:srgbClr val="000000"/>
                </a:solidFill>
                <a:effectLst/>
                <a:latin typeface="Consolas" panose="020B0609020204030204" pitchFamily="49" charset="0"/>
              </a:rPr>
              <a:t> </a:t>
            </a:r>
            <a:r>
              <a:rPr kumimoji="1" lang="en-US" altLang="zh-CN" b="0" i="0" dirty="0">
                <a:solidFill>
                  <a:srgbClr val="000000"/>
                </a:solidFill>
                <a:effectLst/>
                <a:latin typeface="Consolas" panose="020B0609020204030204" pitchFamily="49" charset="0"/>
              </a:rPr>
              <a:t>=</a:t>
            </a:r>
            <a:r>
              <a:rPr kumimoji="1" lang="zh-CN" altLang="en-US" b="0" i="0" dirty="0">
                <a:solidFill>
                  <a:srgbClr val="000000"/>
                </a:solidFill>
                <a:effectLst/>
                <a:latin typeface="Consolas" panose="020B0609020204030204" pitchFamily="49" charset="0"/>
              </a:rPr>
              <a:t> </a:t>
            </a:r>
            <a:r>
              <a:rPr kumimoji="1" lang="en-US" altLang="zh-CN" b="0" i="0" dirty="0">
                <a:solidFill>
                  <a:srgbClr val="000000"/>
                </a:solidFill>
                <a:effectLst/>
                <a:latin typeface="Consolas" panose="020B0609020204030204" pitchFamily="49" charset="0"/>
              </a:rPr>
              <a:t>thread(xxx);</a:t>
            </a:r>
            <a:r>
              <a:rPr kumimoji="1" lang="zh-CN" altLang="en-US" b="0" i="0" dirty="0">
                <a:solidFill>
                  <a:srgbClr val="000000"/>
                </a:solidFill>
                <a:effectLst/>
                <a:latin typeface="Consolas" panose="020B0609020204030204" pitchFamily="49" charset="0"/>
              </a:rPr>
              <a:t> </a:t>
            </a:r>
            <a:r>
              <a:rPr kumimoji="1" lang="en-US" altLang="zh-CN" b="0" i="0" dirty="0">
                <a:solidFill>
                  <a:srgbClr val="000000"/>
                </a:solidFill>
                <a:effectLst/>
                <a:latin typeface="Consolas" panose="020B0609020204030204" pitchFamily="49" charset="0"/>
              </a:rPr>
              <a:t>thread1.start();</a:t>
            </a:r>
          </a:p>
          <a:p>
            <a:r>
              <a:rPr kumimoji="1" lang="en-US" altLang="zh-CN" b="0" i="0" dirty="0">
                <a:solidFill>
                  <a:srgbClr val="000000"/>
                </a:solidFill>
                <a:effectLst/>
                <a:latin typeface="Consolas" panose="020B0609020204030204" pitchFamily="49" charset="0"/>
              </a:rPr>
              <a:t>thread2</a:t>
            </a:r>
            <a:r>
              <a:rPr kumimoji="1" lang="zh-CN" altLang="en-US" b="0" i="0" dirty="0">
                <a:solidFill>
                  <a:srgbClr val="000000"/>
                </a:solidFill>
                <a:effectLst/>
                <a:latin typeface="Consolas" panose="020B0609020204030204" pitchFamily="49" charset="0"/>
              </a:rPr>
              <a:t> </a:t>
            </a:r>
            <a:r>
              <a:rPr kumimoji="1" lang="en-US" altLang="zh-CN" b="0" i="0" dirty="0">
                <a:solidFill>
                  <a:srgbClr val="000000"/>
                </a:solidFill>
                <a:effectLst/>
                <a:latin typeface="Consolas" panose="020B0609020204030204" pitchFamily="49" charset="0"/>
              </a:rPr>
              <a:t>=</a:t>
            </a:r>
            <a:r>
              <a:rPr kumimoji="1" lang="zh-CN" altLang="en-US" b="0" i="0" dirty="0">
                <a:solidFill>
                  <a:srgbClr val="000000"/>
                </a:solidFill>
                <a:effectLst/>
                <a:latin typeface="Consolas" panose="020B0609020204030204" pitchFamily="49" charset="0"/>
              </a:rPr>
              <a:t> </a:t>
            </a:r>
            <a:r>
              <a:rPr kumimoji="1" lang="en-US" altLang="zh-CN" b="0" i="0" dirty="0">
                <a:solidFill>
                  <a:srgbClr val="000000"/>
                </a:solidFill>
                <a:effectLst/>
                <a:latin typeface="Consolas" panose="020B0609020204030204" pitchFamily="49" charset="0"/>
              </a:rPr>
              <a:t>thread(xxx);</a:t>
            </a:r>
            <a:r>
              <a:rPr kumimoji="1" lang="zh-CN" altLang="en-US" b="0" i="0" dirty="0">
                <a:solidFill>
                  <a:srgbClr val="000000"/>
                </a:solidFill>
                <a:effectLst/>
                <a:latin typeface="Consolas" panose="020B0609020204030204" pitchFamily="49" charset="0"/>
              </a:rPr>
              <a:t> </a:t>
            </a:r>
            <a:r>
              <a:rPr kumimoji="1" lang="en-US" altLang="zh-CN" b="0" i="0" dirty="0">
                <a:solidFill>
                  <a:srgbClr val="000000"/>
                </a:solidFill>
                <a:effectLst/>
                <a:latin typeface="Consolas" panose="020B0609020204030204" pitchFamily="49" charset="0"/>
              </a:rPr>
              <a:t>thread2.start();</a:t>
            </a:r>
          </a:p>
          <a:p>
            <a:endParaRPr kumimoji="1" lang="en-US" altLang="zh-CN" b="0" i="0" dirty="0">
              <a:solidFill>
                <a:srgbClr val="000000"/>
              </a:solidFill>
              <a:effectLst/>
              <a:latin typeface="Consolas" panose="020B0609020204030204" pitchFamily="49" charset="0"/>
            </a:endParaRPr>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36</a:t>
            </a:fld>
            <a:endParaRPr lang="zh-CN" altLang="en-US"/>
          </a:p>
        </p:txBody>
      </p:sp>
    </p:spTree>
    <p:extLst>
      <p:ext uri="{BB962C8B-B14F-4D97-AF65-F5344CB8AC3E}">
        <p14:creationId xmlns:p14="http://schemas.microsoft.com/office/powerpoint/2010/main" val="1960278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4000" dirty="0"/>
              <a:t>安全与隔离：结合新冠来讲，病毒</a:t>
            </a:r>
            <a:r>
              <a:rPr kumimoji="1" lang="en-US" altLang="zh-CN" sz="4000" dirty="0"/>
              <a:t>/</a:t>
            </a:r>
            <a:r>
              <a:rPr kumimoji="1" lang="zh-CN" altLang="en-US" sz="4000" dirty="0"/>
              <a:t>错误传播</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37</a:t>
            </a:fld>
            <a:endParaRPr lang="zh-CN" altLang="en-US"/>
          </a:p>
        </p:txBody>
      </p:sp>
    </p:spTree>
    <p:extLst>
      <p:ext uri="{BB962C8B-B14F-4D97-AF65-F5344CB8AC3E}">
        <p14:creationId xmlns:p14="http://schemas.microsoft.com/office/powerpoint/2010/main" val="2071166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问：这个进程能否搞死</a:t>
            </a:r>
            <a:r>
              <a:rPr kumimoji="1" lang="en-US" altLang="zh-CN" dirty="0"/>
              <a:t>OS?</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38</a:t>
            </a:fld>
            <a:endParaRPr lang="zh-CN" altLang="en-US"/>
          </a:p>
        </p:txBody>
      </p:sp>
    </p:spTree>
    <p:extLst>
      <p:ext uri="{BB962C8B-B14F-4D97-AF65-F5344CB8AC3E}">
        <p14:creationId xmlns:p14="http://schemas.microsoft.com/office/powerpoint/2010/main" val="3491334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arial" panose="020B0604020202020204" pitchFamily="34" charset="0"/>
              </a:rPr>
              <a:t>社会分工可以提高劳动生产率，熟练的人做擅长的事情。</a:t>
            </a:r>
            <a:endParaRPr lang="en-US" altLang="zh-CN" b="0" i="0" dirty="0">
              <a:solidFill>
                <a:srgbClr val="222222"/>
              </a:solidFill>
              <a:effectLst/>
              <a:latin typeface="arial" panose="020B0604020202020204" pitchFamily="34" charset="0"/>
            </a:endParaRPr>
          </a:p>
          <a:p>
            <a:r>
              <a:rPr kumimoji="1" lang="zh-CN" altLang="en-US" b="0" i="0" dirty="0">
                <a:solidFill>
                  <a:srgbClr val="222222"/>
                </a:solidFill>
                <a:effectLst/>
                <a:latin typeface="arial" panose="020B0604020202020204" pitchFamily="34" charset="0"/>
              </a:rPr>
              <a:t>操作系统演化也有分工的感觉，应用不擅长的事情（管理硬件让</a:t>
            </a:r>
            <a:r>
              <a:rPr kumimoji="1" lang="en-US" altLang="zh-CN" b="0" i="0" dirty="0">
                <a:solidFill>
                  <a:srgbClr val="222222"/>
                </a:solidFill>
                <a:effectLst/>
                <a:latin typeface="arial" panose="020B0604020202020204" pitchFamily="34" charset="0"/>
              </a:rPr>
              <a:t>OS</a:t>
            </a:r>
            <a:r>
              <a:rPr kumimoji="1" lang="zh-CN" altLang="en-US" b="0" i="0" dirty="0">
                <a:solidFill>
                  <a:srgbClr val="222222"/>
                </a:solidFill>
                <a:effectLst/>
                <a:latin typeface="arial" panose="020B0604020202020204" pitchFamily="34" charset="0"/>
              </a:rPr>
              <a:t>干），做熟悉的事情（业务逻辑）</a:t>
            </a:r>
            <a:endParaRPr kumimoji="1" lang="en-US" altLang="zh-CN" b="0" i="0" dirty="0">
              <a:solidFill>
                <a:srgbClr val="222222"/>
              </a:solidFill>
              <a:effectLst/>
              <a:latin typeface="arial" panose="020B0604020202020204" pitchFamily="34" charset="0"/>
            </a:endParaRPr>
          </a:p>
          <a:p>
            <a:endParaRPr kumimoji="1" lang="en-US" altLang="zh-CN" b="0" i="0" dirty="0">
              <a:solidFill>
                <a:srgbClr val="222222"/>
              </a:solidFill>
              <a:effectLst/>
              <a:latin typeface="arial" panose="020B0604020202020204" pitchFamily="34" charset="0"/>
            </a:endParaRPr>
          </a:p>
          <a:p>
            <a:r>
              <a:rPr kumimoji="1" lang="en-US" altLang="zh-CN" b="0" i="0" dirty="0" err="1">
                <a:solidFill>
                  <a:srgbClr val="222222"/>
                </a:solidFill>
                <a:effectLst/>
                <a:latin typeface="arial" panose="020B0604020202020204" pitchFamily="34" charset="0"/>
              </a:rPr>
              <a:t>Libc</a:t>
            </a:r>
            <a:r>
              <a:rPr kumimoji="1" lang="zh-CN" altLang="en-US" b="0" i="0" dirty="0">
                <a:solidFill>
                  <a:srgbClr val="222222"/>
                </a:solidFill>
                <a:effectLst/>
                <a:latin typeface="arial" panose="020B0604020202020204" pitchFamily="34" charset="0"/>
              </a:rPr>
              <a:t>、</a:t>
            </a:r>
            <a:r>
              <a:rPr kumimoji="1" lang="en-US" altLang="zh-CN" b="0" i="0" dirty="0" err="1">
                <a:solidFill>
                  <a:srgbClr val="222222"/>
                </a:solidFill>
                <a:effectLst/>
                <a:latin typeface="arial" panose="020B0604020202020204" pitchFamily="34" charset="0"/>
              </a:rPr>
              <a:t>stdc</a:t>
            </a:r>
            <a:r>
              <a:rPr kumimoji="1" lang="en-US" altLang="zh-CN" b="0" i="0" dirty="0">
                <a:solidFill>
                  <a:srgbClr val="222222"/>
                </a:solidFill>
                <a:effectLst/>
                <a:latin typeface="arial" panose="020B0604020202020204" pitchFamily="34" charset="0"/>
              </a:rPr>
              <a:t>++</a:t>
            </a:r>
            <a:r>
              <a:rPr kumimoji="1" lang="zh-CN" altLang="en-US" b="0" i="0" dirty="0">
                <a:solidFill>
                  <a:srgbClr val="222222"/>
                </a:solidFill>
                <a:effectLst/>
                <a:latin typeface="arial" panose="020B0604020202020204" pitchFamily="34" charset="0"/>
              </a:rPr>
              <a:t>、</a:t>
            </a:r>
            <a:r>
              <a:rPr kumimoji="1" lang="en-US" altLang="zh-CN" b="0" i="0" dirty="0">
                <a:solidFill>
                  <a:srgbClr val="222222"/>
                </a:solidFill>
                <a:effectLst/>
                <a:latin typeface="arial" panose="020B0604020202020204" pitchFamily="34" charset="0"/>
              </a:rPr>
              <a:t>python</a:t>
            </a:r>
            <a:r>
              <a:rPr kumimoji="1" lang="zh-CN" altLang="en-US" b="0" i="0" dirty="0">
                <a:solidFill>
                  <a:srgbClr val="222222"/>
                </a:solidFill>
                <a:effectLst/>
                <a:latin typeface="arial" panose="020B0604020202020204" pitchFamily="34" charset="0"/>
              </a:rPr>
              <a:t> </a:t>
            </a:r>
            <a:r>
              <a:rPr kumimoji="1" lang="en-US" altLang="zh-CN" b="0" i="0" dirty="0">
                <a:solidFill>
                  <a:srgbClr val="222222"/>
                </a:solidFill>
                <a:effectLst/>
                <a:latin typeface="arial" panose="020B0604020202020204" pitchFamily="34" charset="0"/>
              </a:rPr>
              <a:t>TF</a:t>
            </a:r>
            <a:r>
              <a:rPr kumimoji="1" lang="zh-CN" altLang="en-US" b="0" i="0" dirty="0">
                <a:solidFill>
                  <a:srgbClr val="222222"/>
                </a:solidFill>
                <a:effectLst/>
                <a:latin typeface="arial" panose="020B0604020202020204" pitchFamily="34" charset="0"/>
              </a:rPr>
              <a:t>库</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41</a:t>
            </a:fld>
            <a:endParaRPr lang="zh-CN" altLang="en-US"/>
          </a:p>
        </p:txBody>
      </p:sp>
    </p:spTree>
    <p:extLst>
      <p:ext uri="{BB962C8B-B14F-4D97-AF65-F5344CB8AC3E}">
        <p14:creationId xmlns:p14="http://schemas.microsoft.com/office/powerpoint/2010/main" val="3937171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extLst>
      <p:ext uri="{BB962C8B-B14F-4D97-AF65-F5344CB8AC3E}">
        <p14:creationId xmlns:p14="http://schemas.microsoft.com/office/powerpoint/2010/main" val="2116939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57</a:t>
            </a:fld>
            <a:endParaRPr lang="zh-CN" altLang="en-US"/>
          </a:p>
        </p:txBody>
      </p:sp>
    </p:spTree>
    <p:extLst>
      <p:ext uri="{BB962C8B-B14F-4D97-AF65-F5344CB8AC3E}">
        <p14:creationId xmlns:p14="http://schemas.microsoft.com/office/powerpoint/2010/main" val="2539548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58</a:t>
            </a:fld>
            <a:endParaRPr lang="zh-CN" altLang="en-US"/>
          </a:p>
        </p:txBody>
      </p:sp>
    </p:spTree>
    <p:extLst>
      <p:ext uri="{BB962C8B-B14F-4D97-AF65-F5344CB8AC3E}">
        <p14:creationId xmlns:p14="http://schemas.microsoft.com/office/powerpoint/2010/main" val="936731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OpenHarmony</a:t>
            </a:r>
            <a:r>
              <a:rPr lang="zh-CN" altLang="en-US" sz="1200" b="0" i="0" kern="1200" dirty="0">
                <a:solidFill>
                  <a:schemeClr val="tx1"/>
                </a:solidFill>
                <a:effectLst/>
                <a:latin typeface="+mn-lt"/>
                <a:ea typeface="+mn-ea"/>
                <a:cs typeface="+mn-cs"/>
              </a:rPr>
              <a:t>：智能终端设备操作系统的框架和平台，促进万物互联产业的繁荣发展。</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面向应用领域的共性关键需求，开展研究</a:t>
            </a:r>
            <a:endParaRPr kumimoji="1" lang="en-US" altLang="zh-CN" sz="1200" b="0" i="0" kern="1200" dirty="0">
              <a:solidFill>
                <a:schemeClr val="tx1"/>
              </a:solidFill>
              <a:effectLst/>
              <a:latin typeface="+mn-lt"/>
              <a:ea typeface="+mn-ea"/>
              <a:cs typeface="+mn-cs"/>
            </a:endParaRPr>
          </a:p>
          <a:p>
            <a:endParaRPr kumimoji="1" lang="en-US" altLang="zh-CN"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61</a:t>
            </a:fld>
            <a:endParaRPr lang="zh-CN" altLang="en-US"/>
          </a:p>
        </p:txBody>
      </p:sp>
    </p:spTree>
    <p:extLst>
      <p:ext uri="{BB962C8B-B14F-4D97-AF65-F5344CB8AC3E}">
        <p14:creationId xmlns:p14="http://schemas.microsoft.com/office/powerpoint/2010/main" val="3580133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62</a:t>
            </a:fld>
            <a:endParaRPr lang="zh-CN" altLang="en-US"/>
          </a:p>
        </p:txBody>
      </p:sp>
    </p:spTree>
    <p:extLst>
      <p:ext uri="{BB962C8B-B14F-4D97-AF65-F5344CB8AC3E}">
        <p14:creationId xmlns:p14="http://schemas.microsoft.com/office/powerpoint/2010/main" val="1772180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65</a:t>
            </a:fld>
            <a:endParaRPr lang="zh-CN" altLang="en-US"/>
          </a:p>
        </p:txBody>
      </p:sp>
    </p:spTree>
    <p:extLst>
      <p:ext uri="{BB962C8B-B14F-4D97-AF65-F5344CB8AC3E}">
        <p14:creationId xmlns:p14="http://schemas.microsoft.com/office/powerpoint/2010/main" val="3355828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强调：并非线性演进，而是相互借鉴</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73</a:t>
            </a:fld>
            <a:endParaRPr lang="zh-CN" altLang="en-US"/>
          </a:p>
        </p:txBody>
      </p:sp>
    </p:spTree>
    <p:extLst>
      <p:ext uri="{BB962C8B-B14F-4D97-AF65-F5344CB8AC3E}">
        <p14:creationId xmlns:p14="http://schemas.microsoft.com/office/powerpoint/2010/main" val="196561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三纵：冯诺依曼架构计算机 </a:t>
            </a:r>
            <a:r>
              <a:rPr kumimoji="1" lang="en-US" altLang="zh-CN" dirty="0"/>
              <a:t>CPU</a:t>
            </a:r>
            <a:r>
              <a:rPr kumimoji="1" lang="zh-CN" altLang="en-US" dirty="0"/>
              <a:t> 内存 </a:t>
            </a:r>
            <a:r>
              <a:rPr kumimoji="1" lang="en-US" altLang="zh-CN" dirty="0"/>
              <a:t>IO</a:t>
            </a:r>
          </a:p>
          <a:p>
            <a:r>
              <a:rPr kumimoji="1" lang="zh-CN" altLang="en-US" dirty="0"/>
              <a:t>第一部分：程序员</a:t>
            </a:r>
            <a:r>
              <a:rPr kumimoji="1" lang="en-US" altLang="zh-CN" dirty="0"/>
              <a:t>/</a:t>
            </a:r>
            <a:r>
              <a:rPr kumimoji="1" lang="zh-CN" altLang="en-US" dirty="0"/>
              <a:t>应用视角看</a:t>
            </a:r>
            <a:r>
              <a:rPr kumimoji="1" lang="en-US" altLang="zh-CN" dirty="0"/>
              <a:t>OS</a:t>
            </a:r>
            <a:r>
              <a:rPr kumimoji="1" lang="zh-CN" altLang="en-US" dirty="0"/>
              <a:t>，如何使用这些资源</a:t>
            </a:r>
            <a:endParaRPr kumimoji="1" lang="en-US" altLang="zh-CN" dirty="0"/>
          </a:p>
          <a:p>
            <a:r>
              <a:rPr kumimoji="1" lang="en-US" altLang="zh-CN" dirty="0"/>
              <a:t>2</a:t>
            </a:r>
            <a:r>
              <a:rPr kumimoji="1" lang="zh-CN" altLang="en-US" dirty="0"/>
              <a:t>、</a:t>
            </a:r>
            <a:r>
              <a:rPr kumimoji="1" lang="en-US" altLang="zh-CN" dirty="0"/>
              <a:t>3</a:t>
            </a:r>
            <a:r>
              <a:rPr kumimoji="1" lang="zh-CN" altLang="en-US" dirty="0"/>
              <a:t>、</a:t>
            </a:r>
            <a:r>
              <a:rPr kumimoji="1" lang="en-US" altLang="zh-CN" dirty="0"/>
              <a:t>4</a:t>
            </a:r>
            <a:r>
              <a:rPr kumimoji="1" lang="zh-CN" altLang="en-US" dirty="0"/>
              <a:t>介绍</a:t>
            </a:r>
            <a:r>
              <a:rPr kumimoji="1" lang="en-US" altLang="zh-CN" dirty="0"/>
              <a:t>OS</a:t>
            </a:r>
            <a:r>
              <a:rPr kumimoji="1" lang="zh-CN" altLang="en-US" dirty="0"/>
              <a:t>如何进行抽象、如何实现提供给用户的接口</a:t>
            </a:r>
            <a:endParaRPr kumimoji="1" lang="en-US" altLang="zh-CN" dirty="0"/>
          </a:p>
          <a:p>
            <a:r>
              <a:rPr kumimoji="1" lang="en-US" altLang="zh-CN" dirty="0"/>
              <a:t>5</a:t>
            </a:r>
            <a:r>
              <a:rPr kumimoji="1" lang="zh-CN" altLang="en-US" dirty="0"/>
              <a:t>进阶（如果有时间）</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77</a:t>
            </a:fld>
            <a:endParaRPr lang="zh-CN" altLang="en-US"/>
          </a:p>
        </p:txBody>
      </p:sp>
    </p:spTree>
    <p:extLst>
      <p:ext uri="{BB962C8B-B14F-4D97-AF65-F5344CB8AC3E}">
        <p14:creationId xmlns:p14="http://schemas.microsoft.com/office/powerpoint/2010/main" val="1069234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78</a:t>
            </a:fld>
            <a:endParaRPr lang="zh-CN" altLang="en-US"/>
          </a:p>
        </p:txBody>
      </p:sp>
    </p:spTree>
    <p:extLst>
      <p:ext uri="{BB962C8B-B14F-4D97-AF65-F5344CB8AC3E}">
        <p14:creationId xmlns:p14="http://schemas.microsoft.com/office/powerpoint/2010/main" val="372737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rentry.org</a:t>
            </a:r>
            <a:r>
              <a:rPr kumimoji="1" lang="en" altLang="zh-CN" dirty="0"/>
              <a:t>/</a:t>
            </a:r>
            <a:r>
              <a:rPr kumimoji="1" lang="en" altLang="zh-CN" dirty="0" err="1"/>
              <a:t>Jarted</a:t>
            </a:r>
            <a:endParaRPr kumimoji="1" lang="en" altLang="zh-CN" dirty="0"/>
          </a:p>
          <a:p>
            <a:r>
              <a:rPr kumimoji="1" lang="en" altLang="zh-CN" dirty="0"/>
              <a:t>https://</a:t>
            </a:r>
            <a:r>
              <a:rPr kumimoji="1" lang="en" altLang="zh-CN" dirty="0" err="1"/>
              <a:t>news.ycombinator.com</a:t>
            </a:r>
            <a:r>
              <a:rPr kumimoji="1" lang="en" altLang="zh-CN" dirty="0"/>
              <a:t>/</a:t>
            </a:r>
            <a:r>
              <a:rPr kumimoji="1" lang="en" altLang="zh-CN" dirty="0" err="1"/>
              <a:t>item?id</a:t>
            </a:r>
            <a:r>
              <a:rPr kumimoji="1" lang="en" altLang="zh-CN" dirty="0"/>
              <a:t>=35455930</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a:t>
            </a:fld>
            <a:endParaRPr lang="zh-CN" altLang="en-US"/>
          </a:p>
        </p:txBody>
      </p:sp>
    </p:spTree>
    <p:extLst>
      <p:ext uri="{BB962C8B-B14F-4D97-AF65-F5344CB8AC3E}">
        <p14:creationId xmlns:p14="http://schemas.microsoft.com/office/powerpoint/2010/main" val="328615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a:t>
            </a:fld>
            <a:endParaRPr lang="zh-CN" altLang="en-US"/>
          </a:p>
        </p:txBody>
      </p:sp>
    </p:spTree>
    <p:extLst>
      <p:ext uri="{BB962C8B-B14F-4D97-AF65-F5344CB8AC3E}">
        <p14:creationId xmlns:p14="http://schemas.microsoft.com/office/powerpoint/2010/main" val="1562220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2.14</a:t>
            </a:r>
            <a:r>
              <a:rPr kumimoji="1" lang="zh-CN" altLang="en-US" dirty="0"/>
              <a:t> </a:t>
            </a:r>
            <a:r>
              <a:rPr kumimoji="1" lang="en-US" altLang="zh-CN" dirty="0"/>
              <a:t>ENIAC</a:t>
            </a:r>
            <a:r>
              <a:rPr kumimoji="1" lang="zh-CN" altLang="en-US" dirty="0"/>
              <a:t> 线太多、操作员心灵手巧、心细</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17</a:t>
            </a:fld>
            <a:endParaRPr lang="zh-CN" altLang="en-US"/>
          </a:p>
        </p:txBody>
      </p:sp>
    </p:spTree>
    <p:extLst>
      <p:ext uri="{BB962C8B-B14F-4D97-AF65-F5344CB8AC3E}">
        <p14:creationId xmlns:p14="http://schemas.microsoft.com/office/powerpoint/2010/main" val="326040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“为什么叫操作系统？”</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之前是做完一道题，操作员就需要上来一通操作</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批处理：</a:t>
            </a:r>
            <a:r>
              <a:rPr kumimoji="1" lang="en-US" altLang="zh-CN" dirty="0"/>
              <a:t>automatically execute a new program once the one that was being executed had finished</a:t>
            </a:r>
          </a:p>
          <a:p>
            <a:r>
              <a:rPr kumimoji="1" lang="zh-CN" altLang="en-US" dirty="0"/>
              <a:t>输入形式：打孔纸带 （依然有操作员，但很简单，操作纸带） 慢慢出现了</a:t>
            </a:r>
            <a:r>
              <a:rPr kumimoji="1" lang="en-US" altLang="zh-CN" dirty="0"/>
              <a:t>OS</a:t>
            </a:r>
            <a:r>
              <a:rPr kumimoji="1" lang="zh-CN" altLang="en-US" dirty="0"/>
              <a:t>概念：负责读取纸带内容，和计算机硬件绑定的</a:t>
            </a:r>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18</a:t>
            </a:fld>
            <a:endParaRPr kumimoji="1" lang="zh-CN" altLang="en-US"/>
          </a:p>
        </p:txBody>
      </p:sp>
    </p:spTree>
    <p:extLst>
      <p:ext uri="{BB962C8B-B14F-4D97-AF65-F5344CB8AC3E}">
        <p14:creationId xmlns:p14="http://schemas.microsoft.com/office/powerpoint/2010/main" val="94820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之前一直是：硬件为主、软件为辅。</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IBM</a:t>
            </a:r>
            <a:r>
              <a:rPr lang="zh-CN" altLang="en-US" sz="1200" kern="1200" dirty="0">
                <a:solidFill>
                  <a:schemeClr val="tx1"/>
                </a:solidFill>
                <a:effectLst/>
                <a:latin typeface="+mn-lt"/>
                <a:ea typeface="+mn-ea"/>
                <a:cs typeface="+mn-cs"/>
              </a:rPr>
              <a:t>各种型号的计算机，都需要开发读纸带这样的软件，效率很低，软件改动不大但是又必须要改。</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ISA</a:t>
            </a:r>
            <a:r>
              <a:rPr lang="zh-CN" altLang="en-US" sz="1200" kern="1200" dirty="0">
                <a:solidFill>
                  <a:schemeClr val="tx1"/>
                </a:solidFill>
                <a:effectLst/>
                <a:latin typeface="+mn-lt"/>
                <a:ea typeface="+mn-ea"/>
                <a:cs typeface="+mn-cs"/>
              </a:rPr>
              <a:t> 划时代 分离。 </a:t>
            </a:r>
            <a:r>
              <a:rPr lang="en-US" altLang="zh-CN" sz="1200" kern="1200" dirty="0">
                <a:solidFill>
                  <a:schemeClr val="tx1"/>
                </a:solidFill>
                <a:effectLst/>
                <a:latin typeface="+mn-lt"/>
                <a:ea typeface="+mn-ea"/>
                <a:cs typeface="+mn-cs"/>
              </a:rPr>
              <a:t>360</a:t>
            </a:r>
            <a:r>
              <a:rPr lang="zh-CN" altLang="en-US" sz="1200" kern="1200" dirty="0">
                <a:solidFill>
                  <a:schemeClr val="tx1"/>
                </a:solidFill>
                <a:effectLst/>
                <a:latin typeface="+mn-lt"/>
                <a:ea typeface="+mn-ea"/>
                <a:cs typeface="+mn-cs"/>
              </a:rPr>
              <a:t> 无死角 覆盖所有计算机。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通过定义对应的指令集架构</a:t>
            </a:r>
            <a:r>
              <a:rPr lang="en-US" altLang="zh-CN" sz="1200" kern="1200" dirty="0">
                <a:solidFill>
                  <a:schemeClr val="tx1"/>
                </a:solidFill>
                <a:effectLst/>
                <a:latin typeface="+mn-lt"/>
                <a:ea typeface="+mn-ea"/>
                <a:cs typeface="+mn-cs"/>
              </a:rPr>
              <a:t>(ISA: Instruction Set Architecture)</a:t>
            </a:r>
            <a:r>
              <a:rPr lang="zh-CN" altLang="en-US" sz="1200" kern="1200" dirty="0">
                <a:solidFill>
                  <a:schemeClr val="tx1"/>
                </a:solidFill>
                <a:effectLst/>
                <a:latin typeface="+mn-lt"/>
                <a:ea typeface="+mn-ea"/>
                <a:cs typeface="+mn-cs"/>
              </a:rPr>
              <a:t>，将计算机的架构与实现分开，从而在一套架构上可以实现多代计算机。软件面向</a:t>
            </a:r>
            <a:r>
              <a:rPr lang="en-US" altLang="zh-CN" sz="1200" kern="1200" dirty="0">
                <a:solidFill>
                  <a:schemeClr val="tx1"/>
                </a:solidFill>
                <a:effectLst/>
                <a:latin typeface="+mn-lt"/>
                <a:ea typeface="+mn-ea"/>
                <a:cs typeface="+mn-cs"/>
              </a:rPr>
              <a:t>ISA</a:t>
            </a:r>
            <a:r>
              <a:rPr lang="zh-CN" altLang="en-US" sz="1200" kern="1200" dirty="0">
                <a:solidFill>
                  <a:schemeClr val="tx1"/>
                </a:solidFill>
                <a:effectLst/>
                <a:latin typeface="+mn-lt"/>
                <a:ea typeface="+mn-ea"/>
                <a:cs typeface="+mn-cs"/>
              </a:rPr>
              <a:t>开发，即可用在相同</a:t>
            </a:r>
            <a:r>
              <a:rPr lang="en-US" altLang="zh-CN" sz="1200" kern="1200" dirty="0">
                <a:solidFill>
                  <a:schemeClr val="tx1"/>
                </a:solidFill>
                <a:effectLst/>
                <a:latin typeface="+mn-lt"/>
                <a:ea typeface="+mn-ea"/>
                <a:cs typeface="+mn-cs"/>
              </a:rPr>
              <a:t>ISA</a:t>
            </a:r>
            <a:r>
              <a:rPr lang="zh-CN" altLang="en-US" sz="1200" kern="1200" dirty="0">
                <a:solidFill>
                  <a:schemeClr val="tx1"/>
                </a:solidFill>
                <a:effectLst/>
                <a:latin typeface="+mn-lt"/>
                <a:ea typeface="+mn-ea"/>
                <a:cs typeface="+mn-cs"/>
              </a:rPr>
              <a:t>的不同计算机上。</a:t>
            </a:r>
            <a:br>
              <a:rPr lang="en-US" altLang="zh-CN" sz="1200" kern="1200" dirty="0">
                <a:solidFill>
                  <a:schemeClr val="tx1"/>
                </a:solidFill>
                <a:effectLst/>
                <a:latin typeface="+mn-lt"/>
                <a:ea typeface="+mn-ea"/>
                <a:cs typeface="+mn-cs"/>
              </a:rPr>
            </a:b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IBM System/360 </a:t>
            </a:r>
            <a:r>
              <a:rPr lang="zh-CN" altLang="en-US" sz="1200" kern="1200" dirty="0">
                <a:solidFill>
                  <a:schemeClr val="tx1"/>
                </a:solidFill>
                <a:effectLst/>
                <a:latin typeface="+mn-lt"/>
                <a:ea typeface="+mn-ea"/>
                <a:cs typeface="+mn-cs"/>
              </a:rPr>
              <a:t>的成功也标志着操作系统从面向每种计算机的定制，即每个计算机都要实现一套操作系统，</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走向计算机与操作系统的解耦，从而操作系统开始进入到通用操作系统时代。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架构师：阿姆达尔定律</a:t>
            </a:r>
            <a:br>
              <a:rPr lang="en-US"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项目经理：</a:t>
            </a:r>
            <a:r>
              <a:rPr lang="en-US" altLang="zh-CN" sz="1200" kern="1200" dirty="0">
                <a:solidFill>
                  <a:schemeClr val="tx1"/>
                </a:solidFill>
                <a:effectLst/>
                <a:latin typeface="+mn-lt"/>
                <a:ea typeface="+mn-ea"/>
                <a:cs typeface="+mn-cs"/>
              </a:rPr>
              <a:t>Fred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Brooks</a:t>
            </a:r>
            <a:r>
              <a:rPr lang="zh-CN" altLang="en-US" sz="1200" kern="1200" dirty="0">
                <a:solidFill>
                  <a:schemeClr val="tx1"/>
                </a:solidFill>
                <a:effectLst/>
                <a:latin typeface="+mn-lt"/>
                <a:ea typeface="+mn-ea"/>
                <a:cs typeface="+mn-cs"/>
              </a:rPr>
              <a:t> 软件工程领域的先驱</a:t>
            </a:r>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19</a:t>
            </a:fld>
            <a:endParaRPr kumimoji="1" lang="zh-CN" altLang="en-US"/>
          </a:p>
        </p:txBody>
      </p:sp>
    </p:spTree>
    <p:extLst>
      <p:ext uri="{BB962C8B-B14F-4D97-AF65-F5344CB8AC3E}">
        <p14:creationId xmlns:p14="http://schemas.microsoft.com/office/powerpoint/2010/main" val="2878055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IBM</a:t>
            </a:r>
            <a:r>
              <a:rPr kumimoji="1" lang="zh-CN" altLang="en-US" dirty="0"/>
              <a:t> </a:t>
            </a:r>
            <a:r>
              <a:rPr kumimoji="1" lang="en-US" altLang="zh-CN" dirty="0"/>
              <a:t>360</a:t>
            </a:r>
            <a:r>
              <a:rPr kumimoji="1" lang="zh-CN" altLang="en-US" dirty="0"/>
              <a:t>的出现，摆脱硬件束缚。同时代，</a:t>
            </a:r>
            <a:r>
              <a:rPr kumimoji="1" lang="en-US" altLang="zh-CN" dirty="0"/>
              <a:t>Bell</a:t>
            </a:r>
            <a:r>
              <a:rPr kumimoji="1" lang="zh-CN" altLang="en-US" dirty="0"/>
              <a:t>实验室、</a:t>
            </a:r>
            <a:r>
              <a:rPr kumimoji="1" lang="en-US" altLang="zh-CN" dirty="0"/>
              <a:t>MIT</a:t>
            </a:r>
            <a:r>
              <a:rPr kumimoji="1" lang="zh-CN" altLang="en-US" dirty="0"/>
              <a:t>派出顶级研究人员。</a:t>
            </a:r>
            <a:endParaRPr kumimoji="1" lang="en-US" altLang="zh-CN" dirty="0"/>
          </a:p>
          <a:p>
            <a:r>
              <a:rPr kumimoji="1" lang="en-US" altLang="zh-CN" dirty="0"/>
              <a:t>Multics: Multiplexed Information and Computing Service</a:t>
            </a:r>
            <a:r>
              <a:rPr kumimoji="1" lang="zh-CN" altLang="en-US" dirty="0"/>
              <a:t> （目标宏达、各种功能、各种任务、现代操作系统中为文件系统、动态链接等概念都被提出）</a:t>
            </a:r>
            <a:endParaRPr kumimoji="1" lang="en-US" altLang="zh-CN" dirty="0"/>
          </a:p>
          <a:p>
            <a:r>
              <a:rPr kumimoji="1" lang="en-US" altLang="zh-CN" dirty="0"/>
              <a:t>Unix: </a:t>
            </a:r>
            <a:r>
              <a:rPr kumimoji="1" lang="en-US" altLang="zh-CN" dirty="0" err="1"/>
              <a:t>Uniplexed</a:t>
            </a:r>
            <a:r>
              <a:rPr kumimoji="1" lang="en-US" altLang="zh-CN" dirty="0"/>
              <a:t> Information and Computing Service</a:t>
            </a:r>
            <a:endParaRPr kumimoji="1" lang="zh-CN" altLang="en-US" dirty="0"/>
          </a:p>
          <a:p>
            <a:endParaRPr kumimoji="1" lang="en-US" altLang="zh-CN" dirty="0"/>
          </a:p>
          <a:p>
            <a:r>
              <a:rPr kumimoji="1" lang="zh-CN" altLang="en-US" dirty="0"/>
              <a:t>一帮人冥思苦想、太复杂，有一些人陆续离开项目。</a:t>
            </a:r>
            <a:endParaRPr kumimoji="1" lang="en-US" altLang="zh-CN" dirty="0"/>
          </a:p>
          <a:p>
            <a:r>
              <a:rPr kumimoji="1" lang="en-US" altLang="zh-CN" dirty="0"/>
              <a:t>Bell</a:t>
            </a:r>
            <a:r>
              <a:rPr kumimoji="1" lang="zh-CN" altLang="en-US" dirty="0"/>
              <a:t>实验室还剩下一些人继续苦干。为了不这么郁闷、</a:t>
            </a:r>
            <a:r>
              <a:rPr kumimoji="1" lang="en-US" altLang="zh-CN" dirty="0"/>
              <a:t>Ken</a:t>
            </a:r>
            <a:r>
              <a:rPr kumimoji="1" lang="zh-CN" altLang="en-US" dirty="0"/>
              <a:t>和</a:t>
            </a:r>
            <a:r>
              <a:rPr kumimoji="1" lang="en-US" altLang="zh-CN" dirty="0"/>
              <a:t>Dennis</a:t>
            </a:r>
            <a:r>
              <a:rPr kumimoji="1" lang="zh-CN" altLang="en-US" dirty="0"/>
              <a:t>决定搞个简单的玩玩。 </a:t>
            </a:r>
            <a:endParaRPr kumimoji="1" lang="en-US" altLang="zh-CN" dirty="0"/>
          </a:p>
          <a:p>
            <a:r>
              <a:rPr kumimoji="1" lang="zh-CN" altLang="en-US" dirty="0"/>
              <a:t>做减法、太复杂先不做了吧、求其上者得其中 </a:t>
            </a:r>
            <a:r>
              <a:rPr kumimoji="1" lang="en-US" altLang="zh-CN" dirty="0"/>
              <a:t>--》UNIX</a:t>
            </a:r>
            <a:br>
              <a:rPr kumimoji="1" lang="en-US" altLang="zh-CN" dirty="0"/>
            </a:br>
            <a:br>
              <a:rPr kumimoji="1" lang="en-US" altLang="zh-CN" dirty="0"/>
            </a:br>
            <a:r>
              <a:rPr kumimoji="1" lang="zh-CN" altLang="en-US" dirty="0"/>
              <a:t>到</a:t>
            </a:r>
            <a:r>
              <a:rPr kumimoji="1" lang="en-US" altLang="zh-CN" dirty="0"/>
              <a:t>91</a:t>
            </a:r>
            <a:r>
              <a:rPr kumimoji="1" lang="zh-CN" altLang="en-US" dirty="0"/>
              <a:t>年（中间跳过很多），</a:t>
            </a:r>
            <a:r>
              <a:rPr kumimoji="1" lang="en-US" altLang="zh-CN" dirty="0"/>
              <a:t>Unix</a:t>
            </a:r>
            <a:r>
              <a:rPr kumimoji="1" lang="zh-CN" altLang="en-US" dirty="0"/>
              <a:t>很容易用，</a:t>
            </a:r>
            <a:r>
              <a:rPr kumimoji="1" lang="en-US" altLang="zh-CN" dirty="0"/>
              <a:t>Bell</a:t>
            </a:r>
            <a:r>
              <a:rPr kumimoji="1" lang="zh-CN" altLang="en-US" dirty="0"/>
              <a:t>实验室开始收钱，其中还有学生写了本书</a:t>
            </a:r>
            <a:r>
              <a:rPr kumimoji="1" lang="en-US" altLang="zh-CN" dirty="0"/>
              <a:t>Unix</a:t>
            </a:r>
            <a:r>
              <a:rPr kumimoji="1" lang="zh-CN" altLang="en-US" dirty="0"/>
              <a:t>代码解析，但也不让看。</a:t>
            </a:r>
            <a:r>
              <a:rPr kumimoji="1" lang="en-US" altLang="zh-CN" dirty="0"/>
              <a:t>Linus</a:t>
            </a:r>
            <a:r>
              <a:rPr kumimoji="1" lang="zh-CN" altLang="en-US" dirty="0"/>
              <a:t>那我自己写呗，也不难，几千行。</a:t>
            </a:r>
            <a:r>
              <a:rPr kumimoji="1" lang="en-US" altLang="zh-CN" dirty="0"/>
              <a:t>--》Linux</a:t>
            </a:r>
          </a:p>
          <a:p>
            <a:r>
              <a:rPr kumimoji="1" lang="zh-CN" altLang="en-US" dirty="0"/>
              <a:t>这是</a:t>
            </a:r>
            <a:r>
              <a:rPr kumimoji="1" lang="en-US" altLang="zh-CN" dirty="0"/>
              <a:t>Unix</a:t>
            </a:r>
            <a:r>
              <a:rPr kumimoji="1" lang="zh-CN" altLang="en-US" dirty="0"/>
              <a:t>一条线。</a:t>
            </a:r>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20</a:t>
            </a:fld>
            <a:endParaRPr kumimoji="1" lang="zh-CN" altLang="en-US"/>
          </a:p>
        </p:txBody>
      </p:sp>
    </p:spTree>
    <p:extLst>
      <p:ext uri="{BB962C8B-B14F-4D97-AF65-F5344CB8AC3E}">
        <p14:creationId xmlns:p14="http://schemas.microsoft.com/office/powerpoint/2010/main" val="1216228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图形化</a:t>
            </a:r>
            <a:r>
              <a:rPr kumimoji="1" lang="en-US" altLang="zh-CN" dirty="0"/>
              <a:t>OS</a:t>
            </a:r>
            <a:r>
              <a:rPr kumimoji="1" lang="zh-CN" altLang="en-US" dirty="0"/>
              <a:t>这边还有另外一条线。</a:t>
            </a:r>
            <a:endParaRPr kumimoji="1" lang="en-US" altLang="zh-CN" dirty="0"/>
          </a:p>
          <a:p>
            <a:r>
              <a:rPr kumimoji="1" lang="zh-CN" altLang="en-US" dirty="0"/>
              <a:t>施乐公司 苹果公司参观：感觉这鼠标也太好用了，命令行对用户而言也太矬了、震撼。</a:t>
            </a:r>
            <a:endParaRPr kumimoji="1" lang="en-US" altLang="zh-CN" dirty="0"/>
          </a:p>
          <a:p>
            <a:r>
              <a:rPr kumimoji="1" lang="zh-CN" altLang="en-US" dirty="0"/>
              <a:t>乔布斯苹果先、比尔盖茨为</a:t>
            </a:r>
            <a:r>
              <a:rPr lang="en-US" altLang="zh-CN" sz="1200" b="0" i="0" kern="1200" dirty="0">
                <a:solidFill>
                  <a:schemeClr val="tx1"/>
                </a:solidFill>
                <a:effectLst/>
                <a:latin typeface="+mn-lt"/>
                <a:ea typeface="+mn-ea"/>
                <a:cs typeface="+mn-cs"/>
              </a:rPr>
              <a:t>Macintosh</a:t>
            </a:r>
            <a:r>
              <a:rPr lang="zh-CN" altLang="en-US" sz="1200" b="0" i="0" kern="1200" dirty="0">
                <a:solidFill>
                  <a:schemeClr val="tx1"/>
                </a:solidFill>
                <a:effectLst/>
                <a:latin typeface="+mn-lt"/>
                <a:ea typeface="+mn-ea"/>
                <a:cs typeface="+mn-cs"/>
              </a:rPr>
              <a:t>开发软件，发布</a:t>
            </a:r>
            <a:r>
              <a:rPr lang="en-US" altLang="zh-CN" sz="1200" b="0" i="0" kern="1200" dirty="0">
                <a:solidFill>
                  <a:schemeClr val="tx1"/>
                </a:solidFill>
                <a:effectLst/>
                <a:latin typeface="+mn-lt"/>
                <a:ea typeface="+mn-ea"/>
                <a:cs typeface="+mn-cs"/>
              </a:rPr>
              <a:t>windows</a:t>
            </a: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乔布斯骂比尔盖茨偷窃，比尔盖茨回答我们有一个富裕的邻居叫施乐，在我要进去偷电视的时候发现你已经在干了。</a:t>
            </a:r>
            <a:br>
              <a:rPr lang="en-US" altLang="zh-CN" sz="1200" b="0" i="0" kern="1200" dirty="0">
                <a:solidFill>
                  <a:schemeClr val="tx1"/>
                </a:solidFill>
                <a:effectLst/>
                <a:latin typeface="+mn-lt"/>
                <a:ea typeface="+mn-ea"/>
                <a:cs typeface="+mn-cs"/>
              </a:rPr>
            </a:br>
            <a:r>
              <a:rPr kumimoji="1" lang="zh-CN" altLang="en-US" dirty="0"/>
              <a:t>小偷与富裕的邻居的故事 （乔布斯传）</a:t>
            </a:r>
          </a:p>
        </p:txBody>
      </p:sp>
      <p:sp>
        <p:nvSpPr>
          <p:cNvPr id="4" name="灯片编号占位符 3"/>
          <p:cNvSpPr>
            <a:spLocks noGrp="1"/>
          </p:cNvSpPr>
          <p:nvPr>
            <p:ph type="sldNum" sz="quarter" idx="5"/>
          </p:nvPr>
        </p:nvSpPr>
        <p:spPr/>
        <p:txBody>
          <a:bodyPr/>
          <a:lstStyle/>
          <a:p>
            <a:fld id="{2FEB8813-BCF3-4E40-9047-CDBD03035102}" type="slidenum">
              <a:rPr kumimoji="1" lang="zh-CN" altLang="en-US" smtClean="0"/>
              <a:t>21</a:t>
            </a:fld>
            <a:endParaRPr kumimoji="1" lang="zh-CN" altLang="en-US"/>
          </a:p>
        </p:txBody>
      </p:sp>
    </p:spTree>
    <p:extLst>
      <p:ext uri="{BB962C8B-B14F-4D97-AF65-F5344CB8AC3E}">
        <p14:creationId xmlns:p14="http://schemas.microsoft.com/office/powerpoint/2010/main" val="214511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14614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60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94956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61469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49" y="88446"/>
            <a:ext cx="9141713" cy="5715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1" y="1"/>
            <a:ext cx="9143612" cy="5715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39292" y="61235"/>
            <a:ext cx="404129" cy="449032"/>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06514" y="36381"/>
            <a:ext cx="5311258" cy="498740"/>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239292" y="5365750"/>
            <a:ext cx="3113508" cy="349250"/>
          </a:xfrm>
          <a:prstGeom prst="rect">
            <a:avLst/>
          </a:prstGeom>
        </p:spPr>
        <p:txBody>
          <a:bodyPr lIns="0" tIns="0" rIns="0" bIns="0" anchor="ctr"/>
          <a:lstStyle>
            <a:lvl1pPr marL="0" indent="0" algn="l">
              <a:lnSpc>
                <a:spcPct val="100000"/>
              </a:lnSpc>
              <a:buNone/>
              <a:defRPr sz="15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3591705" y="5365750"/>
            <a:ext cx="3113508" cy="349250"/>
          </a:xfrm>
          <a:prstGeom prst="rect">
            <a:avLst/>
          </a:prstGeom>
        </p:spPr>
        <p:txBody>
          <a:bodyPr lIns="0" tIns="0" rIns="0" bIns="0" anchor="ctr"/>
          <a:lstStyle>
            <a:lvl1pPr marL="0" indent="0" algn="l">
              <a:lnSpc>
                <a:spcPct val="100000"/>
              </a:lnSpc>
              <a:buNone/>
              <a:defRPr sz="15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hasCustomPrompt="1"/>
          </p:nvPr>
        </p:nvSpPr>
        <p:spPr>
          <a:xfrm>
            <a:off x="284197" y="725715"/>
            <a:ext cx="4034711" cy="4440464"/>
          </a:xfrm>
          <a:prstGeom prst="rect">
            <a:avLst/>
          </a:prstGeom>
        </p:spPr>
        <p:txBody>
          <a:bodyPr/>
          <a:lstStyle>
            <a:lvl1pPr marL="171450" indent="-171450">
              <a:lnSpc>
                <a:spcPct val="130000"/>
              </a:lnSpc>
              <a:buClr>
                <a:srgbClr val="C00000"/>
              </a:buClr>
              <a:buFont typeface="Wingdings" panose="05000000000000000000" pitchFamily="2" charset="2"/>
              <a:buChar char="n"/>
              <a:defRPr sz="2100" b="1">
                <a:solidFill>
                  <a:srgbClr val="C00000"/>
                </a:solidFill>
              </a:defRPr>
            </a:lvl1pPr>
            <a:lvl2pPr marL="514350" indent="-171450">
              <a:lnSpc>
                <a:spcPct val="130000"/>
              </a:lnSpc>
              <a:buClr>
                <a:srgbClr val="C00000"/>
              </a:buClr>
              <a:buFont typeface="Wingdings" panose="05000000000000000000" pitchFamily="2" charset="2"/>
              <a:buChar char="l"/>
              <a:defRPr sz="1800">
                <a:solidFill>
                  <a:schemeClr val="accent2"/>
                </a:solidFill>
              </a:defRPr>
            </a:lvl2pPr>
            <a:lvl3pPr marL="857250" indent="-171450">
              <a:lnSpc>
                <a:spcPct val="130000"/>
              </a:lnSpc>
              <a:buClr>
                <a:srgbClr val="C00000"/>
              </a:buClr>
              <a:buFont typeface="Wingdings" panose="05000000000000000000" pitchFamily="2" charset="2"/>
              <a:buChar char="l"/>
              <a:defRPr sz="1500">
                <a:solidFill>
                  <a:schemeClr val="accent2"/>
                </a:solidFill>
              </a:defRPr>
            </a:lvl3pPr>
            <a:lvl4pPr marL="1243013" indent="-214313">
              <a:lnSpc>
                <a:spcPct val="130000"/>
              </a:lnSpc>
              <a:buFont typeface="Wingdings" panose="05000000000000000000" pitchFamily="2" charset="2"/>
              <a:buChar char="l"/>
              <a:defRPr sz="1200">
                <a:solidFill>
                  <a:schemeClr val="accent2"/>
                </a:solidFill>
              </a:defRPr>
            </a:lvl4pPr>
            <a:lvl5pPr marL="1543050" indent="-171450">
              <a:lnSpc>
                <a:spcPct val="130000"/>
              </a:lnSpc>
              <a:buFont typeface="Wingdings" panose="05000000000000000000" pitchFamily="2" charset="2"/>
              <a:buChar char="l"/>
              <a:defRPr sz="1200">
                <a:solidFill>
                  <a:schemeClr val="accent2"/>
                </a:solidFill>
              </a:defRPr>
            </a:lvl5pPr>
          </a:lstStyle>
          <a:p>
            <a:pPr lvl="0"/>
            <a:r>
              <a:rPr lang="zh-CN" altLang="en-US" dirty="0"/>
              <a:t> 编辑母版文本样式</a:t>
            </a:r>
          </a:p>
          <a:p>
            <a:pPr lvl="1"/>
            <a:r>
              <a:rPr lang="zh-CN" altLang="en-US" dirty="0"/>
              <a:t> 第二级</a:t>
            </a:r>
          </a:p>
          <a:p>
            <a:pPr lvl="2"/>
            <a:r>
              <a:rPr lang="zh-CN" altLang="en-US" dirty="0"/>
              <a:t> 第三级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8571626" y="99881"/>
            <a:ext cx="355174" cy="201744"/>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8262587" y="268836"/>
            <a:ext cx="355174" cy="201744"/>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4" cstate="print"/>
          <a:srcRect r="1346"/>
          <a:stretch/>
        </p:blipFill>
        <p:spPr>
          <a:xfrm>
            <a:off x="388" y="5034831"/>
            <a:ext cx="9125177" cy="343014"/>
          </a:xfrm>
          <a:prstGeom prst="rect">
            <a:avLst/>
          </a:prstGeom>
        </p:spPr>
      </p:pic>
      <p:sp>
        <p:nvSpPr>
          <p:cNvPr id="15" name="文本占位符 16">
            <a:extLst>
              <a:ext uri="{FF2B5EF4-FFF2-40B4-BE49-F238E27FC236}">
                <a16:creationId xmlns:a16="http://schemas.microsoft.com/office/drawing/2014/main" id="{2FF6FEE6-2A34-4756-8F6B-3232EC375278}"/>
              </a:ext>
            </a:extLst>
          </p:cNvPr>
          <p:cNvSpPr>
            <a:spLocks noGrp="1"/>
          </p:cNvSpPr>
          <p:nvPr>
            <p:ph type="body" sz="quarter" idx="15" hasCustomPrompt="1"/>
          </p:nvPr>
        </p:nvSpPr>
        <p:spPr>
          <a:xfrm>
            <a:off x="4774552" y="725715"/>
            <a:ext cx="4034711" cy="4440464"/>
          </a:xfrm>
          <a:prstGeom prst="rect">
            <a:avLst/>
          </a:prstGeom>
        </p:spPr>
        <p:txBody>
          <a:bodyPr/>
          <a:lstStyle>
            <a:lvl1pPr marL="171450" indent="-171450">
              <a:lnSpc>
                <a:spcPct val="130000"/>
              </a:lnSpc>
              <a:buClr>
                <a:srgbClr val="C00000"/>
              </a:buClr>
              <a:buFont typeface="Wingdings" panose="05000000000000000000" pitchFamily="2" charset="2"/>
              <a:buChar char="n"/>
              <a:defRPr sz="2100" b="1">
                <a:solidFill>
                  <a:srgbClr val="C00000"/>
                </a:solidFill>
              </a:defRPr>
            </a:lvl1pPr>
            <a:lvl2pPr marL="514350" indent="-171450">
              <a:lnSpc>
                <a:spcPct val="130000"/>
              </a:lnSpc>
              <a:buClr>
                <a:srgbClr val="C00000"/>
              </a:buClr>
              <a:buFont typeface="Wingdings" panose="05000000000000000000" pitchFamily="2" charset="2"/>
              <a:buChar char="l"/>
              <a:defRPr sz="1800">
                <a:solidFill>
                  <a:schemeClr val="accent2"/>
                </a:solidFill>
              </a:defRPr>
            </a:lvl2pPr>
            <a:lvl3pPr marL="857250" indent="-171450">
              <a:lnSpc>
                <a:spcPct val="130000"/>
              </a:lnSpc>
              <a:buClr>
                <a:srgbClr val="C00000"/>
              </a:buClr>
              <a:buFont typeface="Wingdings" panose="05000000000000000000" pitchFamily="2" charset="2"/>
              <a:buChar char="l"/>
              <a:defRPr sz="1500">
                <a:solidFill>
                  <a:schemeClr val="accent2"/>
                </a:solidFill>
              </a:defRPr>
            </a:lvl3pPr>
            <a:lvl4pPr marL="1243013" indent="-214313">
              <a:lnSpc>
                <a:spcPct val="130000"/>
              </a:lnSpc>
              <a:buFont typeface="Wingdings" panose="05000000000000000000" pitchFamily="2" charset="2"/>
              <a:buChar char="l"/>
              <a:defRPr sz="1200">
                <a:solidFill>
                  <a:schemeClr val="accent2"/>
                </a:solidFill>
              </a:defRPr>
            </a:lvl4pPr>
            <a:lvl5pPr marL="1543050" indent="-171450">
              <a:lnSpc>
                <a:spcPct val="130000"/>
              </a:lnSpc>
              <a:buFont typeface="Wingdings" panose="05000000000000000000" pitchFamily="2" charset="2"/>
              <a:buChar char="l"/>
              <a:defRPr sz="1200">
                <a:solidFill>
                  <a:schemeClr val="accent2"/>
                </a:solidFill>
              </a:defRPr>
            </a:lvl5pPr>
          </a:lstStyle>
          <a:p>
            <a:pPr lvl="0"/>
            <a:r>
              <a:rPr lang="zh-CN" altLang="en-US" dirty="0"/>
              <a:t> 编辑母版文本样式</a:t>
            </a:r>
          </a:p>
          <a:p>
            <a:pPr lvl="1"/>
            <a:r>
              <a:rPr lang="zh-CN" altLang="en-US" dirty="0"/>
              <a:t> 第二级</a:t>
            </a:r>
          </a:p>
          <a:p>
            <a:pPr lvl="2"/>
            <a:r>
              <a:rPr lang="zh-CN" altLang="en-US" dirty="0"/>
              <a:t> 第三级</a:t>
            </a:r>
          </a:p>
        </p:txBody>
      </p:sp>
    </p:spTree>
    <p:extLst>
      <p:ext uri="{BB962C8B-B14F-4D97-AF65-F5344CB8AC3E}">
        <p14:creationId xmlns:p14="http://schemas.microsoft.com/office/powerpoint/2010/main" val="269888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b="1">
                <a:solidFill>
                  <a:schemeClr val="accent1"/>
                </a:solidFill>
                <a:latin typeface="+mj-lt"/>
                <a:ea typeface="+mj-ea"/>
                <a:cs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normAutofit/>
          </a:bodyPr>
          <a:lstStyle>
            <a:lvl1pPr>
              <a:lnSpc>
                <a:spcPct val="120000"/>
              </a:lnSpc>
              <a:defRPr sz="2600" b="1" i="0">
                <a:latin typeface="+mn-lt"/>
                <a:ea typeface="微软雅黑" panose="020B0503020204020204" pitchFamily="34" charset="-122"/>
                <a:cs typeface="微软雅黑" panose="020B0503020204020204" pitchFamily="34" charset="-122"/>
              </a:defRPr>
            </a:lvl1pPr>
            <a:lvl2pPr>
              <a:lnSpc>
                <a:spcPct val="120000"/>
              </a:lnSpc>
              <a:defRPr sz="24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4" y="0"/>
            <a:ext cx="9141713" cy="5715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388" y="5034831"/>
            <a:ext cx="9125177" cy="343014"/>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239292" y="5365750"/>
            <a:ext cx="3113508" cy="349250"/>
          </a:xfrm>
          <a:prstGeom prst="rect">
            <a:avLst/>
          </a:prstGeom>
        </p:spPr>
        <p:txBody>
          <a:bodyPr lIns="0" tIns="0" rIns="0" bIns="0" anchor="ctr"/>
          <a:lstStyle>
            <a:lvl1pPr marL="0" indent="0" algn="l">
              <a:lnSpc>
                <a:spcPct val="100000"/>
              </a:lnSpc>
              <a:buNone/>
              <a:defRPr sz="15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3591705" y="5365750"/>
            <a:ext cx="3113508" cy="349250"/>
          </a:xfrm>
          <a:prstGeom prst="rect">
            <a:avLst/>
          </a:prstGeom>
        </p:spPr>
        <p:txBody>
          <a:bodyPr lIns="0" tIns="0" rIns="0" bIns="0" anchor="ctr"/>
          <a:lstStyle>
            <a:lvl1pPr marL="0" indent="0" algn="l">
              <a:lnSpc>
                <a:spcPct val="100000"/>
              </a:lnSpc>
              <a:buNone/>
              <a:defRPr sz="15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1" y="1"/>
            <a:ext cx="9143612" cy="5715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39292" y="61235"/>
            <a:ext cx="404129" cy="449032"/>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806514" y="36381"/>
            <a:ext cx="5311258" cy="498740"/>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8571626" y="99881"/>
            <a:ext cx="355174" cy="201744"/>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8262587" y="268836"/>
            <a:ext cx="355174" cy="201744"/>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Tree>
    <p:extLst>
      <p:ext uri="{BB962C8B-B14F-4D97-AF65-F5344CB8AC3E}">
        <p14:creationId xmlns:p14="http://schemas.microsoft.com/office/powerpoint/2010/main" val="362314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93204"/>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389090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1"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7" r:id="rId4"/>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https://ipads.se.sjtu.edu.cn/zh/img/jinyugu.jp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23.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10" Type="http://schemas.openxmlformats.org/officeDocument/2006/relationships/image" Target="../media/image58.png"/><Relationship Id="rId4" Type="http://schemas.openxmlformats.org/officeDocument/2006/relationships/image" Target="../media/image52.jpe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5.tiff"/><Relationship Id="rId3" Type="http://schemas.openxmlformats.org/officeDocument/2006/relationships/image" Target="../media/image60.png"/><Relationship Id="rId7" Type="http://schemas.openxmlformats.org/officeDocument/2006/relationships/image" Target="../media/image64.tiff"/><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tiff"/><Relationship Id="rId5" Type="http://schemas.openxmlformats.org/officeDocument/2006/relationships/image" Target="../media/image62.tiff"/><Relationship Id="rId4" Type="http://schemas.openxmlformats.org/officeDocument/2006/relationships/image" Target="../media/image61.png"/><Relationship Id="rId9" Type="http://schemas.openxmlformats.org/officeDocument/2006/relationships/image" Target="../media/image66.tiff"/></Relationships>
</file>

<file path=ppt/slides/_rels/slide2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7.tiff"/><Relationship Id="rId1" Type="http://schemas.openxmlformats.org/officeDocument/2006/relationships/slideLayout" Target="../slideLayouts/slideLayout2.xml"/><Relationship Id="rId4" Type="http://schemas.openxmlformats.org/officeDocument/2006/relationships/image" Target="../media/image65.tiff"/></Relationships>
</file>

<file path=ppt/slides/_rels/slide29.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7.tiff"/><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5.tiff"/></Relationships>
</file>

<file path=ppt/slides/_rels/slide3.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61.png"/><Relationship Id="rId2" Type="http://schemas.openxmlformats.org/officeDocument/2006/relationships/image" Target="../media/image68.tiff"/><Relationship Id="rId1" Type="http://schemas.openxmlformats.org/officeDocument/2006/relationships/slideLayout" Target="../slideLayouts/slideLayout2.xml"/><Relationship Id="rId6" Type="http://schemas.openxmlformats.org/officeDocument/2006/relationships/image" Target="../media/image64.tiff"/><Relationship Id="rId5" Type="http://schemas.openxmlformats.org/officeDocument/2006/relationships/image" Target="../media/image65.tiff"/><Relationship Id="rId4" Type="http://schemas.openxmlformats.org/officeDocument/2006/relationships/image" Target="../media/image70.tiff"/></Relationships>
</file>

<file path=ppt/slides/_rels/slide31.xml.rels><?xml version="1.0" encoding="UTF-8" standalone="yes"?>
<Relationships xmlns="http://schemas.openxmlformats.org/package/2006/relationships"><Relationship Id="rId8" Type="http://schemas.openxmlformats.org/officeDocument/2006/relationships/image" Target="../media/image71.tiff"/><Relationship Id="rId3" Type="http://schemas.openxmlformats.org/officeDocument/2006/relationships/image" Target="../media/image68.tiff"/><Relationship Id="rId7" Type="http://schemas.openxmlformats.org/officeDocument/2006/relationships/image" Target="../media/image65.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4.tiff"/><Relationship Id="rId5" Type="http://schemas.openxmlformats.org/officeDocument/2006/relationships/image" Target="../media/image70.tiff"/><Relationship Id="rId4" Type="http://schemas.openxmlformats.org/officeDocument/2006/relationships/image" Target="../media/image69.tiff"/></Relationships>
</file>

<file path=ppt/slides/_rels/slide32.xml.rels><?xml version="1.0" encoding="UTF-8" standalone="yes"?>
<Relationships xmlns="http://schemas.openxmlformats.org/package/2006/relationships"><Relationship Id="rId8" Type="http://schemas.openxmlformats.org/officeDocument/2006/relationships/image" Target="../media/image71.tiff"/><Relationship Id="rId3" Type="http://schemas.openxmlformats.org/officeDocument/2006/relationships/image" Target="../media/image68.tiff"/><Relationship Id="rId7" Type="http://schemas.openxmlformats.org/officeDocument/2006/relationships/image" Target="../media/image65.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tiff"/><Relationship Id="rId5" Type="http://schemas.openxmlformats.org/officeDocument/2006/relationships/image" Target="../media/image70.tiff"/><Relationship Id="rId10" Type="http://schemas.openxmlformats.org/officeDocument/2006/relationships/image" Target="../media/image72.tiff"/><Relationship Id="rId4" Type="http://schemas.openxmlformats.org/officeDocument/2006/relationships/image" Target="../media/image69.tiff"/><Relationship Id="rId9"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researchgate.net/publication/262350163_Comprehensive_Formal_Verification_of_an_OS_Microkernel"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tiff"/><Relationship Id="rId1" Type="http://schemas.openxmlformats.org/officeDocument/2006/relationships/slideLayout" Target="../slideLayouts/slideLayout2.xml"/><Relationship Id="rId4" Type="http://schemas.openxmlformats.org/officeDocument/2006/relationships/hyperlink" Target="https://www.zdnet.com/article/minix-intels-hidden-in-chip-operating-system/"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png"/><Relationship Id="rId18" Type="http://schemas.openxmlformats.org/officeDocument/2006/relationships/image" Target="../media/image94.jpeg"/><Relationship Id="rId26" Type="http://schemas.openxmlformats.org/officeDocument/2006/relationships/image" Target="../media/image102.tiff"/><Relationship Id="rId3" Type="http://schemas.openxmlformats.org/officeDocument/2006/relationships/image" Target="../media/image79.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tiff"/><Relationship Id="rId17" Type="http://schemas.openxmlformats.org/officeDocument/2006/relationships/image" Target="../media/image93.jpeg"/><Relationship Id="rId25" Type="http://schemas.openxmlformats.org/officeDocument/2006/relationships/image" Target="../media/image101.jpeg"/><Relationship Id="rId2" Type="http://schemas.openxmlformats.org/officeDocument/2006/relationships/notesSlide" Target="../notesSlides/notesSlide22.xml"/><Relationship Id="rId16" Type="http://schemas.openxmlformats.org/officeDocument/2006/relationships/image" Target="../media/image92.jpeg"/><Relationship Id="rId20" Type="http://schemas.openxmlformats.org/officeDocument/2006/relationships/image" Target="../media/image96.png"/><Relationship Id="rId1" Type="http://schemas.openxmlformats.org/officeDocument/2006/relationships/slideLayout" Target="../slideLayouts/slideLayout4.xml"/><Relationship Id="rId6" Type="http://schemas.openxmlformats.org/officeDocument/2006/relationships/image" Target="../media/image82.svg"/><Relationship Id="rId11" Type="http://schemas.openxmlformats.org/officeDocument/2006/relationships/image" Target="../media/image87.jpeg"/><Relationship Id="rId24" Type="http://schemas.openxmlformats.org/officeDocument/2006/relationships/image" Target="../media/image100.png"/><Relationship Id="rId5" Type="http://schemas.openxmlformats.org/officeDocument/2006/relationships/image" Target="../media/image81.png"/><Relationship Id="rId15" Type="http://schemas.openxmlformats.org/officeDocument/2006/relationships/image" Target="../media/image91.svg"/><Relationship Id="rId23" Type="http://schemas.openxmlformats.org/officeDocument/2006/relationships/image" Target="../media/image99.png"/><Relationship Id="rId28" Type="http://schemas.openxmlformats.org/officeDocument/2006/relationships/image" Target="../media/image104.jpeg"/><Relationship Id="rId10" Type="http://schemas.openxmlformats.org/officeDocument/2006/relationships/image" Target="../media/image86.png"/><Relationship Id="rId19" Type="http://schemas.openxmlformats.org/officeDocument/2006/relationships/image" Target="../media/image95.jpe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jpe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zh.wikipedia.org/wiki/%E5%BE%AE%E5%85%A7%E6%A0%B8"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0.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barrelfish.org/documentation.html"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720996"/>
            <a:ext cx="7772400" cy="1225021"/>
          </a:xfrm>
        </p:spPr>
        <p:txBody>
          <a:bodyPr>
            <a:normAutofit/>
          </a:bodyPr>
          <a:lstStyle/>
          <a:p>
            <a:pPr>
              <a:lnSpc>
                <a:spcPct val="110000"/>
              </a:lnSpc>
            </a:pPr>
            <a:r>
              <a:rPr kumimoji="1" lang="zh-CN" altLang="en-US" sz="4800" dirty="0"/>
              <a:t>操作系统课程引言</a:t>
            </a:r>
          </a:p>
        </p:txBody>
      </p:sp>
      <p:sp>
        <p:nvSpPr>
          <p:cNvPr id="6" name="副标题 5">
            <a:extLst>
              <a:ext uri="{FF2B5EF4-FFF2-40B4-BE49-F238E27FC236}">
                <a16:creationId xmlns:a16="http://schemas.microsoft.com/office/drawing/2014/main" id="{A89EB2B2-D46F-2643-A072-954E7921BC30}"/>
              </a:ext>
            </a:extLst>
          </p:cNvPr>
          <p:cNvSpPr>
            <a:spLocks noGrp="1"/>
          </p:cNvSpPr>
          <p:nvPr>
            <p:ph type="subTitle" idx="1"/>
          </p:nvPr>
        </p:nvSpPr>
        <p:spPr>
          <a:xfrm>
            <a:off x="685800" y="3412362"/>
            <a:ext cx="7772400" cy="1225020"/>
          </a:xfrm>
        </p:spPr>
        <p:txBody>
          <a:bodyPr>
            <a:noAutofit/>
          </a:bodyPr>
          <a:lstStyle/>
          <a:p>
            <a:pPr>
              <a:lnSpc>
                <a:spcPct val="150000"/>
              </a:lnSpc>
              <a:spcBef>
                <a:spcPts val="0"/>
              </a:spcBef>
            </a:pPr>
            <a:r>
              <a:rPr kumimoji="1" lang="zh-CN" altLang="en-US" sz="1800" dirty="0">
                <a:solidFill>
                  <a:schemeClr val="tx1">
                    <a:lumMod val="75000"/>
                    <a:lumOff val="25000"/>
                  </a:schemeClr>
                </a:solidFill>
              </a:rPr>
              <a:t>上海交通大学 </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 </a:t>
            </a:r>
            <a:r>
              <a:rPr kumimoji="1" lang="en-US" altLang="zh-CN" sz="1800" dirty="0">
                <a:solidFill>
                  <a:schemeClr val="tx1">
                    <a:lumMod val="75000"/>
                    <a:lumOff val="25000"/>
                  </a:schemeClr>
                </a:solidFill>
              </a:rPr>
              <a:t>IPADS</a:t>
            </a:r>
            <a:r>
              <a:rPr kumimoji="1" lang="zh-CN" altLang="en-US" sz="1800" dirty="0">
                <a:solidFill>
                  <a:schemeClr val="tx1">
                    <a:lumMod val="75000"/>
                    <a:lumOff val="25000"/>
                  </a:schemeClr>
                </a:solidFill>
              </a:rPr>
              <a:t> </a:t>
            </a:r>
            <a:r>
              <a:rPr kumimoji="1" lang="en-US" altLang="zh-CN" sz="1800" dirty="0">
                <a:solidFill>
                  <a:schemeClr val="tx1">
                    <a:lumMod val="75000"/>
                    <a:lumOff val="25000"/>
                  </a:schemeClr>
                </a:solidFill>
              </a:rPr>
              <a:t>·</a:t>
            </a:r>
            <a:r>
              <a:rPr kumimoji="1" lang="zh-CN" altLang="en-US" sz="1800" dirty="0">
                <a:solidFill>
                  <a:schemeClr val="tx1">
                    <a:lumMod val="75000"/>
                    <a:lumOff val="25000"/>
                  </a:schemeClr>
                </a:solidFill>
              </a:rPr>
              <a:t> 古金宇</a:t>
            </a:r>
            <a:endParaRPr kumimoji="1" lang="en-US" altLang="zh-CN" sz="1800" dirty="0">
              <a:solidFill>
                <a:schemeClr val="tx1">
                  <a:lumMod val="75000"/>
                  <a:lumOff val="25000"/>
                </a:schemeClr>
              </a:solidFill>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54759439"/>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00F8B6-D3AD-064B-90E9-AE7035DDB24A}"/>
              </a:ext>
            </a:extLst>
          </p:cNvPr>
          <p:cNvSpPr>
            <a:spLocks noGrp="1"/>
          </p:cNvSpPr>
          <p:nvPr>
            <p:ph type="title"/>
          </p:nvPr>
        </p:nvSpPr>
        <p:spPr/>
        <p:txBody>
          <a:bodyPr>
            <a:normAutofit/>
          </a:bodyPr>
          <a:lstStyle/>
          <a:p>
            <a:r>
              <a:rPr kumimoji="1" lang="en-US" altLang="zh-CN" dirty="0"/>
              <a:t>2.</a:t>
            </a:r>
            <a:r>
              <a:rPr kumimoji="1" lang="zh-CN" altLang="en-US" dirty="0"/>
              <a:t> 有助于更好地驾驭硬件</a:t>
            </a:r>
          </a:p>
        </p:txBody>
      </p:sp>
      <p:sp>
        <p:nvSpPr>
          <p:cNvPr id="4" name="灯片编号占位符 3">
            <a:extLst>
              <a:ext uri="{FF2B5EF4-FFF2-40B4-BE49-F238E27FC236}">
                <a16:creationId xmlns:a16="http://schemas.microsoft.com/office/drawing/2014/main" id="{F8A872B3-872A-6D46-8FDB-6F75B5C0000B}"/>
              </a:ext>
            </a:extLst>
          </p:cNvPr>
          <p:cNvSpPr>
            <a:spLocks noGrp="1"/>
          </p:cNvSpPr>
          <p:nvPr>
            <p:ph type="sldNum" sz="quarter" idx="12"/>
          </p:nvPr>
        </p:nvSpPr>
        <p:spPr/>
        <p:txBody>
          <a:bodyPr/>
          <a:lstStyle/>
          <a:p>
            <a:fld id="{ADE361C3-C043-4A6E-BDCE-8DA1E7D90A3B}" type="slidenum">
              <a:rPr lang="zh-CN" altLang="en-US" smtClean="0"/>
              <a:t>10</a:t>
            </a:fld>
            <a:endParaRPr lang="zh-CN" altLang="en-US"/>
          </a:p>
        </p:txBody>
      </p:sp>
      <p:pic>
        <p:nvPicPr>
          <p:cNvPr id="5" name="图片 4">
            <a:extLst>
              <a:ext uri="{FF2B5EF4-FFF2-40B4-BE49-F238E27FC236}">
                <a16:creationId xmlns:a16="http://schemas.microsoft.com/office/drawing/2014/main" id="{0C7B6471-B830-B842-9A3F-2E833F4C1E25}"/>
              </a:ext>
            </a:extLst>
          </p:cNvPr>
          <p:cNvPicPr>
            <a:picLocks noChangeAspect="1"/>
          </p:cNvPicPr>
          <p:nvPr/>
        </p:nvPicPr>
        <p:blipFill>
          <a:blip r:embed="rId3"/>
          <a:stretch>
            <a:fillRect/>
          </a:stretch>
        </p:blipFill>
        <p:spPr>
          <a:xfrm>
            <a:off x="613238" y="1417341"/>
            <a:ext cx="3447472" cy="3672408"/>
          </a:xfrm>
          <a:prstGeom prst="rect">
            <a:avLst/>
          </a:prstGeom>
        </p:spPr>
      </p:pic>
      <p:sp>
        <p:nvSpPr>
          <p:cNvPr id="7" name="文本框 6">
            <a:extLst>
              <a:ext uri="{FF2B5EF4-FFF2-40B4-BE49-F238E27FC236}">
                <a16:creationId xmlns:a16="http://schemas.microsoft.com/office/drawing/2014/main" id="{60A503F5-B88C-0E49-A5CD-16E09C3A535F}"/>
              </a:ext>
            </a:extLst>
          </p:cNvPr>
          <p:cNvSpPr txBox="1"/>
          <p:nvPr/>
        </p:nvSpPr>
        <p:spPr>
          <a:xfrm>
            <a:off x="613601" y="3766309"/>
            <a:ext cx="3447109" cy="1323439"/>
          </a:xfrm>
          <a:prstGeom prst="rect">
            <a:avLst/>
          </a:prstGeom>
          <a:solidFill>
            <a:srgbClr val="000000">
              <a:alpha val="65882"/>
            </a:srgbClr>
          </a:solidFill>
        </p:spPr>
        <p:txBody>
          <a:bodyPr wrap="square">
            <a:spAutoFit/>
          </a:bodyPr>
          <a:lstStyle/>
          <a:p>
            <a:r>
              <a:rPr lang="en" altLang="zh-CN" sz="1600" b="1" i="0" dirty="0">
                <a:solidFill>
                  <a:srgbClr val="F2F4F5"/>
                </a:solidFill>
                <a:effectLst/>
              </a:rPr>
              <a:t>We modified </a:t>
            </a:r>
            <a:r>
              <a:rPr lang="en" altLang="zh-CN" sz="1600" b="1" i="0" dirty="0" err="1">
                <a:solidFill>
                  <a:srgbClr val="F2F4F5"/>
                </a:solidFill>
                <a:effectLst/>
              </a:rPr>
              <a:t>llama.cpp</a:t>
            </a:r>
            <a:r>
              <a:rPr lang="en" altLang="zh-CN" sz="1600" b="1" i="0" dirty="0">
                <a:solidFill>
                  <a:srgbClr val="F2F4F5"/>
                </a:solidFill>
                <a:effectLst/>
              </a:rPr>
              <a:t> to load weights using </a:t>
            </a:r>
            <a:r>
              <a:rPr lang="en" altLang="zh-CN" sz="1600" b="1" i="0" dirty="0" err="1">
                <a:solidFill>
                  <a:srgbClr val="F2F4F5"/>
                </a:solidFill>
                <a:effectLst/>
              </a:rPr>
              <a:t>mmap</a:t>
            </a:r>
            <a:r>
              <a:rPr lang="en" altLang="zh-CN" sz="1600" b="1" i="0" dirty="0">
                <a:solidFill>
                  <a:srgbClr val="F2F4F5"/>
                </a:solidFill>
                <a:effectLst/>
              </a:rPr>
              <a:t>() instead of C++ standard I/O. That enabled us to load </a:t>
            </a:r>
            <a:r>
              <a:rPr lang="en" altLang="zh-CN" sz="1600" b="1" i="0" dirty="0" err="1">
                <a:solidFill>
                  <a:srgbClr val="F2F4F5"/>
                </a:solidFill>
                <a:effectLst/>
              </a:rPr>
              <a:t>LLaMA</a:t>
            </a:r>
            <a:r>
              <a:rPr lang="en" altLang="zh-CN" sz="1600" b="1" i="0" dirty="0">
                <a:solidFill>
                  <a:srgbClr val="F2F4F5"/>
                </a:solidFill>
                <a:effectLst/>
              </a:rPr>
              <a:t> 100x faster using half as much memory.</a:t>
            </a:r>
            <a:endParaRPr lang="zh-CN" altLang="en-US" sz="1600" dirty="0"/>
          </a:p>
        </p:txBody>
      </p:sp>
      <p:pic>
        <p:nvPicPr>
          <p:cNvPr id="9" name="图片 8">
            <a:extLst>
              <a:ext uri="{FF2B5EF4-FFF2-40B4-BE49-F238E27FC236}">
                <a16:creationId xmlns:a16="http://schemas.microsoft.com/office/drawing/2014/main" id="{3A4D3464-70F2-5844-9F26-664EEC14CA2D}"/>
              </a:ext>
            </a:extLst>
          </p:cNvPr>
          <p:cNvPicPr>
            <a:picLocks noChangeAspect="1"/>
          </p:cNvPicPr>
          <p:nvPr/>
        </p:nvPicPr>
        <p:blipFill>
          <a:blip r:embed="rId4"/>
          <a:stretch>
            <a:fillRect/>
          </a:stretch>
        </p:blipFill>
        <p:spPr>
          <a:xfrm>
            <a:off x="4520167" y="1417341"/>
            <a:ext cx="4066066" cy="2666090"/>
          </a:xfrm>
          <a:prstGeom prst="rect">
            <a:avLst/>
          </a:prstGeom>
        </p:spPr>
      </p:pic>
      <p:pic>
        <p:nvPicPr>
          <p:cNvPr id="11" name="图片 10">
            <a:extLst>
              <a:ext uri="{FF2B5EF4-FFF2-40B4-BE49-F238E27FC236}">
                <a16:creationId xmlns:a16="http://schemas.microsoft.com/office/drawing/2014/main" id="{D6975AA7-92C1-6F4D-ABCC-2B19B18B99E0}"/>
              </a:ext>
            </a:extLst>
          </p:cNvPr>
          <p:cNvPicPr>
            <a:picLocks noChangeAspect="1"/>
          </p:cNvPicPr>
          <p:nvPr/>
        </p:nvPicPr>
        <p:blipFill>
          <a:blip r:embed="rId5"/>
          <a:stretch>
            <a:fillRect/>
          </a:stretch>
        </p:blipFill>
        <p:spPr>
          <a:xfrm>
            <a:off x="4520167" y="4163296"/>
            <a:ext cx="4066066" cy="1358500"/>
          </a:xfrm>
          <a:prstGeom prst="rect">
            <a:avLst/>
          </a:prstGeom>
        </p:spPr>
      </p:pic>
    </p:spTree>
    <p:extLst>
      <p:ext uri="{BB962C8B-B14F-4D97-AF65-F5344CB8AC3E}">
        <p14:creationId xmlns:p14="http://schemas.microsoft.com/office/powerpoint/2010/main" val="261780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CD224-F3EC-334E-82EA-D7104C1E5842}"/>
              </a:ext>
            </a:extLst>
          </p:cNvPr>
          <p:cNvSpPr>
            <a:spLocks noGrp="1"/>
          </p:cNvSpPr>
          <p:nvPr>
            <p:ph type="title"/>
          </p:nvPr>
        </p:nvSpPr>
        <p:spPr/>
        <p:txBody>
          <a:bodyPr>
            <a:normAutofit/>
          </a:bodyPr>
          <a:lstStyle/>
          <a:p>
            <a:r>
              <a:rPr kumimoji="1" lang="en-US" altLang="zh-CN" dirty="0"/>
              <a:t>2.</a:t>
            </a:r>
            <a:r>
              <a:rPr kumimoji="1" lang="zh-CN" altLang="en-US" dirty="0"/>
              <a:t> 有助于更好地驾驭硬件</a:t>
            </a:r>
          </a:p>
        </p:txBody>
      </p:sp>
      <p:pic>
        <p:nvPicPr>
          <p:cNvPr id="5" name="内容占位符 4">
            <a:extLst>
              <a:ext uri="{FF2B5EF4-FFF2-40B4-BE49-F238E27FC236}">
                <a16:creationId xmlns:a16="http://schemas.microsoft.com/office/drawing/2014/main" id="{BB962355-6115-E641-A0DF-60067CC9914A}"/>
              </a:ext>
            </a:extLst>
          </p:cNvPr>
          <p:cNvPicPr>
            <a:picLocks noGrp="1" noChangeAspect="1"/>
          </p:cNvPicPr>
          <p:nvPr>
            <p:ph idx="1"/>
          </p:nvPr>
        </p:nvPicPr>
        <p:blipFill>
          <a:blip r:embed="rId2"/>
          <a:stretch>
            <a:fillRect/>
          </a:stretch>
        </p:blipFill>
        <p:spPr>
          <a:xfrm>
            <a:off x="120228" y="1345332"/>
            <a:ext cx="3960440" cy="1963253"/>
          </a:xfrm>
          <a:prstGeom prst="rect">
            <a:avLst/>
          </a:prstGeom>
        </p:spPr>
      </p:pic>
      <p:sp>
        <p:nvSpPr>
          <p:cNvPr id="4" name="灯片编号占位符 3">
            <a:extLst>
              <a:ext uri="{FF2B5EF4-FFF2-40B4-BE49-F238E27FC236}">
                <a16:creationId xmlns:a16="http://schemas.microsoft.com/office/drawing/2014/main" id="{3ED6373C-1860-1545-B057-9201E50F21EF}"/>
              </a:ext>
            </a:extLst>
          </p:cNvPr>
          <p:cNvSpPr>
            <a:spLocks noGrp="1"/>
          </p:cNvSpPr>
          <p:nvPr>
            <p:ph type="sldNum" sz="quarter" idx="12"/>
          </p:nvPr>
        </p:nvSpPr>
        <p:spPr/>
        <p:txBody>
          <a:bodyPr/>
          <a:lstStyle/>
          <a:p>
            <a:fld id="{ADE361C3-C043-4A6E-BDCE-8DA1E7D90A3B}" type="slidenum">
              <a:rPr lang="zh-CN" altLang="en-US" smtClean="0"/>
              <a:t>11</a:t>
            </a:fld>
            <a:endParaRPr lang="zh-CN" altLang="en-US"/>
          </a:p>
        </p:txBody>
      </p:sp>
      <p:sp>
        <p:nvSpPr>
          <p:cNvPr id="6" name="文本框 5">
            <a:extLst>
              <a:ext uri="{FF2B5EF4-FFF2-40B4-BE49-F238E27FC236}">
                <a16:creationId xmlns:a16="http://schemas.microsoft.com/office/drawing/2014/main" id="{27AFBDD4-6863-F848-82EB-FCE66FD5BD6C}"/>
              </a:ext>
            </a:extLst>
          </p:cNvPr>
          <p:cNvSpPr txBox="1"/>
          <p:nvPr/>
        </p:nvSpPr>
        <p:spPr>
          <a:xfrm>
            <a:off x="-231272" y="3359374"/>
            <a:ext cx="4663440" cy="369332"/>
          </a:xfrm>
          <a:prstGeom prst="rect">
            <a:avLst/>
          </a:prstGeom>
          <a:noFill/>
        </p:spPr>
        <p:txBody>
          <a:bodyPr wrap="square">
            <a:spAutoFit/>
          </a:bodyPr>
          <a:lstStyle/>
          <a:p>
            <a:pPr algn="ctr"/>
            <a:r>
              <a:rPr kumimoji="1" lang="en-US" altLang="zh-CN" dirty="0"/>
              <a:t>Python</a:t>
            </a:r>
            <a:r>
              <a:rPr kumimoji="1" lang="zh-CN" altLang="en-US" dirty="0"/>
              <a:t>矩阵乘法加速</a:t>
            </a:r>
            <a:endParaRPr lang="zh-CN" altLang="en-US" dirty="0"/>
          </a:p>
        </p:txBody>
      </p:sp>
      <p:pic>
        <p:nvPicPr>
          <p:cNvPr id="3" name="图片 2">
            <a:extLst>
              <a:ext uri="{FF2B5EF4-FFF2-40B4-BE49-F238E27FC236}">
                <a16:creationId xmlns:a16="http://schemas.microsoft.com/office/drawing/2014/main" id="{B3952065-0B54-9444-0DBF-B617B6938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409" y="2497460"/>
            <a:ext cx="4988591" cy="2462492"/>
          </a:xfrm>
          <a:prstGeom prst="rect">
            <a:avLst/>
          </a:prstGeom>
        </p:spPr>
      </p:pic>
      <p:sp>
        <p:nvSpPr>
          <p:cNvPr id="7" name="文本框 6">
            <a:extLst>
              <a:ext uri="{FF2B5EF4-FFF2-40B4-BE49-F238E27FC236}">
                <a16:creationId xmlns:a16="http://schemas.microsoft.com/office/drawing/2014/main" id="{F2A1EC8D-3DF3-739D-9E14-6C148AB134C8}"/>
              </a:ext>
            </a:extLst>
          </p:cNvPr>
          <p:cNvSpPr txBox="1"/>
          <p:nvPr/>
        </p:nvSpPr>
        <p:spPr>
          <a:xfrm>
            <a:off x="4317984" y="4959952"/>
            <a:ext cx="4663440" cy="369332"/>
          </a:xfrm>
          <a:prstGeom prst="rect">
            <a:avLst/>
          </a:prstGeom>
          <a:noFill/>
        </p:spPr>
        <p:txBody>
          <a:bodyPr wrap="square">
            <a:spAutoFit/>
          </a:bodyPr>
          <a:lstStyle/>
          <a:p>
            <a:pPr algn="ctr"/>
            <a:r>
              <a:rPr kumimoji="1" lang="en-US" altLang="zh-CN" dirty="0"/>
              <a:t>Python</a:t>
            </a:r>
            <a:r>
              <a:rPr kumimoji="1" lang="zh-CN" altLang="en-US" dirty="0"/>
              <a:t>矩阵运算优化</a:t>
            </a:r>
            <a:endParaRPr lang="zh-CN" altLang="en-US" dirty="0"/>
          </a:p>
        </p:txBody>
      </p:sp>
    </p:spTree>
    <p:extLst>
      <p:ext uri="{BB962C8B-B14F-4D97-AF65-F5344CB8AC3E}">
        <p14:creationId xmlns:p14="http://schemas.microsoft.com/office/powerpoint/2010/main" val="200557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51747-2155-9849-9B38-E64651707447}"/>
              </a:ext>
            </a:extLst>
          </p:cNvPr>
          <p:cNvSpPr>
            <a:spLocks noGrp="1"/>
          </p:cNvSpPr>
          <p:nvPr>
            <p:ph type="title"/>
          </p:nvPr>
        </p:nvSpPr>
        <p:spPr/>
        <p:txBody>
          <a:bodyPr>
            <a:normAutofit/>
          </a:bodyPr>
          <a:lstStyle/>
          <a:p>
            <a:r>
              <a:rPr kumimoji="1" lang="en-US" altLang="zh-CN" dirty="0"/>
              <a:t>3.</a:t>
            </a:r>
            <a:r>
              <a:rPr kumimoji="1" lang="zh-CN" altLang="en-US" dirty="0"/>
              <a:t> 有助于做出更有影响力的工作</a:t>
            </a:r>
          </a:p>
        </p:txBody>
      </p:sp>
      <p:sp>
        <p:nvSpPr>
          <p:cNvPr id="3" name="内容占位符 2">
            <a:extLst>
              <a:ext uri="{FF2B5EF4-FFF2-40B4-BE49-F238E27FC236}">
                <a16:creationId xmlns:a16="http://schemas.microsoft.com/office/drawing/2014/main" id="{948A25F8-2D55-9946-BD1E-B9E421180CB3}"/>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57A4C618-D057-DC43-B066-7652355B1486}"/>
              </a:ext>
            </a:extLst>
          </p:cNvPr>
          <p:cNvSpPr>
            <a:spLocks noGrp="1"/>
          </p:cNvSpPr>
          <p:nvPr>
            <p:ph type="sldNum" sz="quarter" idx="12"/>
          </p:nvPr>
        </p:nvSpPr>
        <p:spPr/>
        <p:txBody>
          <a:bodyPr/>
          <a:lstStyle/>
          <a:p>
            <a:fld id="{ADE361C3-C043-4A6E-BDCE-8DA1E7D90A3B}" type="slidenum">
              <a:rPr lang="zh-CN" altLang="en-US" smtClean="0"/>
              <a:t>12</a:t>
            </a:fld>
            <a:endParaRPr lang="zh-CN" altLang="en-US"/>
          </a:p>
        </p:txBody>
      </p:sp>
      <p:pic>
        <p:nvPicPr>
          <p:cNvPr id="5" name="图片 4">
            <a:extLst>
              <a:ext uri="{FF2B5EF4-FFF2-40B4-BE49-F238E27FC236}">
                <a16:creationId xmlns:a16="http://schemas.microsoft.com/office/drawing/2014/main" id="{A1249295-7B75-E145-AD4C-EECBBA0596FB}"/>
              </a:ext>
            </a:extLst>
          </p:cNvPr>
          <p:cNvPicPr>
            <a:picLocks noChangeAspect="1"/>
          </p:cNvPicPr>
          <p:nvPr/>
        </p:nvPicPr>
        <p:blipFill>
          <a:blip r:embed="rId2"/>
          <a:stretch>
            <a:fillRect/>
          </a:stretch>
        </p:blipFill>
        <p:spPr>
          <a:xfrm>
            <a:off x="395536" y="1273324"/>
            <a:ext cx="6245475" cy="3898755"/>
          </a:xfrm>
          <a:prstGeom prst="rect">
            <a:avLst/>
          </a:prstGeom>
        </p:spPr>
      </p:pic>
      <p:pic>
        <p:nvPicPr>
          <p:cNvPr id="6" name="图片 5">
            <a:extLst>
              <a:ext uri="{FF2B5EF4-FFF2-40B4-BE49-F238E27FC236}">
                <a16:creationId xmlns:a16="http://schemas.microsoft.com/office/drawing/2014/main" id="{C92461E7-634D-8D46-8DC3-6FD25373AA8E}"/>
              </a:ext>
            </a:extLst>
          </p:cNvPr>
          <p:cNvPicPr>
            <a:picLocks noChangeAspect="1"/>
          </p:cNvPicPr>
          <p:nvPr/>
        </p:nvPicPr>
        <p:blipFill>
          <a:blip r:embed="rId3"/>
          <a:stretch>
            <a:fillRect/>
          </a:stretch>
        </p:blipFill>
        <p:spPr>
          <a:xfrm>
            <a:off x="5724128" y="2862241"/>
            <a:ext cx="3122738" cy="2515539"/>
          </a:xfrm>
          <a:prstGeom prst="rect">
            <a:avLst/>
          </a:prstGeom>
        </p:spPr>
      </p:pic>
    </p:spTree>
    <p:extLst>
      <p:ext uri="{BB962C8B-B14F-4D97-AF65-F5344CB8AC3E}">
        <p14:creationId xmlns:p14="http://schemas.microsoft.com/office/powerpoint/2010/main" val="1832126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B58AC2-8039-4F45-B7DB-399994C23F80}"/>
              </a:ext>
            </a:extLst>
          </p:cNvPr>
          <p:cNvSpPr>
            <a:spLocks noGrp="1"/>
          </p:cNvSpPr>
          <p:nvPr>
            <p:ph type="title"/>
          </p:nvPr>
        </p:nvSpPr>
        <p:spPr/>
        <p:txBody>
          <a:bodyPr>
            <a:normAutofit/>
          </a:bodyPr>
          <a:lstStyle/>
          <a:p>
            <a:r>
              <a:rPr kumimoji="1" lang="zh-CN" altLang="en-US" dirty="0"/>
              <a:t>共同推进开源鸿蒙</a:t>
            </a:r>
            <a:r>
              <a:rPr kumimoji="1" lang="en-US" altLang="zh-CN" dirty="0"/>
              <a:t>OpenHarmony</a:t>
            </a:r>
            <a:r>
              <a:rPr kumimoji="1" lang="zh-CN" altLang="en-US" dirty="0"/>
              <a:t>生态</a:t>
            </a:r>
          </a:p>
        </p:txBody>
      </p:sp>
      <p:sp>
        <p:nvSpPr>
          <p:cNvPr id="4" name="灯片编号占位符 3">
            <a:extLst>
              <a:ext uri="{FF2B5EF4-FFF2-40B4-BE49-F238E27FC236}">
                <a16:creationId xmlns:a16="http://schemas.microsoft.com/office/drawing/2014/main" id="{41B738EE-0BA4-6C40-AD87-5578333BC07E}"/>
              </a:ext>
            </a:extLst>
          </p:cNvPr>
          <p:cNvSpPr>
            <a:spLocks noGrp="1"/>
          </p:cNvSpPr>
          <p:nvPr>
            <p:ph type="sldNum" sz="quarter" idx="12"/>
          </p:nvPr>
        </p:nvSpPr>
        <p:spPr>
          <a:xfrm>
            <a:off x="6829611" y="5361541"/>
            <a:ext cx="2133600" cy="304271"/>
          </a:xfrm>
        </p:spPr>
        <p:txBody>
          <a:bodyPr/>
          <a:lstStyle/>
          <a:p>
            <a:fld id="{ADE361C3-C043-4A6E-BDCE-8DA1E7D90A3B}" type="slidenum">
              <a:rPr lang="zh-CN" altLang="en-US" smtClean="0"/>
              <a:t>13</a:t>
            </a:fld>
            <a:endParaRPr lang="zh-CN" altLang="en-US" dirty="0"/>
          </a:p>
        </p:txBody>
      </p:sp>
      <p:pic>
        <p:nvPicPr>
          <p:cNvPr id="5" name="图片 4">
            <a:extLst>
              <a:ext uri="{FF2B5EF4-FFF2-40B4-BE49-F238E27FC236}">
                <a16:creationId xmlns:a16="http://schemas.microsoft.com/office/drawing/2014/main" id="{B6C455ED-9194-8D44-BB7B-EBCA0AC303F3}"/>
              </a:ext>
            </a:extLst>
          </p:cNvPr>
          <p:cNvPicPr>
            <a:picLocks noChangeAspect="1"/>
          </p:cNvPicPr>
          <p:nvPr/>
        </p:nvPicPr>
        <p:blipFill rotWithShape="1">
          <a:blip r:embed="rId3"/>
          <a:srcRect t="1" r="33067" b="63541"/>
          <a:stretch/>
        </p:blipFill>
        <p:spPr>
          <a:xfrm>
            <a:off x="2052646" y="1558984"/>
            <a:ext cx="1406699" cy="1280831"/>
          </a:xfrm>
          <a:prstGeom prst="rect">
            <a:avLst/>
          </a:prstGeom>
          <a:ln>
            <a:noFill/>
          </a:ln>
          <a:effectLst>
            <a:outerShdw blurRad="292100" dist="139700" dir="2700000" algn="tl" rotWithShape="0">
              <a:srgbClr val="333333">
                <a:alpha val="65000"/>
              </a:srgbClr>
            </a:outerShdw>
          </a:effectLst>
        </p:spPr>
      </p:pic>
      <p:pic>
        <p:nvPicPr>
          <p:cNvPr id="6" name="Picture 2">
            <a:extLst>
              <a:ext uri="{FF2B5EF4-FFF2-40B4-BE49-F238E27FC236}">
                <a16:creationId xmlns:a16="http://schemas.microsoft.com/office/drawing/2014/main" id="{186A2E19-C5B6-8D40-BF51-AEAB4BF4E1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766"/>
          <a:stretch/>
        </p:blipFill>
        <p:spPr bwMode="auto">
          <a:xfrm>
            <a:off x="5806317" y="1561882"/>
            <a:ext cx="3014258" cy="15677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7EFF97D3-7314-8245-B3DA-4B9864F2CD02}"/>
              </a:ext>
            </a:extLst>
          </p:cNvPr>
          <p:cNvSpPr txBox="1"/>
          <p:nvPr/>
        </p:nvSpPr>
        <p:spPr>
          <a:xfrm>
            <a:off x="2029955" y="1275350"/>
            <a:ext cx="1452080" cy="261610"/>
          </a:xfrm>
          <a:prstGeom prst="rect">
            <a:avLst/>
          </a:prstGeom>
          <a:noFill/>
        </p:spPr>
        <p:txBody>
          <a:bodyPr wrap="square">
            <a:spAutoFit/>
          </a:bodyPr>
          <a:lstStyle/>
          <a:p>
            <a:pPr algn="ctr"/>
            <a:r>
              <a:rPr kumimoji="1" lang="zh-CN" altLang="en-US" sz="1050" b="1" dirty="0">
                <a:solidFill>
                  <a:schemeClr val="tx1">
                    <a:lumMod val="75000"/>
                    <a:lumOff val="25000"/>
                  </a:schemeClr>
                </a:solidFill>
              </a:rPr>
              <a:t>技术指导委员会成员</a:t>
            </a:r>
            <a:endParaRPr lang="zh-CN" altLang="en-US" sz="1050" b="1" dirty="0">
              <a:solidFill>
                <a:schemeClr val="tx1">
                  <a:lumMod val="75000"/>
                  <a:lumOff val="25000"/>
                </a:schemeClr>
              </a:solidFill>
            </a:endParaRPr>
          </a:p>
        </p:txBody>
      </p:sp>
      <p:sp>
        <p:nvSpPr>
          <p:cNvPr id="11" name="文本框 10">
            <a:extLst>
              <a:ext uri="{FF2B5EF4-FFF2-40B4-BE49-F238E27FC236}">
                <a16:creationId xmlns:a16="http://schemas.microsoft.com/office/drawing/2014/main" id="{84A3A642-27CB-094B-BD91-DAAC47246CC3}"/>
              </a:ext>
            </a:extLst>
          </p:cNvPr>
          <p:cNvSpPr txBox="1"/>
          <p:nvPr/>
        </p:nvSpPr>
        <p:spPr>
          <a:xfrm>
            <a:off x="5779817" y="1189305"/>
            <a:ext cx="3112663" cy="548740"/>
          </a:xfrm>
          <a:prstGeom prst="rect">
            <a:avLst/>
          </a:prstGeom>
          <a:noFill/>
        </p:spPr>
        <p:txBody>
          <a:bodyPr wrap="square">
            <a:spAutoFit/>
          </a:bodyPr>
          <a:lstStyle/>
          <a:p>
            <a:pPr>
              <a:lnSpc>
                <a:spcPct val="130000"/>
              </a:lnSpc>
            </a:pPr>
            <a:r>
              <a:rPr kumimoji="1" lang="zh-CN" altLang="en-US" sz="1200" b="1" dirty="0">
                <a:solidFill>
                  <a:schemeClr val="tx1">
                    <a:lumMod val="75000"/>
                    <a:lumOff val="25000"/>
                  </a:schemeClr>
                </a:solidFill>
              </a:rPr>
              <a:t>全国首个</a:t>
            </a:r>
            <a:r>
              <a:rPr kumimoji="1" lang="en-US" altLang="zh-CN" sz="1200" b="1" dirty="0">
                <a:solidFill>
                  <a:schemeClr val="tx1">
                    <a:lumMod val="75000"/>
                    <a:lumOff val="25000"/>
                  </a:schemeClr>
                </a:solidFill>
              </a:rPr>
              <a:t>OpenHarmony</a:t>
            </a:r>
            <a:r>
              <a:rPr kumimoji="1" lang="zh-CN" altLang="en-US" sz="1200" b="1" dirty="0">
                <a:solidFill>
                  <a:schemeClr val="tx1">
                    <a:lumMod val="75000"/>
                    <a:lumOff val="25000"/>
                  </a:schemeClr>
                </a:solidFill>
              </a:rPr>
              <a:t>高校技术俱乐部</a:t>
            </a:r>
            <a:endParaRPr lang="zh-CN" altLang="en-US" sz="1200" b="1" dirty="0">
              <a:solidFill>
                <a:schemeClr val="tx1">
                  <a:lumMod val="75000"/>
                  <a:lumOff val="25000"/>
                </a:schemeClr>
              </a:solidFill>
            </a:endParaRPr>
          </a:p>
        </p:txBody>
      </p:sp>
      <p:pic>
        <p:nvPicPr>
          <p:cNvPr id="8" name="图片 7">
            <a:extLst>
              <a:ext uri="{FF2B5EF4-FFF2-40B4-BE49-F238E27FC236}">
                <a16:creationId xmlns:a16="http://schemas.microsoft.com/office/drawing/2014/main" id="{AF6A1106-2B62-1145-A315-973B02AC500E}"/>
              </a:ext>
            </a:extLst>
          </p:cNvPr>
          <p:cNvPicPr>
            <a:picLocks noChangeAspect="1"/>
          </p:cNvPicPr>
          <p:nvPr/>
        </p:nvPicPr>
        <p:blipFill rotWithShape="1">
          <a:blip r:embed="rId5"/>
          <a:srcRect r="37827"/>
          <a:stretch/>
        </p:blipFill>
        <p:spPr>
          <a:xfrm>
            <a:off x="3650408" y="1570262"/>
            <a:ext cx="1225050" cy="1269553"/>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923AB6E3-F0CE-D848-A1D8-D325A2D0D3F6}"/>
              </a:ext>
            </a:extLst>
          </p:cNvPr>
          <p:cNvSpPr txBox="1"/>
          <p:nvPr/>
        </p:nvSpPr>
        <p:spPr>
          <a:xfrm>
            <a:off x="3205674" y="1279598"/>
            <a:ext cx="2114518" cy="261610"/>
          </a:xfrm>
          <a:prstGeom prst="rect">
            <a:avLst/>
          </a:prstGeom>
          <a:noFill/>
        </p:spPr>
        <p:txBody>
          <a:bodyPr wrap="square">
            <a:spAutoFit/>
          </a:bodyPr>
          <a:lstStyle/>
          <a:p>
            <a:pPr algn="ctr"/>
            <a:r>
              <a:rPr kumimoji="1" lang="zh-CN" altLang="en-US" sz="1050" b="1" dirty="0">
                <a:solidFill>
                  <a:schemeClr val="tx1">
                    <a:lumMod val="75000"/>
                    <a:lumOff val="25000"/>
                  </a:schemeClr>
                </a:solidFill>
              </a:rPr>
              <a:t>技术支撑组成员</a:t>
            </a:r>
            <a:endParaRPr lang="zh-CN" altLang="en-US" sz="1050" b="1" dirty="0">
              <a:solidFill>
                <a:schemeClr val="tx1">
                  <a:lumMod val="75000"/>
                  <a:lumOff val="25000"/>
                </a:schemeClr>
              </a:solidFill>
            </a:endParaRPr>
          </a:p>
        </p:txBody>
      </p:sp>
      <p:pic>
        <p:nvPicPr>
          <p:cNvPr id="19" name="Picture 2" descr="上海交大古金宇老师荣获OpenHarmony技术峰会端操作系统十大技术挑战方向“特别贡献奖”_交大要闻_上海交通大学新闻学术网">
            <a:extLst>
              <a:ext uri="{FF2B5EF4-FFF2-40B4-BE49-F238E27FC236}">
                <a16:creationId xmlns:a16="http://schemas.microsoft.com/office/drawing/2014/main" id="{BE6714CD-D4FB-F845-9C37-E2E06571BF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462" b="20146"/>
          <a:stretch/>
        </p:blipFill>
        <p:spPr bwMode="auto">
          <a:xfrm>
            <a:off x="452635" y="3352969"/>
            <a:ext cx="5272873" cy="19229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1C59ABD6-9CBC-A646-AD3E-15E50688F2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26" r="245" b="14351"/>
          <a:stretch/>
        </p:blipFill>
        <p:spPr bwMode="auto">
          <a:xfrm>
            <a:off x="554064" y="4378511"/>
            <a:ext cx="657994" cy="657994"/>
          </a:xfrm>
          <a:prstGeom prst="ellipse">
            <a:avLst/>
          </a:prstGeom>
          <a:noFill/>
          <a:ln w="22225" cmpd="dbl">
            <a:solidFill>
              <a:srgbClr val="FFFF00"/>
            </a:solidFill>
          </a:ln>
          <a:extLst>
            <a:ext uri="{909E8E84-426E-40DD-AFC4-6F175D3DCCD1}">
              <a14:hiddenFill xmlns:a14="http://schemas.microsoft.com/office/drawing/2010/main">
                <a:solidFill>
                  <a:srgbClr val="FFFFFF"/>
                </a:solidFill>
              </a14:hiddenFill>
            </a:ext>
          </a:extLst>
        </p:spPr>
      </p:pic>
      <p:cxnSp>
        <p:nvCxnSpPr>
          <p:cNvPr id="21" name="直线连接符 20">
            <a:extLst>
              <a:ext uri="{FF2B5EF4-FFF2-40B4-BE49-F238E27FC236}">
                <a16:creationId xmlns:a16="http://schemas.microsoft.com/office/drawing/2014/main" id="{061BB33B-82BC-3A46-9B6A-06B24B77DDB3}"/>
              </a:ext>
            </a:extLst>
          </p:cNvPr>
          <p:cNvCxnSpPr>
            <a:cxnSpLocks/>
          </p:cNvCxnSpPr>
          <p:nvPr/>
        </p:nvCxnSpPr>
        <p:spPr>
          <a:xfrm flipV="1">
            <a:off x="1101004" y="4659606"/>
            <a:ext cx="1248331" cy="7200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pic>
        <p:nvPicPr>
          <p:cNvPr id="22" name="Picture 2">
            <a:extLst>
              <a:ext uri="{FF2B5EF4-FFF2-40B4-BE49-F238E27FC236}">
                <a16:creationId xmlns:a16="http://schemas.microsoft.com/office/drawing/2014/main" id="{168566F4-7F6D-0942-9546-29B8DB96DAF5}"/>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5831358" y="3365792"/>
            <a:ext cx="2990494" cy="19101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21CD4BB0-81C1-5F48-B01F-98C157B6FD56}"/>
              </a:ext>
            </a:extLst>
          </p:cNvPr>
          <p:cNvPicPr>
            <a:picLocks noChangeAspect="1"/>
          </p:cNvPicPr>
          <p:nvPr/>
        </p:nvPicPr>
        <p:blipFill>
          <a:blip r:embed="rId9"/>
          <a:stretch>
            <a:fillRect/>
          </a:stretch>
        </p:blipFill>
        <p:spPr>
          <a:xfrm>
            <a:off x="429434" y="1564781"/>
            <a:ext cx="1405266" cy="1561952"/>
          </a:xfrm>
          <a:prstGeom prst="rect">
            <a:avLst/>
          </a:prstGeom>
          <a:ln>
            <a:noFill/>
          </a:ln>
          <a:effectLst>
            <a:outerShdw blurRad="292100" dist="139700" dir="2700000" algn="tl" rotWithShape="0">
              <a:srgbClr val="333333">
                <a:alpha val="65000"/>
              </a:srgbClr>
            </a:outerShdw>
          </a:effectLst>
        </p:spPr>
      </p:pic>
      <p:sp>
        <p:nvSpPr>
          <p:cNvPr id="23" name="文本框 22">
            <a:extLst>
              <a:ext uri="{FF2B5EF4-FFF2-40B4-BE49-F238E27FC236}">
                <a16:creationId xmlns:a16="http://schemas.microsoft.com/office/drawing/2014/main" id="{651C1F5D-CD12-9645-B14C-2FA5C95BA007}"/>
              </a:ext>
            </a:extLst>
          </p:cNvPr>
          <p:cNvSpPr txBox="1"/>
          <p:nvPr/>
        </p:nvSpPr>
        <p:spPr>
          <a:xfrm>
            <a:off x="396916" y="1275479"/>
            <a:ext cx="1452080" cy="253916"/>
          </a:xfrm>
          <a:prstGeom prst="rect">
            <a:avLst/>
          </a:prstGeom>
          <a:noFill/>
        </p:spPr>
        <p:txBody>
          <a:bodyPr wrap="square">
            <a:spAutoFit/>
          </a:bodyPr>
          <a:lstStyle/>
          <a:p>
            <a:pPr algn="ctr"/>
            <a:r>
              <a:rPr kumimoji="1" lang="zh-CN" altLang="en-US" sz="1050" b="1" dirty="0">
                <a:solidFill>
                  <a:schemeClr val="tx1">
                    <a:lumMod val="75000"/>
                    <a:lumOff val="25000"/>
                  </a:schemeClr>
                </a:solidFill>
              </a:rPr>
              <a:t>技术指导委员会主席</a:t>
            </a:r>
            <a:endParaRPr lang="zh-CN" altLang="en-US" sz="1050" b="1" dirty="0">
              <a:solidFill>
                <a:schemeClr val="tx1">
                  <a:lumMod val="75000"/>
                  <a:lumOff val="25000"/>
                </a:schemeClr>
              </a:solidFill>
            </a:endParaRPr>
          </a:p>
        </p:txBody>
      </p:sp>
    </p:spTree>
    <p:extLst>
      <p:ext uri="{BB962C8B-B14F-4D97-AF65-F5344CB8AC3E}">
        <p14:creationId xmlns:p14="http://schemas.microsoft.com/office/powerpoint/2010/main" val="1648251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8B1F7-763A-794B-9F8B-D358F6F9AFAB}"/>
              </a:ext>
            </a:extLst>
          </p:cNvPr>
          <p:cNvSpPr>
            <a:spLocks noGrp="1"/>
          </p:cNvSpPr>
          <p:nvPr>
            <p:ph type="title"/>
          </p:nvPr>
        </p:nvSpPr>
        <p:spPr/>
        <p:txBody>
          <a:bodyPr/>
          <a:lstStyle/>
          <a:p>
            <a:r>
              <a:rPr kumimoji="1" lang="zh-CN" altLang="en-US" dirty="0"/>
              <a:t>图灵奖与操作系统</a:t>
            </a:r>
          </a:p>
        </p:txBody>
      </p:sp>
      <p:sp>
        <p:nvSpPr>
          <p:cNvPr id="4" name="灯片编号占位符 3">
            <a:extLst>
              <a:ext uri="{FF2B5EF4-FFF2-40B4-BE49-F238E27FC236}">
                <a16:creationId xmlns:a16="http://schemas.microsoft.com/office/drawing/2014/main" id="{A7E3BAA9-9318-EF4F-A90F-015A1A388BF9}"/>
              </a:ext>
            </a:extLst>
          </p:cNvPr>
          <p:cNvSpPr>
            <a:spLocks noGrp="1"/>
          </p:cNvSpPr>
          <p:nvPr>
            <p:ph type="sldNum" sz="quarter" idx="12"/>
          </p:nvPr>
        </p:nvSpPr>
        <p:spPr/>
        <p:txBody>
          <a:bodyPr/>
          <a:lstStyle/>
          <a:p>
            <a:fld id="{ADE361C3-C043-4A6E-BDCE-8DA1E7D90A3B}" type="slidenum">
              <a:rPr lang="zh-CN" altLang="en-US" smtClean="0"/>
              <a:t>14</a:t>
            </a:fld>
            <a:endParaRPr lang="zh-CN" altLang="en-US"/>
          </a:p>
        </p:txBody>
      </p:sp>
      <p:cxnSp>
        <p:nvCxnSpPr>
          <p:cNvPr id="5" name="直接箭头连接符 54">
            <a:extLst>
              <a:ext uri="{FF2B5EF4-FFF2-40B4-BE49-F238E27FC236}">
                <a16:creationId xmlns:a16="http://schemas.microsoft.com/office/drawing/2014/main" id="{2637D160-B460-1F4D-B664-B9DD77650B9C}"/>
              </a:ext>
            </a:extLst>
          </p:cNvPr>
          <p:cNvCxnSpPr>
            <a:cxnSpLocks/>
          </p:cNvCxnSpPr>
          <p:nvPr/>
        </p:nvCxnSpPr>
        <p:spPr>
          <a:xfrm>
            <a:off x="2131859" y="4005587"/>
            <a:ext cx="572611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接箭头连接符 48">
            <a:extLst>
              <a:ext uri="{FF2B5EF4-FFF2-40B4-BE49-F238E27FC236}">
                <a16:creationId xmlns:a16="http://schemas.microsoft.com/office/drawing/2014/main" id="{D2540262-41CE-4946-A37A-8B83D023C344}"/>
              </a:ext>
            </a:extLst>
          </p:cNvPr>
          <p:cNvCxnSpPr>
            <a:cxnSpLocks/>
          </p:cNvCxnSpPr>
          <p:nvPr/>
        </p:nvCxnSpPr>
        <p:spPr>
          <a:xfrm>
            <a:off x="791616" y="2595321"/>
            <a:ext cx="6412298"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B816D8A-630A-C84C-97D7-65F332991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1937" y="1339359"/>
            <a:ext cx="603266" cy="784246"/>
          </a:xfrm>
          <a:prstGeom prst="rect">
            <a:avLst/>
          </a:prstGeom>
        </p:spPr>
      </p:pic>
      <p:sp>
        <p:nvSpPr>
          <p:cNvPr id="8" name="文本框 7">
            <a:extLst>
              <a:ext uri="{FF2B5EF4-FFF2-40B4-BE49-F238E27FC236}">
                <a16:creationId xmlns:a16="http://schemas.microsoft.com/office/drawing/2014/main" id="{0ECFA358-563D-2F46-A376-2A0EFEE5840F}"/>
              </a:ext>
            </a:extLst>
          </p:cNvPr>
          <p:cNvSpPr txBox="1"/>
          <p:nvPr/>
        </p:nvSpPr>
        <p:spPr>
          <a:xfrm>
            <a:off x="991781" y="2677661"/>
            <a:ext cx="1851789" cy="553998"/>
          </a:xfrm>
          <a:prstGeom prst="rect">
            <a:avLst/>
          </a:prstGeom>
          <a:noFill/>
        </p:spPr>
        <p:txBody>
          <a:bodyPr wrap="none" rtlCol="0">
            <a:spAutoFit/>
          </a:bodyPr>
          <a:lstStyle/>
          <a:p>
            <a:pPr algn="ctr"/>
            <a:r>
              <a:rPr lang="en-US" altLang="zh-CN" sz="1000" dirty="0">
                <a:cs typeface="Arial" panose="020B0604020202020204" pitchFamily="34" charset="0"/>
              </a:rPr>
              <a:t>EDSAC,1949</a:t>
            </a:r>
          </a:p>
          <a:p>
            <a:pPr algn="ctr"/>
            <a:r>
              <a:rPr lang="en-US" altLang="zh-CN" sz="1000" dirty="0">
                <a:cs typeface="Arial" panose="020B0604020202020204" pitchFamily="34" charset="0"/>
              </a:rPr>
              <a:t>Multi-programming </a:t>
            </a:r>
          </a:p>
          <a:p>
            <a:pPr algn="ctr"/>
            <a:r>
              <a:rPr lang="zh-CN" altLang="en-US" sz="1000" dirty="0">
                <a:cs typeface="Arial" panose="020B0604020202020204" pitchFamily="34" charset="0"/>
              </a:rPr>
              <a:t>第一台存储程序式电子计算机</a:t>
            </a:r>
          </a:p>
        </p:txBody>
      </p:sp>
      <p:sp>
        <p:nvSpPr>
          <p:cNvPr id="9" name="椭圆 8">
            <a:extLst>
              <a:ext uri="{FF2B5EF4-FFF2-40B4-BE49-F238E27FC236}">
                <a16:creationId xmlns:a16="http://schemas.microsoft.com/office/drawing/2014/main" id="{4696BE6A-698F-8E4E-8C29-7D2B1C492233}"/>
              </a:ext>
            </a:extLst>
          </p:cNvPr>
          <p:cNvSpPr/>
          <p:nvPr/>
        </p:nvSpPr>
        <p:spPr>
          <a:xfrm>
            <a:off x="1877818" y="2542731"/>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 name="文本框 9">
            <a:extLst>
              <a:ext uri="{FF2B5EF4-FFF2-40B4-BE49-F238E27FC236}">
                <a16:creationId xmlns:a16="http://schemas.microsoft.com/office/drawing/2014/main" id="{AC6845D6-DFB7-5D4E-90CC-7A9838C5CF42}"/>
              </a:ext>
            </a:extLst>
          </p:cNvPr>
          <p:cNvSpPr txBox="1"/>
          <p:nvPr/>
        </p:nvSpPr>
        <p:spPr>
          <a:xfrm>
            <a:off x="1398515" y="2156519"/>
            <a:ext cx="1053494" cy="400110"/>
          </a:xfrm>
          <a:prstGeom prst="rect">
            <a:avLst/>
          </a:prstGeom>
          <a:noFill/>
        </p:spPr>
        <p:txBody>
          <a:bodyPr wrap="none" rtlCol="0">
            <a:spAutoFit/>
          </a:bodyPr>
          <a:lstStyle/>
          <a:p>
            <a:pPr algn="ctr"/>
            <a:r>
              <a:rPr lang="en-US" altLang="zh-CN" sz="1000" dirty="0"/>
              <a:t>Maurice Wilkes</a:t>
            </a:r>
          </a:p>
          <a:p>
            <a:pPr algn="ctr"/>
            <a:r>
              <a:rPr lang="en-US" altLang="zh-CN" sz="1000" dirty="0"/>
              <a:t>1967</a:t>
            </a:r>
            <a:r>
              <a:rPr lang="zh-CN" altLang="en-US" sz="1000" dirty="0"/>
              <a:t>年图灵奖</a:t>
            </a:r>
            <a:endParaRPr lang="en-US" altLang="zh-CN" sz="1000" dirty="0"/>
          </a:p>
        </p:txBody>
      </p:sp>
      <p:sp>
        <p:nvSpPr>
          <p:cNvPr id="11" name="矩形 10">
            <a:extLst>
              <a:ext uri="{FF2B5EF4-FFF2-40B4-BE49-F238E27FC236}">
                <a16:creationId xmlns:a16="http://schemas.microsoft.com/office/drawing/2014/main" id="{CD76A921-8008-C748-B8EA-00B41BD69F58}"/>
              </a:ext>
            </a:extLst>
          </p:cNvPr>
          <p:cNvSpPr/>
          <p:nvPr/>
        </p:nvSpPr>
        <p:spPr>
          <a:xfrm>
            <a:off x="3220658" y="2167529"/>
            <a:ext cx="1151276" cy="400110"/>
          </a:xfrm>
          <a:prstGeom prst="rect">
            <a:avLst/>
          </a:prstGeom>
        </p:spPr>
        <p:txBody>
          <a:bodyPr wrap="none">
            <a:spAutoFit/>
          </a:bodyPr>
          <a:lstStyle/>
          <a:p>
            <a:pPr algn="ctr"/>
            <a:r>
              <a:rPr lang="en-US" altLang="zh-CN" sz="1000" dirty="0"/>
              <a:t>Frederick Brooks</a:t>
            </a:r>
          </a:p>
          <a:p>
            <a:pPr algn="ctr"/>
            <a:r>
              <a:rPr lang="en-US" altLang="zh-CN" sz="1000" dirty="0"/>
              <a:t>1999</a:t>
            </a:r>
            <a:r>
              <a:rPr lang="zh-CN" altLang="en-US" sz="1000" dirty="0"/>
              <a:t>年图灵奖</a:t>
            </a:r>
          </a:p>
        </p:txBody>
      </p:sp>
      <p:pic>
        <p:nvPicPr>
          <p:cNvPr id="12" name="图片 11">
            <a:extLst>
              <a:ext uri="{FF2B5EF4-FFF2-40B4-BE49-F238E27FC236}">
                <a16:creationId xmlns:a16="http://schemas.microsoft.com/office/drawing/2014/main" id="{9DB0C1AD-C617-D049-8A76-0A6A64526C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90771" y="1362636"/>
            <a:ext cx="603266" cy="784246"/>
          </a:xfrm>
          <a:prstGeom prst="rect">
            <a:avLst/>
          </a:prstGeom>
        </p:spPr>
      </p:pic>
      <p:sp>
        <p:nvSpPr>
          <p:cNvPr id="13" name="文本框 12">
            <a:extLst>
              <a:ext uri="{FF2B5EF4-FFF2-40B4-BE49-F238E27FC236}">
                <a16:creationId xmlns:a16="http://schemas.microsoft.com/office/drawing/2014/main" id="{9306CEC8-757E-5643-96A9-EC8F5300108B}"/>
              </a:ext>
            </a:extLst>
          </p:cNvPr>
          <p:cNvSpPr txBox="1"/>
          <p:nvPr/>
        </p:nvSpPr>
        <p:spPr>
          <a:xfrm>
            <a:off x="3041003" y="2677660"/>
            <a:ext cx="1438214" cy="246221"/>
          </a:xfrm>
          <a:prstGeom prst="rect">
            <a:avLst/>
          </a:prstGeom>
          <a:noFill/>
        </p:spPr>
        <p:txBody>
          <a:bodyPr wrap="none" rtlCol="0">
            <a:spAutoFit/>
          </a:bodyPr>
          <a:lstStyle/>
          <a:p>
            <a:r>
              <a:rPr lang="en-US" altLang="zh-CN" sz="1000" dirty="0">
                <a:cs typeface="Arial" panose="020B0604020202020204" pitchFamily="34" charset="0"/>
              </a:rPr>
              <a:t>IBM System/360,1964</a:t>
            </a:r>
          </a:p>
        </p:txBody>
      </p:sp>
      <p:pic>
        <p:nvPicPr>
          <p:cNvPr id="14" name="图片 13">
            <a:extLst>
              <a:ext uri="{FF2B5EF4-FFF2-40B4-BE49-F238E27FC236}">
                <a16:creationId xmlns:a16="http://schemas.microsoft.com/office/drawing/2014/main" id="{FDAEE2D5-1BA1-5543-B5FE-E9CEB535597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23"/>
          <a:stretch/>
        </p:blipFill>
        <p:spPr>
          <a:xfrm>
            <a:off x="5436096" y="1345332"/>
            <a:ext cx="656672" cy="834968"/>
          </a:xfrm>
          <a:prstGeom prst="rect">
            <a:avLst/>
          </a:prstGeom>
        </p:spPr>
      </p:pic>
      <p:sp>
        <p:nvSpPr>
          <p:cNvPr id="15" name="矩形 14">
            <a:extLst>
              <a:ext uri="{FF2B5EF4-FFF2-40B4-BE49-F238E27FC236}">
                <a16:creationId xmlns:a16="http://schemas.microsoft.com/office/drawing/2014/main" id="{F8D30F61-4C67-3C43-8739-D8E635B023D4}"/>
              </a:ext>
            </a:extLst>
          </p:cNvPr>
          <p:cNvSpPr/>
          <p:nvPr/>
        </p:nvSpPr>
        <p:spPr>
          <a:xfrm>
            <a:off x="5087805" y="2211715"/>
            <a:ext cx="1353255" cy="400110"/>
          </a:xfrm>
          <a:prstGeom prst="rect">
            <a:avLst/>
          </a:prstGeom>
        </p:spPr>
        <p:txBody>
          <a:bodyPr wrap="none">
            <a:spAutoFit/>
          </a:bodyPr>
          <a:lstStyle/>
          <a:p>
            <a:pPr algn="ctr"/>
            <a:r>
              <a:rPr lang="en-US" altLang="zh-CN" sz="1000" dirty="0"/>
              <a:t>Fernando J. </a:t>
            </a:r>
            <a:r>
              <a:rPr lang="en-US" altLang="zh-CN" sz="1000" dirty="0" err="1"/>
              <a:t>Corbató</a:t>
            </a:r>
            <a:endParaRPr lang="en-US" altLang="zh-CN" sz="1000" dirty="0"/>
          </a:p>
          <a:p>
            <a:pPr algn="ctr"/>
            <a:r>
              <a:rPr lang="en-US" altLang="zh-CN" sz="1000" dirty="0"/>
              <a:t>1990</a:t>
            </a:r>
            <a:r>
              <a:rPr lang="zh-CN" altLang="en-US" sz="1000" dirty="0"/>
              <a:t>年图灵奖</a:t>
            </a:r>
          </a:p>
        </p:txBody>
      </p:sp>
      <p:sp>
        <p:nvSpPr>
          <p:cNvPr id="16" name="文本框 15">
            <a:extLst>
              <a:ext uri="{FF2B5EF4-FFF2-40B4-BE49-F238E27FC236}">
                <a16:creationId xmlns:a16="http://schemas.microsoft.com/office/drawing/2014/main" id="{C55E606B-68F1-2947-B57B-37FF9973477A}"/>
              </a:ext>
            </a:extLst>
          </p:cNvPr>
          <p:cNvSpPr txBox="1"/>
          <p:nvPr/>
        </p:nvSpPr>
        <p:spPr>
          <a:xfrm>
            <a:off x="4841904" y="2660402"/>
            <a:ext cx="1715534" cy="400110"/>
          </a:xfrm>
          <a:prstGeom prst="rect">
            <a:avLst/>
          </a:prstGeom>
          <a:noFill/>
        </p:spPr>
        <p:txBody>
          <a:bodyPr wrap="none" rtlCol="0">
            <a:spAutoFit/>
          </a:bodyPr>
          <a:lstStyle/>
          <a:p>
            <a:r>
              <a:rPr lang="en-US" altLang="zh-CN" sz="1000" dirty="0">
                <a:cs typeface="Arial" panose="020B0604020202020204" pitchFamily="34" charset="0"/>
              </a:rPr>
              <a:t>CTSS,1961 &amp; Multics,1969</a:t>
            </a:r>
          </a:p>
          <a:p>
            <a:pPr algn="ctr"/>
            <a:r>
              <a:rPr lang="zh-CN" altLang="en-US" sz="1000" dirty="0">
                <a:cs typeface="Arial" panose="020B0604020202020204" pitchFamily="34" charset="0"/>
              </a:rPr>
              <a:t>分时操作系统</a:t>
            </a:r>
          </a:p>
        </p:txBody>
      </p:sp>
      <p:sp>
        <p:nvSpPr>
          <p:cNvPr id="17" name="矩形 16">
            <a:extLst>
              <a:ext uri="{FF2B5EF4-FFF2-40B4-BE49-F238E27FC236}">
                <a16:creationId xmlns:a16="http://schemas.microsoft.com/office/drawing/2014/main" id="{6F843F06-D20A-2E45-933B-8B3FAC96EAA5}"/>
              </a:ext>
            </a:extLst>
          </p:cNvPr>
          <p:cNvSpPr/>
          <p:nvPr/>
        </p:nvSpPr>
        <p:spPr>
          <a:xfrm>
            <a:off x="1800621" y="4960238"/>
            <a:ext cx="2028119" cy="400110"/>
          </a:xfrm>
          <a:prstGeom prst="rect">
            <a:avLst/>
          </a:prstGeom>
        </p:spPr>
        <p:txBody>
          <a:bodyPr wrap="none">
            <a:spAutoFit/>
          </a:bodyPr>
          <a:lstStyle/>
          <a:p>
            <a:pPr algn="ctr"/>
            <a:r>
              <a:rPr lang="en-US" altLang="zh-CN" sz="1000" dirty="0"/>
              <a:t>Ken Thompson &amp; Dennis Ritchie</a:t>
            </a:r>
          </a:p>
          <a:p>
            <a:pPr algn="ctr"/>
            <a:r>
              <a:rPr lang="en-US" altLang="zh-CN" sz="1000" dirty="0"/>
              <a:t>1983</a:t>
            </a:r>
            <a:r>
              <a:rPr lang="zh-CN" altLang="en-US" sz="1000" dirty="0"/>
              <a:t>年图灵奖</a:t>
            </a:r>
          </a:p>
        </p:txBody>
      </p:sp>
      <p:pic>
        <p:nvPicPr>
          <p:cNvPr id="18" name="图片 17">
            <a:extLst>
              <a:ext uri="{FF2B5EF4-FFF2-40B4-BE49-F238E27FC236}">
                <a16:creationId xmlns:a16="http://schemas.microsoft.com/office/drawing/2014/main" id="{D6AEE860-4635-1C43-861D-4B1FB1D702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59837" y="4100637"/>
            <a:ext cx="1309688" cy="851297"/>
          </a:xfrm>
          <a:prstGeom prst="rect">
            <a:avLst/>
          </a:prstGeom>
        </p:spPr>
      </p:pic>
      <p:sp>
        <p:nvSpPr>
          <p:cNvPr id="19" name="文本框 18">
            <a:extLst>
              <a:ext uri="{FF2B5EF4-FFF2-40B4-BE49-F238E27FC236}">
                <a16:creationId xmlns:a16="http://schemas.microsoft.com/office/drawing/2014/main" id="{67D9CA91-437A-6F45-840B-00C3A21FA1C5}"/>
              </a:ext>
            </a:extLst>
          </p:cNvPr>
          <p:cNvSpPr txBox="1"/>
          <p:nvPr/>
        </p:nvSpPr>
        <p:spPr>
          <a:xfrm>
            <a:off x="2037081" y="3571228"/>
            <a:ext cx="1467069" cy="400110"/>
          </a:xfrm>
          <a:prstGeom prst="rect">
            <a:avLst/>
          </a:prstGeom>
          <a:noFill/>
        </p:spPr>
        <p:txBody>
          <a:bodyPr wrap="none" rtlCol="0">
            <a:spAutoFit/>
          </a:bodyPr>
          <a:lstStyle/>
          <a:p>
            <a:pPr algn="ctr"/>
            <a:r>
              <a:rPr lang="en-US" altLang="zh-CN" sz="1000" dirty="0">
                <a:cs typeface="Arial" panose="020B0604020202020204" pitchFamily="34" charset="0"/>
              </a:rPr>
              <a:t>Unix,1971</a:t>
            </a:r>
          </a:p>
          <a:p>
            <a:pPr algn="ctr"/>
            <a:r>
              <a:rPr lang="zh-CN" altLang="en-US" sz="1000" dirty="0">
                <a:cs typeface="Arial" panose="020B0604020202020204" pitchFamily="34" charset="0"/>
              </a:rPr>
              <a:t>多任务多用户操作系统</a:t>
            </a:r>
            <a:endParaRPr lang="en-US" altLang="zh-CN" sz="1000" dirty="0">
              <a:cs typeface="Arial" panose="020B0604020202020204" pitchFamily="34" charset="0"/>
            </a:endParaRPr>
          </a:p>
        </p:txBody>
      </p:sp>
      <p:pic>
        <p:nvPicPr>
          <p:cNvPr id="20" name="图片 19">
            <a:extLst>
              <a:ext uri="{FF2B5EF4-FFF2-40B4-BE49-F238E27FC236}">
                <a16:creationId xmlns:a16="http://schemas.microsoft.com/office/drawing/2014/main" id="{114B960E-00BC-124B-A31E-19207771FA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434"/>
          <a:stretch/>
        </p:blipFill>
        <p:spPr>
          <a:xfrm>
            <a:off x="4553982" y="4100637"/>
            <a:ext cx="640963" cy="847418"/>
          </a:xfrm>
          <a:prstGeom prst="rect">
            <a:avLst/>
          </a:prstGeom>
        </p:spPr>
      </p:pic>
      <p:sp>
        <p:nvSpPr>
          <p:cNvPr id="21" name="矩形 20">
            <a:extLst>
              <a:ext uri="{FF2B5EF4-FFF2-40B4-BE49-F238E27FC236}">
                <a16:creationId xmlns:a16="http://schemas.microsoft.com/office/drawing/2014/main" id="{A9FBA46A-FA60-F946-8592-120F17AB80C9}"/>
              </a:ext>
            </a:extLst>
          </p:cNvPr>
          <p:cNvSpPr/>
          <p:nvPr/>
        </p:nvSpPr>
        <p:spPr>
          <a:xfrm>
            <a:off x="4335668" y="4968543"/>
            <a:ext cx="1074333" cy="400110"/>
          </a:xfrm>
          <a:prstGeom prst="rect">
            <a:avLst/>
          </a:prstGeom>
        </p:spPr>
        <p:txBody>
          <a:bodyPr wrap="none">
            <a:spAutoFit/>
          </a:bodyPr>
          <a:lstStyle/>
          <a:p>
            <a:pPr algn="ctr"/>
            <a:r>
              <a:rPr lang="en-US" altLang="zh-CN" sz="1000" dirty="0"/>
              <a:t>Barbara </a:t>
            </a:r>
            <a:r>
              <a:rPr lang="en-US" altLang="zh-CN" sz="1000" dirty="0" err="1"/>
              <a:t>Liskov</a:t>
            </a:r>
            <a:endParaRPr lang="en-US" altLang="zh-CN" sz="1000" dirty="0"/>
          </a:p>
          <a:p>
            <a:pPr algn="ctr"/>
            <a:r>
              <a:rPr lang="en-US" altLang="zh-CN" sz="1000" dirty="0"/>
              <a:t>2008</a:t>
            </a:r>
            <a:r>
              <a:rPr lang="zh-CN" altLang="en-US" sz="1000" dirty="0"/>
              <a:t>年图灵奖</a:t>
            </a:r>
          </a:p>
        </p:txBody>
      </p:sp>
      <p:sp>
        <p:nvSpPr>
          <p:cNvPr id="22" name="文本框 21">
            <a:extLst>
              <a:ext uri="{FF2B5EF4-FFF2-40B4-BE49-F238E27FC236}">
                <a16:creationId xmlns:a16="http://schemas.microsoft.com/office/drawing/2014/main" id="{8B0C9704-B42A-2C45-80FE-76879F9B087F}"/>
              </a:ext>
            </a:extLst>
          </p:cNvPr>
          <p:cNvSpPr txBox="1"/>
          <p:nvPr/>
        </p:nvSpPr>
        <p:spPr>
          <a:xfrm>
            <a:off x="3876866" y="3575023"/>
            <a:ext cx="1980029" cy="400110"/>
          </a:xfrm>
          <a:prstGeom prst="rect">
            <a:avLst/>
          </a:prstGeom>
          <a:noFill/>
        </p:spPr>
        <p:txBody>
          <a:bodyPr wrap="none" rtlCol="0">
            <a:spAutoFit/>
          </a:bodyPr>
          <a:lstStyle/>
          <a:p>
            <a:pPr algn="ctr"/>
            <a:r>
              <a:rPr lang="en-US" altLang="zh-CN" sz="1000" dirty="0">
                <a:cs typeface="Arial" panose="020B0604020202020204" pitchFamily="34" charset="0"/>
              </a:rPr>
              <a:t>Venus,1972</a:t>
            </a:r>
          </a:p>
          <a:p>
            <a:pPr algn="ctr"/>
            <a:r>
              <a:rPr lang="zh-CN" altLang="en-US" sz="1000" dirty="0">
                <a:cs typeface="Arial" panose="020B0604020202020204" pitchFamily="34" charset="0"/>
              </a:rPr>
              <a:t>小型低成本交互式分时操作系统</a:t>
            </a:r>
            <a:endParaRPr lang="en-US" altLang="zh-CN" sz="1000" dirty="0">
              <a:cs typeface="Arial" panose="020B0604020202020204" pitchFamily="34" charset="0"/>
            </a:endParaRPr>
          </a:p>
        </p:txBody>
      </p:sp>
      <p:sp>
        <p:nvSpPr>
          <p:cNvPr id="23" name="椭圆 22">
            <a:extLst>
              <a:ext uri="{FF2B5EF4-FFF2-40B4-BE49-F238E27FC236}">
                <a16:creationId xmlns:a16="http://schemas.microsoft.com/office/drawing/2014/main" id="{7A5F59DD-4E8F-3349-9CD3-1D9412F3286E}"/>
              </a:ext>
            </a:extLst>
          </p:cNvPr>
          <p:cNvSpPr/>
          <p:nvPr/>
        </p:nvSpPr>
        <p:spPr>
          <a:xfrm>
            <a:off x="3750805" y="2534992"/>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4" name="椭圆 23">
            <a:extLst>
              <a:ext uri="{FF2B5EF4-FFF2-40B4-BE49-F238E27FC236}">
                <a16:creationId xmlns:a16="http://schemas.microsoft.com/office/drawing/2014/main" id="{44C30736-22BA-3846-A7E1-A6CF0614F6DE}"/>
              </a:ext>
            </a:extLst>
          </p:cNvPr>
          <p:cNvSpPr/>
          <p:nvPr/>
        </p:nvSpPr>
        <p:spPr>
          <a:xfrm>
            <a:off x="2720920" y="3960152"/>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5" name="椭圆 24">
            <a:extLst>
              <a:ext uri="{FF2B5EF4-FFF2-40B4-BE49-F238E27FC236}">
                <a16:creationId xmlns:a16="http://schemas.microsoft.com/office/drawing/2014/main" id="{E9FB67B4-35AB-F448-B5D8-BE2269159BCA}"/>
              </a:ext>
            </a:extLst>
          </p:cNvPr>
          <p:cNvSpPr/>
          <p:nvPr/>
        </p:nvSpPr>
        <p:spPr>
          <a:xfrm>
            <a:off x="5717553" y="2561999"/>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26" name="椭圆 25">
            <a:extLst>
              <a:ext uri="{FF2B5EF4-FFF2-40B4-BE49-F238E27FC236}">
                <a16:creationId xmlns:a16="http://schemas.microsoft.com/office/drawing/2014/main" id="{CEA38E40-C5DC-F242-9576-5DA9807AFCA2}"/>
              </a:ext>
            </a:extLst>
          </p:cNvPr>
          <p:cNvSpPr/>
          <p:nvPr/>
        </p:nvSpPr>
        <p:spPr>
          <a:xfrm>
            <a:off x="4820001" y="3958707"/>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cxnSp>
        <p:nvCxnSpPr>
          <p:cNvPr id="27" name="直接连接符 59">
            <a:extLst>
              <a:ext uri="{FF2B5EF4-FFF2-40B4-BE49-F238E27FC236}">
                <a16:creationId xmlns:a16="http://schemas.microsoft.com/office/drawing/2014/main" id="{21528892-33D9-DE4F-97AB-6595BB4450C4}"/>
              </a:ext>
            </a:extLst>
          </p:cNvPr>
          <p:cNvCxnSpPr>
            <a:cxnSpLocks/>
          </p:cNvCxnSpPr>
          <p:nvPr/>
        </p:nvCxnSpPr>
        <p:spPr>
          <a:xfrm>
            <a:off x="6594764" y="2595321"/>
            <a:ext cx="18168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60">
            <a:extLst>
              <a:ext uri="{FF2B5EF4-FFF2-40B4-BE49-F238E27FC236}">
                <a16:creationId xmlns:a16="http://schemas.microsoft.com/office/drawing/2014/main" id="{573FFA07-B2F4-D444-8205-7E10B1AAB6BB}"/>
              </a:ext>
            </a:extLst>
          </p:cNvPr>
          <p:cNvCxnSpPr>
            <a:cxnSpLocks/>
          </p:cNvCxnSpPr>
          <p:nvPr/>
        </p:nvCxnSpPr>
        <p:spPr>
          <a:xfrm>
            <a:off x="785663" y="4005587"/>
            <a:ext cx="173097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AE1AA2A-59FA-7F47-A604-28D80A8FB34E}"/>
              </a:ext>
            </a:extLst>
          </p:cNvPr>
          <p:cNvSpPr txBox="1"/>
          <p:nvPr/>
        </p:nvSpPr>
        <p:spPr>
          <a:xfrm>
            <a:off x="6498600" y="3571227"/>
            <a:ext cx="1082348" cy="400110"/>
          </a:xfrm>
          <a:prstGeom prst="rect">
            <a:avLst/>
          </a:prstGeom>
          <a:noFill/>
        </p:spPr>
        <p:txBody>
          <a:bodyPr wrap="none" rtlCol="0">
            <a:spAutoFit/>
          </a:bodyPr>
          <a:lstStyle/>
          <a:p>
            <a:pPr algn="ctr"/>
            <a:r>
              <a:rPr lang="en-US" altLang="zh-CN" sz="1000" dirty="0">
                <a:cs typeface="Arial" panose="020B0604020202020204" pitchFamily="34" charset="0"/>
              </a:rPr>
              <a:t>2019</a:t>
            </a:r>
          </a:p>
          <a:p>
            <a:pPr algn="ctr"/>
            <a:r>
              <a:rPr lang="zh-CN" altLang="en-US" sz="1000" dirty="0">
                <a:cs typeface="Arial" panose="020B0604020202020204" pitchFamily="34" charset="0"/>
              </a:rPr>
              <a:t>分布式操作系统</a:t>
            </a:r>
            <a:endParaRPr lang="en-US" altLang="zh-CN" sz="1000" dirty="0">
              <a:cs typeface="Arial" panose="020B0604020202020204" pitchFamily="34" charset="0"/>
            </a:endParaRPr>
          </a:p>
        </p:txBody>
      </p:sp>
      <p:sp>
        <p:nvSpPr>
          <p:cNvPr id="30" name="椭圆 29">
            <a:extLst>
              <a:ext uri="{FF2B5EF4-FFF2-40B4-BE49-F238E27FC236}">
                <a16:creationId xmlns:a16="http://schemas.microsoft.com/office/drawing/2014/main" id="{221D917A-0735-9B4B-892F-1E37E2BD060D}"/>
              </a:ext>
            </a:extLst>
          </p:cNvPr>
          <p:cNvSpPr/>
          <p:nvPr/>
        </p:nvSpPr>
        <p:spPr>
          <a:xfrm>
            <a:off x="7004799" y="3960755"/>
            <a:ext cx="93760" cy="9376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pic>
        <p:nvPicPr>
          <p:cNvPr id="31" name="图片 30">
            <a:extLst>
              <a:ext uri="{FF2B5EF4-FFF2-40B4-BE49-F238E27FC236}">
                <a16:creationId xmlns:a16="http://schemas.microsoft.com/office/drawing/2014/main" id="{CE46888E-7F66-BA42-956C-53E561704EC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9247" y="4093793"/>
            <a:ext cx="1541859" cy="1160859"/>
          </a:xfrm>
          <a:prstGeom prst="rect">
            <a:avLst/>
          </a:prstGeom>
        </p:spPr>
      </p:pic>
    </p:spTree>
    <p:extLst>
      <p:ext uri="{BB962C8B-B14F-4D97-AF65-F5344CB8AC3E}">
        <p14:creationId xmlns:p14="http://schemas.microsoft.com/office/powerpoint/2010/main" val="1733228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427CE5-1235-404D-8FC6-D7F6B560A12A}"/>
              </a:ext>
            </a:extLst>
          </p:cNvPr>
          <p:cNvSpPr>
            <a:spLocks noGrp="1"/>
          </p:cNvSpPr>
          <p:nvPr>
            <p:ph idx="1"/>
          </p:nvPr>
        </p:nvSpPr>
        <p:spPr>
          <a:xfrm>
            <a:off x="318583" y="1345332"/>
            <a:ext cx="5440607" cy="3572702"/>
          </a:xfrm>
        </p:spPr>
        <p:txBody>
          <a:bodyPr>
            <a:normAutofit fontScale="62500" lnSpcReduction="20000"/>
          </a:bodyPr>
          <a:lstStyle/>
          <a:p>
            <a:r>
              <a:rPr kumimoji="1" lang="zh-CN" altLang="en-US" dirty="0"/>
              <a:t>计算</a:t>
            </a:r>
            <a:r>
              <a:rPr kumimoji="1" lang="en-US" altLang="zh-CN" dirty="0"/>
              <a:t>:</a:t>
            </a:r>
            <a:r>
              <a:rPr kumimoji="1" lang="zh-CN" altLang="en-US" dirty="0"/>
              <a:t> </a:t>
            </a:r>
            <a:r>
              <a:rPr kumimoji="1" lang="zh-CN" altLang="en-US" b="0" dirty="0"/>
              <a:t>从通用计算走向领域计算，各种</a:t>
            </a:r>
            <a:r>
              <a:rPr kumimoji="1" lang="en-US" altLang="zh-CN" b="0" dirty="0" err="1"/>
              <a:t>xPU</a:t>
            </a:r>
            <a:r>
              <a:rPr kumimoji="1" lang="zh-CN" altLang="en-US" b="0" dirty="0"/>
              <a:t>不断繁荣</a:t>
            </a:r>
            <a:endParaRPr kumimoji="1" lang="en-US" altLang="zh-CN" b="0" dirty="0"/>
          </a:p>
          <a:p>
            <a:pPr lvl="1"/>
            <a:r>
              <a:rPr kumimoji="1" lang="en-US" altLang="zh-CN" b="0" dirty="0">
                <a:latin typeface="Microsoft YaHei" panose="020B0503020204020204" pitchFamily="34" charset="-122"/>
                <a:ea typeface="Microsoft YaHei" panose="020B0503020204020204" pitchFamily="34" charset="-122"/>
              </a:rPr>
              <a:t>GPU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TPU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NPU</a:t>
            </a:r>
            <a:r>
              <a:rPr kumimoji="1" lang="zh-CN" altLang="en-US" b="0" dirty="0">
                <a:latin typeface="Microsoft YaHei" panose="020B0503020204020204" pitchFamily="34" charset="-122"/>
                <a:ea typeface="Microsoft YaHei" panose="020B0503020204020204" pitchFamily="34" charset="-122"/>
              </a:rPr>
              <a:t>、</a:t>
            </a:r>
            <a:r>
              <a:rPr kumimoji="1" lang="en-US" altLang="zh-CN" b="0" dirty="0">
                <a:latin typeface="Microsoft YaHei" panose="020B0503020204020204" pitchFamily="34" charset="-122"/>
                <a:ea typeface="Microsoft YaHei" panose="020B0503020204020204" pitchFamily="34" charset="-122"/>
              </a:rPr>
              <a:t>IPU</a:t>
            </a:r>
            <a:r>
              <a:rPr kumimoji="1" lang="zh-CN" altLang="en-US" b="0" dirty="0">
                <a:latin typeface="Microsoft YaHei" panose="020B0503020204020204" pitchFamily="34" charset="-122"/>
                <a:ea typeface="Microsoft YaHei" panose="020B0503020204020204" pitchFamily="34" charset="-122"/>
              </a:rPr>
              <a:t>等支撑人工智能算力需求</a:t>
            </a:r>
            <a:endParaRPr kumimoji="1" lang="en-US" altLang="zh-CN" b="0" dirty="0">
              <a:latin typeface="Microsoft YaHei" panose="020B0503020204020204" pitchFamily="34" charset="-122"/>
              <a:ea typeface="Microsoft YaHei" panose="020B0503020204020204" pitchFamily="34" charset="-122"/>
            </a:endParaRPr>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dirty="0"/>
              <a:t>存储：</a:t>
            </a:r>
            <a:r>
              <a:rPr kumimoji="1" lang="zh-CN" altLang="en-US" b="0" dirty="0"/>
              <a:t>智能存储，存算一体，非易失内存（</a:t>
            </a:r>
            <a:r>
              <a:rPr kumimoji="1" lang="en-US" altLang="zh-CN" b="0" dirty="0"/>
              <a:t>SCM</a:t>
            </a:r>
            <a:r>
              <a:rPr kumimoji="1" lang="zh-CN" altLang="en-US" b="0" dirty="0"/>
              <a:t>），内存与持久存储走向融合</a:t>
            </a:r>
            <a:endParaRPr kumimoji="1" lang="en-US" altLang="zh-CN" b="0" dirty="0"/>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b="0" dirty="0"/>
              <a:t>数据中心</a:t>
            </a:r>
            <a:r>
              <a:rPr kumimoji="1" lang="zh-CN" altLang="en-US" dirty="0"/>
              <a:t>网络</a:t>
            </a:r>
            <a:r>
              <a:rPr kumimoji="1" lang="zh-CN" altLang="en-US" b="0" dirty="0"/>
              <a:t>：</a:t>
            </a:r>
            <a:r>
              <a:rPr kumimoji="1" lang="en-US" altLang="zh-CN" b="0" dirty="0" err="1"/>
              <a:t>Infiniband</a:t>
            </a:r>
            <a:r>
              <a:rPr kumimoji="1" lang="zh-CN" altLang="en-US" b="0" dirty="0"/>
              <a:t>等网络走向</a:t>
            </a:r>
            <a:r>
              <a:rPr kumimoji="1" lang="zh-CN" altLang="en-US" dirty="0"/>
              <a:t>纳秒级</a:t>
            </a:r>
            <a:r>
              <a:rPr kumimoji="1" lang="zh-CN" altLang="en-US" b="0" dirty="0"/>
              <a:t>时延</a:t>
            </a:r>
            <a:endParaRPr kumimoji="1" lang="en-US" altLang="zh-CN" b="0" dirty="0"/>
          </a:p>
          <a:p>
            <a:pPr lvl="1"/>
            <a:endParaRPr kumimoji="1" lang="en-US" altLang="zh-CN" b="0" dirty="0">
              <a:latin typeface="Microsoft YaHei" panose="020B0503020204020204" pitchFamily="34" charset="-122"/>
              <a:ea typeface="Microsoft YaHei" panose="020B0503020204020204" pitchFamily="34" charset="-122"/>
            </a:endParaRPr>
          </a:p>
          <a:p>
            <a:r>
              <a:rPr kumimoji="1" lang="zh-CN" altLang="en-US" b="0" dirty="0"/>
              <a:t>广域</a:t>
            </a:r>
            <a:r>
              <a:rPr kumimoji="1" lang="zh-CN" altLang="en-US" dirty="0"/>
              <a:t>网络</a:t>
            </a:r>
            <a:r>
              <a:rPr kumimoji="1" lang="zh-CN" altLang="en-US" b="0" dirty="0"/>
              <a:t>：</a:t>
            </a:r>
            <a:r>
              <a:rPr kumimoji="1" lang="en-US" altLang="zh-CN" b="0" dirty="0"/>
              <a:t>5G</a:t>
            </a:r>
            <a:r>
              <a:rPr kumimoji="1" lang="zh-CN" altLang="en-US" b="0" dirty="0"/>
              <a:t>大连接、</a:t>
            </a:r>
            <a:r>
              <a:rPr kumimoji="1" lang="zh-CN" altLang="en-US" dirty="0"/>
              <a:t>低时延</a:t>
            </a:r>
            <a:r>
              <a:rPr kumimoji="1" lang="zh-CN" altLang="en-US" b="0" dirty="0"/>
              <a:t>、高可靠使能新型高吞吐、低时延广域计算</a:t>
            </a:r>
            <a:endParaRPr kumimoji="1" lang="en-US" altLang="zh-CN" b="0" dirty="0"/>
          </a:p>
          <a:p>
            <a:pPr marL="0" indent="0">
              <a:buNone/>
            </a:pPr>
            <a:endParaRPr kumimoji="1" lang="en-US" altLang="zh-CN" b="0" dirty="0"/>
          </a:p>
        </p:txBody>
      </p:sp>
      <p:sp>
        <p:nvSpPr>
          <p:cNvPr id="5" name="TextBox 17">
            <a:extLst>
              <a:ext uri="{FF2B5EF4-FFF2-40B4-BE49-F238E27FC236}">
                <a16:creationId xmlns:a16="http://schemas.microsoft.com/office/drawing/2014/main" id="{17202F9B-6A59-D242-AA6E-5595BBA4AF53}"/>
              </a:ext>
            </a:extLst>
          </p:cNvPr>
          <p:cNvSpPr txBox="1"/>
          <p:nvPr/>
        </p:nvSpPr>
        <p:spPr>
          <a:xfrm>
            <a:off x="6989762" y="2061617"/>
            <a:ext cx="138548" cy="358688"/>
          </a:xfrm>
          <a:prstGeom prst="rect">
            <a:avLst/>
          </a:prstGeom>
          <a:noFill/>
        </p:spPr>
        <p:txBody>
          <a:bodyPr wrap="square" rtlCol="0">
            <a:spAutoFit/>
          </a:bodyPr>
          <a:lstStyle/>
          <a:p>
            <a:pPr defTabSz="879196">
              <a:defRPr/>
            </a:pPr>
            <a:endParaRPr lang="en-US" sz="1731" dirty="0">
              <a:solidFill>
                <a:srgbClr val="000000"/>
              </a:solidFill>
              <a:latin typeface="Times New Roman"/>
              <a:ea typeface="Microsoft YaHei"/>
            </a:endParaRPr>
          </a:p>
        </p:txBody>
      </p:sp>
      <p:sp>
        <p:nvSpPr>
          <p:cNvPr id="6" name="TextBox 51">
            <a:extLst>
              <a:ext uri="{FF2B5EF4-FFF2-40B4-BE49-F238E27FC236}">
                <a16:creationId xmlns:a16="http://schemas.microsoft.com/office/drawing/2014/main" id="{006D9D63-34B6-F845-A6FC-152240DA46F4}"/>
              </a:ext>
            </a:extLst>
          </p:cNvPr>
          <p:cNvSpPr txBox="1"/>
          <p:nvPr/>
        </p:nvSpPr>
        <p:spPr>
          <a:xfrm>
            <a:off x="6989762" y="2061617"/>
            <a:ext cx="138548" cy="358688"/>
          </a:xfrm>
          <a:prstGeom prst="rect">
            <a:avLst/>
          </a:prstGeom>
          <a:noFill/>
        </p:spPr>
        <p:txBody>
          <a:bodyPr wrap="square" rtlCol="0">
            <a:spAutoFit/>
          </a:bodyPr>
          <a:lstStyle/>
          <a:p>
            <a:pPr defTabSz="879196">
              <a:defRPr/>
            </a:pPr>
            <a:endParaRPr lang="en-US" sz="1731" dirty="0">
              <a:solidFill>
                <a:srgbClr val="000000"/>
              </a:solidFill>
              <a:latin typeface="Times New Roman"/>
              <a:ea typeface="Microsoft YaHei"/>
            </a:endParaRPr>
          </a:p>
        </p:txBody>
      </p:sp>
      <p:pic>
        <p:nvPicPr>
          <p:cNvPr id="26" name="图片 25">
            <a:extLst>
              <a:ext uri="{FF2B5EF4-FFF2-40B4-BE49-F238E27FC236}">
                <a16:creationId xmlns:a16="http://schemas.microsoft.com/office/drawing/2014/main" id="{D113018F-5B48-6E49-8AA9-57618839C649}"/>
              </a:ext>
            </a:extLst>
          </p:cNvPr>
          <p:cNvPicPr>
            <a:picLocks noChangeAspect="1"/>
          </p:cNvPicPr>
          <p:nvPr/>
        </p:nvPicPr>
        <p:blipFill>
          <a:blip r:embed="rId2"/>
          <a:stretch>
            <a:fillRect/>
          </a:stretch>
        </p:blipFill>
        <p:spPr>
          <a:xfrm>
            <a:off x="5983518" y="1345332"/>
            <a:ext cx="2703282" cy="3018935"/>
          </a:xfrm>
          <a:prstGeom prst="rect">
            <a:avLst/>
          </a:prstGeom>
        </p:spPr>
      </p:pic>
      <p:sp>
        <p:nvSpPr>
          <p:cNvPr id="8" name="标题 7">
            <a:extLst>
              <a:ext uri="{FF2B5EF4-FFF2-40B4-BE49-F238E27FC236}">
                <a16:creationId xmlns:a16="http://schemas.microsoft.com/office/drawing/2014/main" id="{DDE74CD4-DFD8-124D-8ADC-3FB24F04C831}"/>
              </a:ext>
            </a:extLst>
          </p:cNvPr>
          <p:cNvSpPr>
            <a:spLocks noGrp="1"/>
          </p:cNvSpPr>
          <p:nvPr>
            <p:ph type="title"/>
          </p:nvPr>
        </p:nvSpPr>
        <p:spPr/>
        <p:txBody>
          <a:bodyPr/>
          <a:lstStyle/>
          <a:p>
            <a:r>
              <a:rPr kumimoji="1" lang="zh-CN" altLang="en-US" dirty="0"/>
              <a:t>计算机硬件在新应用需求下迅猛发展</a:t>
            </a:r>
            <a:endParaRPr lang="zh-CN" altLang="en-US" dirty="0"/>
          </a:p>
        </p:txBody>
      </p:sp>
      <p:sp>
        <p:nvSpPr>
          <p:cNvPr id="10" name="矩形 9">
            <a:extLst>
              <a:ext uri="{FF2B5EF4-FFF2-40B4-BE49-F238E27FC236}">
                <a16:creationId xmlns:a16="http://schemas.microsoft.com/office/drawing/2014/main" id="{EAFBF736-8EE8-CF42-B77E-3BD35CCEB753}"/>
              </a:ext>
            </a:extLst>
          </p:cNvPr>
          <p:cNvSpPr/>
          <p:nvPr/>
        </p:nvSpPr>
        <p:spPr bwMode="auto">
          <a:xfrm>
            <a:off x="201393" y="4539352"/>
            <a:ext cx="8741213" cy="900442"/>
          </a:xfrm>
          <a:prstGeom prst="rect">
            <a:avLst/>
          </a:prstGeom>
          <a:noFill/>
          <a:ln w="9525" cap="flat" cmpd="sng" algn="ctr">
            <a:no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algn="ctr" defTabSz="879196">
              <a:defRPr/>
            </a:pPr>
            <a:r>
              <a:rPr kumimoji="1" lang="zh-CN" altLang="en-US" sz="2400" b="1" dirty="0">
                <a:solidFill>
                  <a:schemeClr val="accent1"/>
                </a:solidFill>
                <a:latin typeface="Microsoft YaHei" panose="020B0503020204020204" pitchFamily="34" charset="-122"/>
                <a:ea typeface="Microsoft YaHei" panose="020B0503020204020204" pitchFamily="34" charset="-122"/>
              </a:rPr>
              <a:t>新型硬件的发展，需要新的操作系统抽象与设计来充分释放算力</a:t>
            </a:r>
          </a:p>
        </p:txBody>
      </p:sp>
      <p:sp>
        <p:nvSpPr>
          <p:cNvPr id="11" name="灯片编号占位符 3">
            <a:extLst>
              <a:ext uri="{FF2B5EF4-FFF2-40B4-BE49-F238E27FC236}">
                <a16:creationId xmlns:a16="http://schemas.microsoft.com/office/drawing/2014/main" id="{F59D453A-E7EB-4B45-8430-AE35D581807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15</a:t>
            </a:fld>
            <a:endParaRPr lang="zh-CN" altLang="en-US"/>
          </a:p>
        </p:txBody>
      </p:sp>
    </p:spTree>
    <p:extLst>
      <p:ext uri="{BB962C8B-B14F-4D97-AF65-F5344CB8AC3E}">
        <p14:creationId xmlns:p14="http://schemas.microsoft.com/office/powerpoint/2010/main" val="369285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操作系统的简单</a:t>
            </a:r>
            <a:r>
              <a:rPr kumimoji="1" lang="zh-CN" altLang="en-US" dirty="0"/>
              <a:t>历史</a:t>
            </a:r>
            <a:endParaRPr kumimoji="1" lang="zh-CN" altLang="en-US" b="1" dirty="0"/>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270257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DDFA9-6D6E-A745-88C2-0A9BDE5C9CB1}"/>
              </a:ext>
            </a:extLst>
          </p:cNvPr>
          <p:cNvSpPr>
            <a:spLocks noGrp="1"/>
          </p:cNvSpPr>
          <p:nvPr>
            <p:ph type="title"/>
          </p:nvPr>
        </p:nvSpPr>
        <p:spPr/>
        <p:txBody>
          <a:bodyPr/>
          <a:lstStyle/>
          <a:p>
            <a:r>
              <a:rPr kumimoji="1" lang="zh-CN" altLang="en-US" dirty="0"/>
              <a:t>计算机诞生时的操作员</a:t>
            </a:r>
          </a:p>
        </p:txBody>
      </p:sp>
      <p:sp>
        <p:nvSpPr>
          <p:cNvPr id="4" name="灯片编号占位符 3">
            <a:extLst>
              <a:ext uri="{FF2B5EF4-FFF2-40B4-BE49-F238E27FC236}">
                <a16:creationId xmlns:a16="http://schemas.microsoft.com/office/drawing/2014/main" id="{96B08D7F-392E-DF45-B574-9A4C63E3F8E7}"/>
              </a:ext>
            </a:extLst>
          </p:cNvPr>
          <p:cNvSpPr>
            <a:spLocks noGrp="1"/>
          </p:cNvSpPr>
          <p:nvPr>
            <p:ph type="sldNum" sz="quarter" idx="12"/>
          </p:nvPr>
        </p:nvSpPr>
        <p:spPr/>
        <p:txBody>
          <a:bodyPr/>
          <a:lstStyle/>
          <a:p>
            <a:fld id="{ADE361C3-C043-4A6E-BDCE-8DA1E7D90A3B}" type="slidenum">
              <a:rPr lang="zh-CN" altLang="en-US" smtClean="0"/>
              <a:t>17</a:t>
            </a:fld>
            <a:endParaRPr lang="zh-CN" altLang="en-US"/>
          </a:p>
        </p:txBody>
      </p:sp>
      <p:pic>
        <p:nvPicPr>
          <p:cNvPr id="1026" name="Picture 2">
            <a:extLst>
              <a:ext uri="{FF2B5EF4-FFF2-40B4-BE49-F238E27FC236}">
                <a16:creationId xmlns:a16="http://schemas.microsoft.com/office/drawing/2014/main" id="{465AFBD9-4E40-C44A-9694-92199A2A6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64" y="1417340"/>
            <a:ext cx="3410859" cy="38772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1671417-4D55-1D43-8F8B-A2182FA60037}"/>
              </a:ext>
            </a:extLst>
          </p:cNvPr>
          <p:cNvPicPr>
            <a:picLocks noChangeAspect="1"/>
          </p:cNvPicPr>
          <p:nvPr/>
        </p:nvPicPr>
        <p:blipFill>
          <a:blip r:embed="rId4"/>
          <a:stretch>
            <a:fillRect/>
          </a:stretch>
        </p:blipFill>
        <p:spPr>
          <a:xfrm>
            <a:off x="5004048" y="1404947"/>
            <a:ext cx="3310882" cy="3879622"/>
          </a:xfrm>
          <a:prstGeom prst="rect">
            <a:avLst/>
          </a:prstGeom>
        </p:spPr>
      </p:pic>
    </p:spTree>
    <p:extLst>
      <p:ext uri="{BB962C8B-B14F-4D97-AF65-F5344CB8AC3E}">
        <p14:creationId xmlns:p14="http://schemas.microsoft.com/office/powerpoint/2010/main" val="1478062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649BB6-AA31-0C4B-B704-8597B2989B8C}"/>
              </a:ext>
            </a:extLst>
          </p:cNvPr>
          <p:cNvSpPr>
            <a:spLocks noGrp="1"/>
          </p:cNvSpPr>
          <p:nvPr>
            <p:ph idx="1"/>
          </p:nvPr>
        </p:nvSpPr>
        <p:spPr>
          <a:xfrm>
            <a:off x="4996543" y="1413614"/>
            <a:ext cx="4147457" cy="3380522"/>
          </a:xfrm>
        </p:spPr>
        <p:txBody>
          <a:bodyPr>
            <a:normAutofit/>
          </a:bodyPr>
          <a:lstStyle/>
          <a:p>
            <a:r>
              <a:rPr kumimoji="1" lang="en-US" altLang="zh-CN" sz="2000" dirty="0"/>
              <a:t>Robert L. Patrick</a:t>
            </a:r>
            <a:r>
              <a:rPr kumimoji="1" lang="zh-CN" altLang="en-US" sz="2000" dirty="0"/>
              <a:t>和</a:t>
            </a:r>
            <a:r>
              <a:rPr kumimoji="1" lang="en-US" altLang="zh-CN" sz="2000" dirty="0"/>
              <a:t>Owen Mock</a:t>
            </a:r>
            <a:r>
              <a:rPr kumimoji="1" lang="zh-CN" altLang="en-US" sz="2000" dirty="0"/>
              <a:t>于</a:t>
            </a:r>
            <a:r>
              <a:rPr kumimoji="1" lang="en-US" altLang="zh-CN" sz="2000" dirty="0"/>
              <a:t>1956</a:t>
            </a:r>
            <a:r>
              <a:rPr kumimoji="1" lang="zh-CN" altLang="en-US" sz="2000" dirty="0"/>
              <a:t>年建设</a:t>
            </a:r>
            <a:endParaRPr kumimoji="1" lang="en-US" altLang="zh-CN" sz="2000" dirty="0"/>
          </a:p>
          <a:p>
            <a:pPr lvl="1"/>
            <a:r>
              <a:rPr kumimoji="1" lang="zh-CN" altLang="en-US" sz="2000" dirty="0"/>
              <a:t>运行在</a:t>
            </a:r>
            <a:r>
              <a:rPr kumimoji="1" lang="en-US" altLang="zh-CN" sz="2000" dirty="0"/>
              <a:t>IBM 704</a:t>
            </a:r>
            <a:r>
              <a:rPr kumimoji="1" lang="zh-CN" altLang="en-US" sz="2000" dirty="0"/>
              <a:t>上</a:t>
            </a:r>
            <a:endParaRPr kumimoji="1" lang="en-US" altLang="zh-CN" sz="2000" dirty="0"/>
          </a:p>
          <a:p>
            <a:pPr lvl="1"/>
            <a:r>
              <a:rPr kumimoji="1" lang="zh-CN" altLang="en-US" sz="2000" dirty="0"/>
              <a:t>主要功能：批处理运行任务</a:t>
            </a:r>
            <a:endParaRPr kumimoji="1" lang="en-US" altLang="zh-CN" sz="2000" dirty="0"/>
          </a:p>
        </p:txBody>
      </p:sp>
      <p:sp>
        <p:nvSpPr>
          <p:cNvPr id="2" name="标题 1">
            <a:extLst>
              <a:ext uri="{FF2B5EF4-FFF2-40B4-BE49-F238E27FC236}">
                <a16:creationId xmlns:a16="http://schemas.microsoft.com/office/drawing/2014/main" id="{545F5554-59AB-E140-A426-73A03F4ABF38}"/>
              </a:ext>
            </a:extLst>
          </p:cNvPr>
          <p:cNvSpPr>
            <a:spLocks noGrp="1"/>
          </p:cNvSpPr>
          <p:nvPr>
            <p:ph type="title"/>
          </p:nvPr>
        </p:nvSpPr>
        <p:spPr/>
        <p:txBody>
          <a:bodyPr/>
          <a:lstStyle/>
          <a:p>
            <a:r>
              <a:rPr kumimoji="1" lang="zh-CN" altLang="en-US" dirty="0"/>
              <a:t>批处理操作系统：</a:t>
            </a:r>
            <a:r>
              <a:rPr lang="en-US" altLang="zh-CN" dirty="0"/>
              <a:t>GM-NAA I/O </a:t>
            </a:r>
            <a:endParaRPr kumimoji="1" lang="zh-CN" altLang="en-US" dirty="0"/>
          </a:p>
        </p:txBody>
      </p:sp>
      <p:pic>
        <p:nvPicPr>
          <p:cNvPr id="1028" name="Picture 4" descr="https://s3.amazonaws.com/s3.timetoast.com/public/uploads/photos/8829633/download_%282%29.jpg">
            <a:extLst>
              <a:ext uri="{FF2B5EF4-FFF2-40B4-BE49-F238E27FC236}">
                <a16:creationId xmlns:a16="http://schemas.microsoft.com/office/drawing/2014/main" id="{62DDE109-C562-D240-A1B3-4F8484ACBA9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57200" y="1420169"/>
            <a:ext cx="4352685" cy="3707607"/>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3">
            <a:extLst>
              <a:ext uri="{FF2B5EF4-FFF2-40B4-BE49-F238E27FC236}">
                <a16:creationId xmlns:a16="http://schemas.microsoft.com/office/drawing/2014/main" id="{AD96484B-5C0E-184A-95B0-C4EA422018CC}"/>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18</a:t>
            </a:fld>
            <a:endParaRPr lang="zh-CN" altLang="en-US"/>
          </a:p>
        </p:txBody>
      </p:sp>
    </p:spTree>
    <p:extLst>
      <p:ext uri="{BB962C8B-B14F-4D97-AF65-F5344CB8AC3E}">
        <p14:creationId xmlns:p14="http://schemas.microsoft.com/office/powerpoint/2010/main" val="2759759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D47CC1-6AE0-044F-88BD-A53F933B5F21}"/>
              </a:ext>
            </a:extLst>
          </p:cNvPr>
          <p:cNvSpPr>
            <a:spLocks noGrp="1"/>
          </p:cNvSpPr>
          <p:nvPr>
            <p:ph idx="1"/>
          </p:nvPr>
        </p:nvSpPr>
        <p:spPr>
          <a:xfrm>
            <a:off x="4518046" y="1345332"/>
            <a:ext cx="4518047" cy="3739492"/>
          </a:xfrm>
        </p:spPr>
        <p:txBody>
          <a:bodyPr>
            <a:normAutofit/>
          </a:bodyPr>
          <a:lstStyle/>
          <a:p>
            <a:r>
              <a:rPr kumimoji="1" lang="en-US" altLang="zh-CN" sz="2400" dirty="0"/>
              <a:t>IBM System/360 OS</a:t>
            </a:r>
            <a:r>
              <a:rPr kumimoji="1" lang="zh-CN" altLang="en-US" sz="2400" dirty="0"/>
              <a:t>，</a:t>
            </a:r>
            <a:r>
              <a:rPr kumimoji="1" lang="en-US" altLang="zh-CN" sz="2400" dirty="0"/>
              <a:t>1964</a:t>
            </a:r>
          </a:p>
          <a:p>
            <a:pPr lvl="1"/>
            <a:r>
              <a:rPr kumimoji="1" lang="zh-CN" altLang="en-US" sz="2000" dirty="0"/>
              <a:t>首个通用操作系统，首次将</a:t>
            </a:r>
            <a:br>
              <a:rPr kumimoji="1" lang="en-US" altLang="zh-CN" sz="2000" dirty="0"/>
            </a:br>
            <a:r>
              <a:rPr kumimoji="1" lang="zh-CN" altLang="en-US" sz="2000" dirty="0"/>
              <a:t>操作系统与计算机分离</a:t>
            </a:r>
            <a:endParaRPr kumimoji="1" lang="en-US" altLang="zh-CN" sz="2000" dirty="0"/>
          </a:p>
          <a:p>
            <a:pPr lvl="1"/>
            <a:r>
              <a:rPr kumimoji="1" lang="en-US" altLang="zh-CN" sz="2000" dirty="0"/>
              <a:t>ISA</a:t>
            </a:r>
            <a:r>
              <a:rPr kumimoji="1" lang="zh-CN" altLang="en-US" sz="2000" dirty="0"/>
              <a:t>：指令集架构</a:t>
            </a:r>
            <a:endParaRPr kumimoji="1" lang="en-US" altLang="zh-CN" sz="2000" dirty="0"/>
          </a:p>
          <a:p>
            <a:pPr lvl="1"/>
            <a:r>
              <a:rPr kumimoji="1" lang="zh-CN" altLang="en-US" sz="2000" dirty="0"/>
              <a:t>架构师：</a:t>
            </a:r>
            <a:r>
              <a:rPr kumimoji="1" lang="en-US" altLang="zh-CN" sz="2000" dirty="0"/>
              <a:t>Gene Amdahl (Amdahl’s Law)</a:t>
            </a:r>
          </a:p>
          <a:p>
            <a:pPr lvl="1"/>
            <a:r>
              <a:rPr kumimoji="1" lang="zh-CN" altLang="en-US" sz="2000" dirty="0"/>
              <a:t>项目经理：</a:t>
            </a:r>
            <a:r>
              <a:rPr kumimoji="1" lang="en-US" altLang="zh-CN" sz="2000" dirty="0"/>
              <a:t>Fred Brooks (《</a:t>
            </a:r>
            <a:r>
              <a:rPr kumimoji="1" lang="zh-CN" altLang="en-US" sz="2000" dirty="0"/>
              <a:t>人月神话</a:t>
            </a:r>
            <a:r>
              <a:rPr kumimoji="1" lang="en-US" altLang="zh-CN" sz="2000" dirty="0"/>
              <a:t>》</a:t>
            </a:r>
            <a:r>
              <a:rPr kumimoji="1" lang="zh-CN" altLang="en-US" sz="2000" dirty="0"/>
              <a:t>，</a:t>
            </a:r>
            <a:r>
              <a:rPr kumimoji="1" lang="en-US" altLang="zh-CN" sz="2000" dirty="0"/>
              <a:t>1999</a:t>
            </a:r>
            <a:r>
              <a:rPr kumimoji="1" lang="zh-CN" altLang="en-US" sz="2000" dirty="0"/>
              <a:t>年图灵奖得主</a:t>
            </a:r>
            <a:r>
              <a:rPr kumimoji="1" lang="en-US" altLang="zh-CN" sz="2000" dirty="0"/>
              <a:t>)</a:t>
            </a:r>
            <a:endParaRPr kumimoji="1" lang="en-US" altLang="zh-CN" sz="2400" dirty="0"/>
          </a:p>
          <a:p>
            <a:endParaRPr kumimoji="1" lang="zh-CN" altLang="en-US" sz="2400" dirty="0"/>
          </a:p>
        </p:txBody>
      </p:sp>
      <p:sp>
        <p:nvSpPr>
          <p:cNvPr id="2" name="标题 1">
            <a:extLst>
              <a:ext uri="{FF2B5EF4-FFF2-40B4-BE49-F238E27FC236}">
                <a16:creationId xmlns:a16="http://schemas.microsoft.com/office/drawing/2014/main" id="{5EE9B99E-38D4-C64A-B469-59F435A26769}"/>
              </a:ext>
            </a:extLst>
          </p:cNvPr>
          <p:cNvSpPr>
            <a:spLocks noGrp="1"/>
          </p:cNvSpPr>
          <p:nvPr>
            <p:ph type="title"/>
          </p:nvPr>
        </p:nvSpPr>
        <p:spPr/>
        <p:txBody>
          <a:bodyPr/>
          <a:lstStyle/>
          <a:p>
            <a:r>
              <a:rPr kumimoji="1" lang="zh-CN" altLang="en-US" dirty="0"/>
              <a:t>通用操作系统：</a:t>
            </a:r>
            <a:r>
              <a:rPr kumimoji="1" lang="en-US" altLang="zh-CN" dirty="0"/>
              <a:t>OS/360</a:t>
            </a:r>
            <a:endParaRPr kumimoji="1" lang="zh-CN" altLang="en-US" dirty="0"/>
          </a:p>
        </p:txBody>
      </p:sp>
      <p:pic>
        <p:nvPicPr>
          <p:cNvPr id="5" name="图片 4">
            <a:extLst>
              <a:ext uri="{FF2B5EF4-FFF2-40B4-BE49-F238E27FC236}">
                <a16:creationId xmlns:a16="http://schemas.microsoft.com/office/drawing/2014/main" id="{C90405EB-35AD-C54C-A606-70252D2263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536" y="1345332"/>
            <a:ext cx="4008775" cy="3422665"/>
          </a:xfrm>
          <a:prstGeom prst="rect">
            <a:avLst/>
          </a:prstGeom>
        </p:spPr>
      </p:pic>
      <p:sp>
        <p:nvSpPr>
          <p:cNvPr id="6" name="灯片编号占位符 3">
            <a:extLst>
              <a:ext uri="{FF2B5EF4-FFF2-40B4-BE49-F238E27FC236}">
                <a16:creationId xmlns:a16="http://schemas.microsoft.com/office/drawing/2014/main" id="{37BDE6BC-3AB5-2F4C-BE8E-987BF735D3AB}"/>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19</a:t>
            </a:fld>
            <a:endParaRPr lang="zh-CN" altLang="en-US"/>
          </a:p>
        </p:txBody>
      </p:sp>
    </p:spTree>
    <p:extLst>
      <p:ext uri="{BB962C8B-B14F-4D97-AF65-F5344CB8AC3E}">
        <p14:creationId xmlns:p14="http://schemas.microsoft.com/office/powerpoint/2010/main" val="2367213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10621E6-1635-EC45-940E-48BA560CE28A}"/>
              </a:ext>
            </a:extLst>
          </p:cNvPr>
          <p:cNvSpPr>
            <a:spLocks noGrp="1"/>
          </p:cNvSpPr>
          <p:nvPr>
            <p:ph type="sldNum" sz="quarter" idx="10"/>
          </p:nvPr>
        </p:nvSpPr>
        <p:spPr/>
        <p:txBody>
          <a:bodyPr/>
          <a:lstStyle/>
          <a:p>
            <a:fld id="{6C53781C-E1F6-4315-A39D-61273F2E0596}" type="slidenum">
              <a:rPr lang="zh-CN" altLang="en-US" smtClean="0"/>
              <a:pPr/>
              <a:t>2</a:t>
            </a:fld>
            <a:endParaRPr lang="zh-CN" altLang="en-US" dirty="0"/>
          </a:p>
        </p:txBody>
      </p:sp>
      <p:sp>
        <p:nvSpPr>
          <p:cNvPr id="3" name="文本占位符 2">
            <a:extLst>
              <a:ext uri="{FF2B5EF4-FFF2-40B4-BE49-F238E27FC236}">
                <a16:creationId xmlns:a16="http://schemas.microsoft.com/office/drawing/2014/main" id="{42E65EA6-A754-BB40-8A53-C94FFE89E887}"/>
              </a:ext>
            </a:extLst>
          </p:cNvPr>
          <p:cNvSpPr>
            <a:spLocks noGrp="1"/>
          </p:cNvSpPr>
          <p:nvPr>
            <p:ph type="body" sz="quarter" idx="12"/>
          </p:nvPr>
        </p:nvSpPr>
        <p:spPr/>
        <p:txBody>
          <a:bodyPr/>
          <a:lstStyle/>
          <a:p>
            <a:endParaRPr kumimoji="1" lang="zh-CN" altLang="en-US"/>
          </a:p>
        </p:txBody>
      </p:sp>
      <p:sp>
        <p:nvSpPr>
          <p:cNvPr id="4" name="文本占位符 3">
            <a:extLst>
              <a:ext uri="{FF2B5EF4-FFF2-40B4-BE49-F238E27FC236}">
                <a16:creationId xmlns:a16="http://schemas.microsoft.com/office/drawing/2014/main" id="{F98308CD-E35E-5646-A103-3E96D8D1D095}"/>
              </a:ext>
            </a:extLst>
          </p:cNvPr>
          <p:cNvSpPr>
            <a:spLocks noGrp="1"/>
          </p:cNvSpPr>
          <p:nvPr>
            <p:ph type="body" sz="quarter" idx="13"/>
          </p:nvPr>
        </p:nvSpPr>
        <p:spPr/>
        <p:txBody>
          <a:bodyPr/>
          <a:lstStyle/>
          <a:p>
            <a:endParaRPr kumimoji="1" lang="zh-CN" altLang="en-US"/>
          </a:p>
        </p:txBody>
      </p:sp>
      <p:sp>
        <p:nvSpPr>
          <p:cNvPr id="5" name="文本占位符 4">
            <a:extLst>
              <a:ext uri="{FF2B5EF4-FFF2-40B4-BE49-F238E27FC236}">
                <a16:creationId xmlns:a16="http://schemas.microsoft.com/office/drawing/2014/main" id="{C070CD4F-8845-F74D-B897-EF1572E9D456}"/>
              </a:ext>
            </a:extLst>
          </p:cNvPr>
          <p:cNvSpPr>
            <a:spLocks noGrp="1"/>
          </p:cNvSpPr>
          <p:nvPr>
            <p:ph type="body" sz="quarter" idx="14"/>
          </p:nvPr>
        </p:nvSpPr>
        <p:spPr/>
        <p:txBody>
          <a:bodyPr/>
          <a:lstStyle/>
          <a:p>
            <a:r>
              <a:rPr kumimoji="1" lang="zh-CN" altLang="en-US" dirty="0"/>
              <a:t>自我介绍</a:t>
            </a:r>
          </a:p>
        </p:txBody>
      </p:sp>
      <p:pic>
        <p:nvPicPr>
          <p:cNvPr id="1025" name="图片 1">
            <a:extLst>
              <a:ext uri="{FF2B5EF4-FFF2-40B4-BE49-F238E27FC236}">
                <a16:creationId xmlns:a16="http://schemas.microsoft.com/office/drawing/2014/main" id="{5B642E8B-E07C-A641-880E-68F1BE2A0B2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07416" y="1195044"/>
            <a:ext cx="1653703" cy="1653703"/>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71AC43AD-5097-EF4B-B7FA-8B14F40C5AA9}"/>
              </a:ext>
            </a:extLst>
          </p:cNvPr>
          <p:cNvSpPr txBox="1"/>
          <p:nvPr/>
        </p:nvSpPr>
        <p:spPr>
          <a:xfrm>
            <a:off x="2356295" y="1044223"/>
            <a:ext cx="7047122" cy="3804375"/>
          </a:xfrm>
          <a:prstGeom prst="rect">
            <a:avLst/>
          </a:prstGeom>
          <a:noFill/>
        </p:spPr>
        <p:txBody>
          <a:bodyPr wrap="none" rtlCol="0">
            <a:spAutoFit/>
          </a:bodyPr>
          <a:lstStyle/>
          <a:p>
            <a:pPr>
              <a:lnSpc>
                <a:spcPct val="150000"/>
              </a:lnSpc>
            </a:pPr>
            <a:r>
              <a:rPr lang="zh-CN" altLang="en-US" sz="1350" b="1" dirty="0">
                <a:latin typeface="Kaiti SC" panose="02010600040101010101" pitchFamily="2" charset="-122"/>
                <a:ea typeface="Kaiti SC" panose="02010600040101010101" pitchFamily="2" charset="-122"/>
              </a:rPr>
              <a:t>教育经历</a:t>
            </a:r>
            <a:endParaRPr lang="en-US" altLang="zh-CN" sz="1350" b="1" dirty="0">
              <a:latin typeface="Kaiti SC" panose="02010600040101010101" pitchFamily="2" charset="-122"/>
              <a:ea typeface="Kaiti SC" panose="02010600040101010101" pitchFamily="2" charset="-122"/>
            </a:endParaRPr>
          </a:p>
          <a:p>
            <a:pPr marL="214313" indent="-214313">
              <a:lnSpc>
                <a:spcPct val="150000"/>
              </a:lnSpc>
              <a:buFont typeface="Arial" panose="020B0604020202020204" pitchFamily="34" charset="0"/>
              <a:buChar char="•"/>
            </a:pPr>
            <a:r>
              <a:rPr lang="en-US" altLang="zh-CN" sz="1350" dirty="0">
                <a:latin typeface="Kaiti SC" panose="02010600040101010101" pitchFamily="2" charset="-122"/>
                <a:ea typeface="Kaiti SC" panose="02010600040101010101" pitchFamily="2" charset="-122"/>
              </a:rPr>
              <a:t>2016.9-2021.6 </a:t>
            </a:r>
            <a:r>
              <a:rPr lang="zh-CN" altLang="zh-CN" sz="1350" dirty="0">
                <a:latin typeface="Kaiti SC" panose="02010600040101010101" pitchFamily="2" charset="-122"/>
                <a:ea typeface="Kaiti SC" panose="02010600040101010101" pitchFamily="2" charset="-122"/>
              </a:rPr>
              <a:t>上海交通大学 计算机科学与技术 博士</a:t>
            </a:r>
          </a:p>
          <a:p>
            <a:pPr marL="214313" indent="-214313">
              <a:lnSpc>
                <a:spcPct val="150000"/>
              </a:lnSpc>
              <a:buFont typeface="Arial" panose="020B0604020202020204" pitchFamily="34" charset="0"/>
              <a:buChar char="•"/>
            </a:pPr>
            <a:r>
              <a:rPr lang="en-US" altLang="zh-CN" sz="1350" dirty="0">
                <a:latin typeface="Kaiti SC" panose="02010600040101010101" pitchFamily="2" charset="-122"/>
                <a:ea typeface="Kaiti SC" panose="02010600040101010101" pitchFamily="2" charset="-122"/>
              </a:rPr>
              <a:t>2012.9-2016.6 </a:t>
            </a:r>
            <a:r>
              <a:rPr lang="zh-CN" altLang="zh-CN" sz="1350" dirty="0">
                <a:latin typeface="Kaiti SC" panose="02010600040101010101" pitchFamily="2" charset="-122"/>
                <a:ea typeface="Kaiti SC" panose="02010600040101010101" pitchFamily="2" charset="-122"/>
              </a:rPr>
              <a:t>上海交通大学 软件工程 本科</a:t>
            </a:r>
            <a:endParaRPr lang="en-US" altLang="zh-CN" sz="1350" dirty="0">
              <a:latin typeface="Kaiti SC" panose="02010600040101010101" pitchFamily="2" charset="-122"/>
              <a:ea typeface="Kaiti SC" panose="02010600040101010101" pitchFamily="2" charset="-122"/>
            </a:endParaRPr>
          </a:p>
          <a:p>
            <a:pPr>
              <a:lnSpc>
                <a:spcPct val="150000"/>
              </a:lnSpc>
            </a:pPr>
            <a:endParaRPr lang="en-US" altLang="zh-CN" sz="1350" dirty="0">
              <a:latin typeface="Kaiti SC" panose="02010600040101010101" pitchFamily="2" charset="-122"/>
              <a:ea typeface="Kaiti SC" panose="02010600040101010101" pitchFamily="2" charset="-122"/>
            </a:endParaRPr>
          </a:p>
          <a:p>
            <a:pPr>
              <a:lnSpc>
                <a:spcPct val="150000"/>
              </a:lnSpc>
            </a:pPr>
            <a:r>
              <a:rPr lang="zh-CN" altLang="zh-CN" sz="1350" b="1" dirty="0">
                <a:latin typeface="Kaiti SC" panose="02010600040101010101" pitchFamily="2" charset="-122"/>
                <a:ea typeface="Kaiti SC" panose="02010600040101010101" pitchFamily="2" charset="-122"/>
              </a:rPr>
              <a:t>研究方向</a:t>
            </a:r>
            <a:r>
              <a:rPr lang="zh-CN" altLang="en-US" sz="1350" b="1" dirty="0">
                <a:latin typeface="Kaiti SC" panose="02010600040101010101" pitchFamily="2" charset="-122"/>
                <a:ea typeface="Kaiti SC" panose="02010600040101010101" pitchFamily="2" charset="-122"/>
              </a:rPr>
              <a:t>：</a:t>
            </a:r>
            <a:r>
              <a:rPr lang="zh-CN" altLang="zh-CN" sz="1350" dirty="0">
                <a:latin typeface="Kaiti SC" panose="02010600040101010101" pitchFamily="2" charset="-122"/>
                <a:ea typeface="Kaiti SC" panose="02010600040101010101" pitchFamily="2" charset="-122"/>
              </a:rPr>
              <a:t>微内核操作系统、</a:t>
            </a:r>
            <a:r>
              <a:rPr lang="en-US" altLang="zh-CN" sz="1350" dirty="0">
                <a:latin typeface="Kaiti SC" panose="02010600040101010101" pitchFamily="2" charset="-122"/>
                <a:ea typeface="Kaiti SC" panose="02010600040101010101" pitchFamily="2" charset="-122"/>
              </a:rPr>
              <a:t>TEE</a:t>
            </a:r>
            <a:r>
              <a:rPr lang="zh-CN" altLang="zh-CN" sz="1350" dirty="0">
                <a:latin typeface="Kaiti SC" panose="02010600040101010101" pitchFamily="2" charset="-122"/>
                <a:ea typeface="Kaiti SC" panose="02010600040101010101" pitchFamily="2" charset="-122"/>
              </a:rPr>
              <a:t>与</a:t>
            </a:r>
            <a:r>
              <a:rPr lang="zh-CN" altLang="en-US" sz="1350" dirty="0">
                <a:latin typeface="Kaiti SC" panose="02010600040101010101" pitchFamily="2" charset="-122"/>
                <a:ea typeface="Kaiti SC" panose="02010600040101010101" pitchFamily="2" charset="-122"/>
              </a:rPr>
              <a:t>操作</a:t>
            </a:r>
            <a:r>
              <a:rPr lang="zh-CN" altLang="zh-CN" sz="1350" dirty="0">
                <a:latin typeface="Kaiti SC" panose="02010600040101010101" pitchFamily="2" charset="-122"/>
                <a:ea typeface="Kaiti SC" panose="02010600040101010101" pitchFamily="2" charset="-122"/>
              </a:rPr>
              <a:t>系统安全、可扩展同步原语</a:t>
            </a:r>
            <a:endParaRPr lang="en-US" altLang="zh-CN" sz="1350" dirty="0">
              <a:latin typeface="Kaiti SC" panose="02010600040101010101" pitchFamily="2" charset="-122"/>
              <a:ea typeface="Kaiti SC" panose="02010600040101010101" pitchFamily="2" charset="-122"/>
            </a:endParaRPr>
          </a:p>
          <a:p>
            <a:pPr>
              <a:lnSpc>
                <a:spcPct val="150000"/>
              </a:lnSpc>
            </a:pPr>
            <a:endParaRPr lang="en-US" altLang="zh-CN" sz="1350" dirty="0">
              <a:latin typeface="Kaiti SC" panose="02010600040101010101" pitchFamily="2" charset="-122"/>
              <a:ea typeface="Kaiti SC" panose="02010600040101010101" pitchFamily="2" charset="-122"/>
            </a:endParaRPr>
          </a:p>
          <a:p>
            <a:pPr>
              <a:lnSpc>
                <a:spcPct val="150000"/>
              </a:lnSpc>
            </a:pPr>
            <a:r>
              <a:rPr lang="zh-CN" altLang="en-US" sz="1350" dirty="0">
                <a:latin typeface="Kaiti SC" panose="02010600040101010101" pitchFamily="2" charset="-122"/>
                <a:ea typeface="Kaiti SC" panose="02010600040101010101" pitchFamily="2" charset="-122"/>
              </a:rPr>
              <a:t>在并行与分布式系统研究所中</a:t>
            </a:r>
            <a:r>
              <a:rPr lang="zh-CN" altLang="zh-CN" sz="1350" dirty="0">
                <a:latin typeface="Kaiti SC" panose="02010600040101010101" pitchFamily="2" charset="-122"/>
                <a:ea typeface="Kaiti SC" panose="02010600040101010101" pitchFamily="2" charset="-122"/>
              </a:rPr>
              <a:t>负责</a:t>
            </a:r>
            <a:r>
              <a:rPr lang="zh-CN" altLang="en-US" sz="1350" dirty="0">
                <a:latin typeface="Kaiti SC" panose="02010600040101010101" pitchFamily="2" charset="-122"/>
                <a:ea typeface="Kaiti SC" panose="02010600040101010101" pitchFamily="2" charset="-122"/>
              </a:rPr>
              <a:t>主持</a:t>
            </a:r>
            <a:r>
              <a:rPr lang="zh-CN" altLang="zh-CN" sz="1350" dirty="0">
                <a:latin typeface="Kaiti SC" panose="02010600040101010101" pitchFamily="2" charset="-122"/>
                <a:ea typeface="Kaiti SC" panose="02010600040101010101" pitchFamily="2" charset="-122"/>
              </a:rPr>
              <a:t>研发微内核操作系统</a:t>
            </a:r>
            <a:r>
              <a:rPr lang="en-US" altLang="zh-CN" sz="1350" dirty="0" err="1">
                <a:latin typeface="Kaiti SC" panose="02010600040101010101" pitchFamily="2" charset="-122"/>
                <a:ea typeface="Kaiti SC" panose="02010600040101010101" pitchFamily="2" charset="-122"/>
              </a:rPr>
              <a:t>ChCore</a:t>
            </a:r>
            <a:r>
              <a:rPr lang="zh-CN" altLang="en-US" sz="1350" dirty="0">
                <a:latin typeface="Kaiti SC" panose="02010600040101010101" pitchFamily="2" charset="-122"/>
                <a:ea typeface="Kaiti SC" panose="02010600040101010101" pitchFamily="2" charset="-122"/>
              </a:rPr>
              <a:t>。</a:t>
            </a:r>
            <a:endParaRPr lang="en-US" altLang="zh-CN" sz="1350" dirty="0">
              <a:latin typeface="Kaiti SC" panose="02010600040101010101" pitchFamily="2" charset="-122"/>
              <a:ea typeface="Kaiti SC" panose="02010600040101010101" pitchFamily="2" charset="-122"/>
            </a:endParaRPr>
          </a:p>
          <a:p>
            <a:pPr>
              <a:lnSpc>
                <a:spcPct val="150000"/>
              </a:lnSpc>
            </a:pPr>
            <a:r>
              <a:rPr lang="zh-CN" altLang="zh-CN" sz="1350" dirty="0">
                <a:latin typeface="Kaiti SC" panose="02010600040101010101" pitchFamily="2" charset="-122"/>
                <a:ea typeface="Kaiti SC" panose="02010600040101010101" pitchFamily="2" charset="-122"/>
              </a:rPr>
              <a:t>在</a:t>
            </a:r>
            <a:r>
              <a:rPr lang="zh-CN" altLang="en-US" sz="1350" dirty="0">
                <a:latin typeface="Kaiti SC" panose="02010600040101010101" pitchFamily="2" charset="-122"/>
                <a:ea typeface="Kaiti SC" panose="02010600040101010101" pitchFamily="2" charset="-122"/>
              </a:rPr>
              <a:t>系统</a:t>
            </a:r>
            <a:r>
              <a:rPr lang="zh-CN" altLang="zh-CN" sz="1350" dirty="0">
                <a:latin typeface="Kaiti SC" panose="02010600040101010101" pitchFamily="2" charset="-122"/>
                <a:ea typeface="Kaiti SC" panose="02010600040101010101" pitchFamily="2" charset="-122"/>
              </a:rPr>
              <a:t>领域</a:t>
            </a:r>
            <a:r>
              <a:rPr lang="zh-CN" altLang="en-US" sz="1350" dirty="0">
                <a:latin typeface="Kaiti SC" panose="02010600040101010101" pitchFamily="2" charset="-122"/>
                <a:ea typeface="Kaiti SC" panose="02010600040101010101" pitchFamily="2" charset="-122"/>
              </a:rPr>
              <a:t>重要</a:t>
            </a:r>
            <a:r>
              <a:rPr lang="zh-CN" altLang="zh-CN" sz="1350" dirty="0">
                <a:latin typeface="Kaiti SC" panose="02010600040101010101" pitchFamily="2" charset="-122"/>
                <a:ea typeface="Kaiti SC" panose="02010600040101010101" pitchFamily="2" charset="-122"/>
              </a:rPr>
              <a:t>学术会议与期刊如</a:t>
            </a:r>
            <a:r>
              <a:rPr lang="en-US" altLang="zh-CN" sz="1350" dirty="0">
                <a:latin typeface="Kaiti SC" panose="02010600040101010101" pitchFamily="2" charset="-122"/>
                <a:ea typeface="Kaiti SC" panose="02010600040101010101" pitchFamily="2" charset="-122"/>
              </a:rPr>
              <a:t>OSDI</a:t>
            </a:r>
            <a:r>
              <a:rPr lang="zh-CN" altLang="en-US" sz="1350" dirty="0">
                <a:latin typeface="Kaiti SC" panose="02010600040101010101" pitchFamily="2" charset="-122"/>
                <a:ea typeface="Kaiti SC" panose="02010600040101010101" pitchFamily="2" charset="-122"/>
              </a:rPr>
              <a:t>、</a:t>
            </a:r>
            <a:r>
              <a:rPr lang="en-US" altLang="zh-CN" sz="1350" dirty="0">
                <a:latin typeface="Kaiti SC" panose="02010600040101010101" pitchFamily="2" charset="-122"/>
                <a:ea typeface="Kaiti SC" panose="02010600040101010101" pitchFamily="2" charset="-122"/>
              </a:rPr>
              <a:t>USENIX ATC</a:t>
            </a:r>
            <a:r>
              <a:rPr lang="zh-CN" altLang="zh-CN" sz="1350" dirty="0">
                <a:latin typeface="Kaiti SC" panose="02010600040101010101" pitchFamily="2" charset="-122"/>
                <a:ea typeface="Kaiti SC" panose="02010600040101010101" pitchFamily="2" charset="-122"/>
              </a:rPr>
              <a:t>、</a:t>
            </a:r>
            <a:r>
              <a:rPr lang="en-US" altLang="zh-CN" sz="1350" dirty="0" err="1">
                <a:latin typeface="Kaiti SC" panose="02010600040101010101" pitchFamily="2" charset="-122"/>
                <a:ea typeface="Kaiti SC" panose="02010600040101010101" pitchFamily="2" charset="-122"/>
              </a:rPr>
              <a:t>PPoPP</a:t>
            </a:r>
            <a:r>
              <a:rPr lang="zh-CN" altLang="zh-CN" sz="1350" dirty="0">
                <a:latin typeface="Kaiti SC" panose="02010600040101010101" pitchFamily="2" charset="-122"/>
                <a:ea typeface="Kaiti SC" panose="02010600040101010101" pitchFamily="2" charset="-122"/>
              </a:rPr>
              <a:t>、</a:t>
            </a:r>
            <a:r>
              <a:rPr lang="en-US" altLang="zh-CN" sz="1350" dirty="0">
                <a:latin typeface="Kaiti SC" panose="02010600040101010101" pitchFamily="2" charset="-122"/>
                <a:ea typeface="Kaiti SC" panose="02010600040101010101" pitchFamily="2" charset="-122"/>
              </a:rPr>
              <a:t>IEEE TC</a:t>
            </a:r>
            <a:r>
              <a:rPr lang="zh-CN" altLang="zh-CN" sz="1350" dirty="0">
                <a:latin typeface="Kaiti SC" panose="02010600040101010101" pitchFamily="2" charset="-122"/>
                <a:ea typeface="Kaiti SC" panose="02010600040101010101" pitchFamily="2" charset="-122"/>
              </a:rPr>
              <a:t>、</a:t>
            </a:r>
            <a:br>
              <a:rPr lang="en-US" altLang="zh-CN" sz="1350" dirty="0">
                <a:latin typeface="Kaiti SC" panose="02010600040101010101" pitchFamily="2" charset="-122"/>
                <a:ea typeface="Kaiti SC" panose="02010600040101010101" pitchFamily="2" charset="-122"/>
              </a:rPr>
            </a:br>
            <a:r>
              <a:rPr lang="en-US" altLang="zh-CN" sz="1350" dirty="0">
                <a:latin typeface="Kaiti SC" panose="02010600040101010101" pitchFamily="2" charset="-122"/>
                <a:ea typeface="Kaiti SC" panose="02010600040101010101" pitchFamily="2" charset="-122"/>
              </a:rPr>
              <a:t>USENIX Security</a:t>
            </a:r>
            <a:r>
              <a:rPr lang="zh-CN" altLang="zh-CN" sz="1350" dirty="0">
                <a:latin typeface="Kaiti SC" panose="02010600040101010101" pitchFamily="2" charset="-122"/>
                <a:ea typeface="Kaiti SC" panose="02010600040101010101" pitchFamily="2" charset="-122"/>
              </a:rPr>
              <a:t>等发表十余篇研究成果（</a:t>
            </a:r>
            <a:r>
              <a:rPr lang="en-US" altLang="zh-CN" sz="1350" dirty="0">
                <a:latin typeface="Kaiti SC" panose="02010600040101010101" pitchFamily="2" charset="-122"/>
                <a:ea typeface="Kaiti SC" panose="02010600040101010101" pitchFamily="2" charset="-122"/>
              </a:rPr>
              <a:t>CCF A/B</a:t>
            </a:r>
            <a:r>
              <a:rPr lang="zh-CN" altLang="zh-CN" sz="1350" dirty="0">
                <a:latin typeface="Kaiti SC" panose="02010600040101010101" pitchFamily="2" charset="-122"/>
                <a:ea typeface="Kaiti SC" panose="02010600040101010101" pitchFamily="2" charset="-122"/>
              </a:rPr>
              <a:t>类）。</a:t>
            </a:r>
            <a:endParaRPr lang="en-US" altLang="zh-CN" sz="1350" dirty="0">
              <a:latin typeface="Kaiti SC" panose="02010600040101010101" pitchFamily="2" charset="-122"/>
              <a:ea typeface="Kaiti SC" panose="02010600040101010101" pitchFamily="2" charset="-122"/>
            </a:endParaRPr>
          </a:p>
          <a:p>
            <a:pPr>
              <a:lnSpc>
                <a:spcPct val="150000"/>
              </a:lnSpc>
            </a:pPr>
            <a:r>
              <a:rPr lang="zh-CN" altLang="zh-CN" sz="1350" dirty="0">
                <a:latin typeface="Kaiti SC" panose="02010600040101010101" pitchFamily="2" charset="-122"/>
                <a:ea typeface="Kaiti SC" panose="02010600040101010101" pitchFamily="2" charset="-122"/>
              </a:rPr>
              <a:t>作为主要研究人员开发的移动平台安全操作系统内核</a:t>
            </a:r>
            <a:r>
              <a:rPr lang="en-US" altLang="zh-CN" sz="1350" dirty="0">
                <a:latin typeface="Kaiti SC" panose="02010600040101010101" pitchFamily="2" charset="-122"/>
                <a:ea typeface="Kaiti SC" panose="02010600040101010101" pitchFamily="2" charset="-122"/>
              </a:rPr>
              <a:t>T6</a:t>
            </a:r>
            <a:r>
              <a:rPr lang="zh-CN" altLang="en-US" sz="1350" dirty="0">
                <a:latin typeface="Kaiti SC" panose="02010600040101010101" pitchFamily="2" charset="-122"/>
                <a:ea typeface="Kaiti SC" panose="02010600040101010101" pitchFamily="2" charset="-122"/>
              </a:rPr>
              <a:t>，</a:t>
            </a:r>
            <a:r>
              <a:rPr lang="zh-CN" altLang="zh-CN" sz="1350" dirty="0">
                <a:latin typeface="Kaiti SC" panose="02010600040101010101" pitchFamily="2" charset="-122"/>
                <a:ea typeface="Kaiti SC" panose="02010600040101010101" pitchFamily="2" charset="-122"/>
              </a:rPr>
              <a:t>获得第十四届</a:t>
            </a:r>
            <a:r>
              <a:rPr lang="en-US" altLang="zh-CN" sz="1350" dirty="0">
                <a:latin typeface="Kaiti SC" panose="02010600040101010101" pitchFamily="2" charset="-122"/>
                <a:ea typeface="Kaiti SC" panose="02010600040101010101" pitchFamily="2" charset="-122"/>
              </a:rPr>
              <a:t>“</a:t>
            </a:r>
            <a:r>
              <a:rPr lang="zh-CN" altLang="zh-CN" sz="1350" dirty="0">
                <a:latin typeface="Kaiti SC" panose="02010600040101010101" pitchFamily="2" charset="-122"/>
                <a:ea typeface="Kaiti SC" panose="02010600040101010101" pitchFamily="2" charset="-122"/>
              </a:rPr>
              <a:t>挑战杯</a:t>
            </a:r>
            <a:r>
              <a:rPr lang="en-US" altLang="zh-CN" sz="1350" dirty="0">
                <a:latin typeface="Kaiti SC" panose="02010600040101010101" pitchFamily="2" charset="-122"/>
                <a:ea typeface="Kaiti SC" panose="02010600040101010101" pitchFamily="2" charset="-122"/>
              </a:rPr>
              <a:t>”</a:t>
            </a:r>
          </a:p>
          <a:p>
            <a:pPr>
              <a:lnSpc>
                <a:spcPct val="150000"/>
              </a:lnSpc>
            </a:pPr>
            <a:r>
              <a:rPr lang="zh-CN" altLang="zh-CN" sz="1350" dirty="0">
                <a:latin typeface="Kaiti SC" panose="02010600040101010101" pitchFamily="2" charset="-122"/>
                <a:ea typeface="Kaiti SC" panose="02010600040101010101" pitchFamily="2" charset="-122"/>
              </a:rPr>
              <a:t>全国特等奖</a:t>
            </a:r>
            <a:r>
              <a:rPr lang="zh-CN" altLang="en-US" sz="1350" dirty="0">
                <a:latin typeface="Kaiti SC" panose="02010600040101010101" pitchFamily="2" charset="-122"/>
                <a:ea typeface="Kaiti SC" panose="02010600040101010101" pitchFamily="2" charset="-122"/>
              </a:rPr>
              <a:t>与</a:t>
            </a:r>
            <a:r>
              <a:rPr lang="zh-CN" altLang="zh-CN" sz="1350" dirty="0">
                <a:latin typeface="Kaiti SC" panose="02010600040101010101" pitchFamily="2" charset="-122"/>
                <a:ea typeface="Kaiti SC" panose="02010600040101010101" pitchFamily="2" charset="-122"/>
              </a:rPr>
              <a:t>全国大学生创业大赛全国银奖。</a:t>
            </a:r>
            <a:endParaRPr lang="en-US" altLang="zh-CN" sz="1350" dirty="0">
              <a:latin typeface="Kaiti SC" panose="02010600040101010101" pitchFamily="2" charset="-122"/>
              <a:ea typeface="Kaiti SC" panose="02010600040101010101" pitchFamily="2" charset="-122"/>
            </a:endParaRPr>
          </a:p>
          <a:p>
            <a:pPr>
              <a:lnSpc>
                <a:spcPct val="150000"/>
              </a:lnSpc>
            </a:pPr>
            <a:r>
              <a:rPr lang="zh-CN" altLang="zh-CN" sz="1350" dirty="0">
                <a:latin typeface="Kaiti SC" panose="02010600040101010101" pitchFamily="2" charset="-122"/>
                <a:ea typeface="Kaiti SC" panose="02010600040101010101" pitchFamily="2" charset="-122"/>
              </a:rPr>
              <a:t>参与编写《现代操作系统：原理与实现》</a:t>
            </a:r>
            <a:r>
              <a:rPr lang="zh-CN" altLang="en-US" sz="1350" dirty="0">
                <a:latin typeface="Kaiti SC" panose="02010600040101010101" pitchFamily="2" charset="-122"/>
                <a:ea typeface="Kaiti SC" panose="02010600040101010101" pitchFamily="2" charset="-122"/>
              </a:rPr>
              <a:t>、</a:t>
            </a:r>
            <a:r>
              <a:rPr lang="zh-CN" altLang="zh-CN" sz="1350" dirty="0">
                <a:latin typeface="Kaiti SC" panose="02010600040101010101" pitchFamily="2" charset="-122"/>
                <a:ea typeface="Kaiti SC" panose="02010600040101010101" pitchFamily="2" charset="-122"/>
              </a:rPr>
              <a:t> “操作系统”和“计算机系统基础”等课程</a:t>
            </a:r>
            <a:r>
              <a:rPr lang="zh-CN" altLang="en-US" sz="1350" dirty="0">
                <a:latin typeface="Kaiti SC" panose="02010600040101010101" pitchFamily="2" charset="-122"/>
                <a:ea typeface="Kaiti SC" panose="02010600040101010101" pitchFamily="2" charset="-122"/>
              </a:rPr>
              <a:t>建设。</a:t>
            </a:r>
            <a:r>
              <a:rPr lang="zh-CN" altLang="zh-CN" sz="1350" dirty="0">
                <a:latin typeface="Kaiti SC" panose="02010600040101010101" pitchFamily="2" charset="-122"/>
                <a:ea typeface="Kaiti SC" panose="02010600040101010101" pitchFamily="2" charset="-122"/>
              </a:rPr>
              <a:t> </a:t>
            </a:r>
          </a:p>
        </p:txBody>
      </p:sp>
      <p:sp>
        <p:nvSpPr>
          <p:cNvPr id="23" name="文本框 22">
            <a:extLst>
              <a:ext uri="{FF2B5EF4-FFF2-40B4-BE49-F238E27FC236}">
                <a16:creationId xmlns:a16="http://schemas.microsoft.com/office/drawing/2014/main" id="{0EA518D8-C131-9F4D-ABF2-B7ED9B6A1F45}"/>
              </a:ext>
            </a:extLst>
          </p:cNvPr>
          <p:cNvSpPr txBox="1"/>
          <p:nvPr/>
        </p:nvSpPr>
        <p:spPr>
          <a:xfrm>
            <a:off x="80709" y="2968200"/>
            <a:ext cx="2089033" cy="2204450"/>
          </a:xfrm>
          <a:prstGeom prst="rect">
            <a:avLst/>
          </a:prstGeom>
          <a:noFill/>
        </p:spPr>
        <p:txBody>
          <a:bodyPr wrap="none" rtlCol="0">
            <a:spAutoFit/>
          </a:bodyPr>
          <a:lstStyle/>
          <a:p>
            <a:pPr algn="ctr">
              <a:lnSpc>
                <a:spcPct val="150000"/>
              </a:lnSpc>
            </a:pPr>
            <a:r>
              <a:rPr lang="zh-CN" altLang="en-US" sz="1500" b="1" dirty="0">
                <a:latin typeface="Kaiti SC" panose="02010600040101010101" pitchFamily="2" charset="-122"/>
                <a:ea typeface="Kaiti SC" panose="02010600040101010101" pitchFamily="2" charset="-122"/>
              </a:rPr>
              <a:t>古金宇  </a:t>
            </a:r>
            <a:endParaRPr lang="en-US" altLang="zh-CN" sz="1500" b="1" dirty="0">
              <a:latin typeface="Kaiti SC" panose="02010600040101010101" pitchFamily="2" charset="-122"/>
              <a:ea typeface="Kaiti SC" panose="02010600040101010101" pitchFamily="2" charset="-122"/>
            </a:endParaRPr>
          </a:p>
          <a:p>
            <a:pPr algn="ctr">
              <a:lnSpc>
                <a:spcPct val="150000"/>
              </a:lnSpc>
            </a:pPr>
            <a:r>
              <a:rPr lang="en-US" altLang="zh-CN" sz="1350" dirty="0">
                <a:latin typeface="Kaiti SC" panose="02010600040101010101" pitchFamily="2" charset="-122"/>
                <a:ea typeface="Kaiti SC" panose="02010600040101010101" pitchFamily="2" charset="-122"/>
              </a:rPr>
              <a:t>1994</a:t>
            </a:r>
            <a:r>
              <a:rPr lang="zh-CN" altLang="zh-CN" sz="1350" dirty="0">
                <a:latin typeface="Kaiti SC" panose="02010600040101010101" pitchFamily="2" charset="-122"/>
                <a:ea typeface="Kaiti SC" panose="02010600040101010101" pitchFamily="2" charset="-122"/>
              </a:rPr>
              <a:t>年</a:t>
            </a:r>
            <a:r>
              <a:rPr lang="en-US" altLang="zh-CN" sz="1350" dirty="0">
                <a:latin typeface="Kaiti SC" panose="02010600040101010101" pitchFamily="2" charset="-122"/>
                <a:ea typeface="Kaiti SC" panose="02010600040101010101" pitchFamily="2" charset="-122"/>
              </a:rPr>
              <a:t>11</a:t>
            </a:r>
            <a:r>
              <a:rPr lang="zh-CN" altLang="zh-CN" sz="1350" dirty="0">
                <a:latin typeface="Kaiti SC" panose="02010600040101010101" pitchFamily="2" charset="-122"/>
                <a:ea typeface="Kaiti SC" panose="02010600040101010101" pitchFamily="2" charset="-122"/>
              </a:rPr>
              <a:t>月生于江苏南京</a:t>
            </a:r>
            <a:endParaRPr lang="en-US" altLang="zh-CN" sz="1350" dirty="0">
              <a:latin typeface="Kaiti SC" panose="02010600040101010101" pitchFamily="2" charset="-122"/>
              <a:ea typeface="Kaiti SC" panose="02010600040101010101" pitchFamily="2" charset="-122"/>
            </a:endParaRPr>
          </a:p>
          <a:p>
            <a:pPr algn="ctr">
              <a:lnSpc>
                <a:spcPct val="150000"/>
              </a:lnSpc>
            </a:pPr>
            <a:r>
              <a:rPr lang="zh-CN" altLang="en-US" sz="1350" dirty="0">
                <a:latin typeface="Kaiti SC" panose="02010600040101010101" pitchFamily="2" charset="-122"/>
                <a:ea typeface="Kaiti SC" panose="02010600040101010101" pitchFamily="2" charset="-122"/>
              </a:rPr>
              <a:t>上海交通大学助理研究员</a:t>
            </a:r>
            <a:endParaRPr lang="en-US" altLang="zh-CN" sz="1350" dirty="0">
              <a:latin typeface="Kaiti SC" panose="02010600040101010101" pitchFamily="2" charset="-122"/>
              <a:ea typeface="Kaiti SC" panose="02010600040101010101" pitchFamily="2" charset="-122"/>
            </a:endParaRPr>
          </a:p>
          <a:p>
            <a:pPr algn="ctr">
              <a:lnSpc>
                <a:spcPct val="150000"/>
              </a:lnSpc>
            </a:pPr>
            <a:r>
              <a:rPr lang="zh-CN" altLang="en-US" sz="1350" dirty="0">
                <a:latin typeface="Kaiti SC" panose="02010600040101010101" pitchFamily="2" charset="-122"/>
                <a:ea typeface="Kaiti SC" panose="02010600040101010101" pitchFamily="2" charset="-122"/>
              </a:rPr>
              <a:t>教育部领域操作系统</a:t>
            </a:r>
            <a:endParaRPr lang="en-US" altLang="zh-CN" sz="1350" dirty="0">
              <a:latin typeface="Kaiti SC" panose="02010600040101010101" pitchFamily="2" charset="-122"/>
              <a:ea typeface="Kaiti SC" panose="02010600040101010101" pitchFamily="2" charset="-122"/>
            </a:endParaRPr>
          </a:p>
          <a:p>
            <a:pPr algn="ctr">
              <a:lnSpc>
                <a:spcPct val="150000"/>
              </a:lnSpc>
            </a:pPr>
            <a:r>
              <a:rPr lang="zh-CN" altLang="en-US" sz="1350" dirty="0">
                <a:latin typeface="Kaiti SC" panose="02010600040101010101" pitchFamily="2" charset="-122"/>
                <a:ea typeface="Kaiti SC" panose="02010600040101010101" pitchFamily="2" charset="-122"/>
              </a:rPr>
              <a:t>内核实验室主任</a:t>
            </a:r>
            <a:endParaRPr lang="en-US" altLang="zh-CN" sz="1350" dirty="0">
              <a:latin typeface="Kaiti SC" panose="02010600040101010101" pitchFamily="2" charset="-122"/>
              <a:ea typeface="Kaiti SC" panose="02010600040101010101" pitchFamily="2" charset="-122"/>
            </a:endParaRPr>
          </a:p>
          <a:p>
            <a:pPr algn="ctr">
              <a:lnSpc>
                <a:spcPct val="150000"/>
              </a:lnSpc>
            </a:pPr>
            <a:r>
              <a:rPr lang="en-US" altLang="zh-CN" sz="1400" kern="1200" dirty="0" err="1">
                <a:solidFill>
                  <a:schemeClr val="tx1"/>
                </a:solidFill>
                <a:effectLst/>
                <a:latin typeface="+mn-lt"/>
                <a:ea typeface="+mn-ea"/>
                <a:cs typeface="+mn-cs"/>
              </a:rPr>
              <a:t>gujinyu@sjtu.edu.cn</a:t>
            </a:r>
            <a:endParaRPr lang="en-US" altLang="zh-CN" sz="1350" dirty="0">
              <a:latin typeface="Kaiti SC" panose="02010600040101010101" pitchFamily="2" charset="-122"/>
              <a:ea typeface="Kaiti SC" panose="02010600040101010101" pitchFamily="2" charset="-122"/>
            </a:endParaRPr>
          </a:p>
          <a:p>
            <a:pPr algn="ctr"/>
            <a:endParaRPr kumimoji="1" lang="zh-CN" altLang="en-US" sz="1350" dirty="0"/>
          </a:p>
        </p:txBody>
      </p:sp>
    </p:spTree>
    <p:extLst>
      <p:ext uri="{BB962C8B-B14F-4D97-AF65-F5344CB8AC3E}">
        <p14:creationId xmlns:p14="http://schemas.microsoft.com/office/powerpoint/2010/main" val="3499399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1A365-6B5F-9442-A693-171506FB0A73}"/>
              </a:ext>
            </a:extLst>
          </p:cNvPr>
          <p:cNvSpPr>
            <a:spLocks noGrp="1"/>
          </p:cNvSpPr>
          <p:nvPr>
            <p:ph type="title"/>
          </p:nvPr>
        </p:nvSpPr>
        <p:spPr/>
        <p:txBody>
          <a:bodyPr/>
          <a:lstStyle/>
          <a:p>
            <a:r>
              <a:rPr kumimoji="1" lang="zh-CN" altLang="en-US" dirty="0"/>
              <a:t>分时与多任务：</a:t>
            </a:r>
            <a:r>
              <a:rPr kumimoji="1" lang="en-US" altLang="zh-CN" dirty="0"/>
              <a:t>Multics/Unix/Linux</a:t>
            </a:r>
            <a:endParaRPr kumimoji="1" lang="zh-CN" altLang="en-US" dirty="0"/>
          </a:p>
        </p:txBody>
      </p:sp>
      <p:pic>
        <p:nvPicPr>
          <p:cNvPr id="2050" name="Picture 2" descr="Multics logo.gif">
            <a:extLst>
              <a:ext uri="{FF2B5EF4-FFF2-40B4-BE49-F238E27FC236}">
                <a16:creationId xmlns:a16="http://schemas.microsoft.com/office/drawing/2014/main" id="{0492FDD7-165C-AD41-BD1A-900005FE5D3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0204" y="1354235"/>
            <a:ext cx="2074806" cy="19918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IX”的图片搜索结果">
            <a:extLst>
              <a:ext uri="{FF2B5EF4-FFF2-40B4-BE49-F238E27FC236}">
                <a16:creationId xmlns:a16="http://schemas.microsoft.com/office/drawing/2014/main" id="{FD4EA940-6815-7748-801D-7F2B371715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0204" y="3460644"/>
            <a:ext cx="3690257" cy="1845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ar/folders/zm/zqb07wy51jj6538_cyl_vf300000gn/T/com.microsoft.Powerpoint/WebArchiveCopyPasteTempFiles/p4374">
            <a:extLst>
              <a:ext uri="{FF2B5EF4-FFF2-40B4-BE49-F238E27FC236}">
                <a16:creationId xmlns:a16="http://schemas.microsoft.com/office/drawing/2014/main" id="{7029228C-CC4E-CA48-926C-27C7A72BB0A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85801" y="1339500"/>
            <a:ext cx="1621742" cy="1910952"/>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a:extLst>
              <a:ext uri="{FF2B5EF4-FFF2-40B4-BE49-F238E27FC236}">
                <a16:creationId xmlns:a16="http://schemas.microsoft.com/office/drawing/2014/main" id="{454A33D6-BF36-3146-A175-1E1CA47ED435}"/>
              </a:ext>
            </a:extLst>
          </p:cNvPr>
          <p:cNvSpPr/>
          <p:nvPr/>
        </p:nvSpPr>
        <p:spPr bwMode="auto">
          <a:xfrm>
            <a:off x="4716017" y="1410791"/>
            <a:ext cx="3970783"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Multics: Fernando </a:t>
            </a:r>
            <a:r>
              <a:rPr lang="en-US" altLang="zh-CN" sz="2000" dirty="0" err="1">
                <a:solidFill>
                  <a:srgbClr val="000000"/>
                </a:solidFill>
                <a:latin typeface="+mn-ea"/>
              </a:rPr>
              <a:t>Corbató</a:t>
            </a:r>
            <a:r>
              <a:rPr lang="en-US" altLang="zh-CN" sz="2000" dirty="0">
                <a:solidFill>
                  <a:srgbClr val="000000"/>
                </a:solidFill>
                <a:latin typeface="+mn-ea"/>
              </a:rPr>
              <a:t> (1990</a:t>
            </a:r>
            <a:r>
              <a:rPr lang="zh-CN" altLang="en-US" sz="2000" dirty="0">
                <a:solidFill>
                  <a:srgbClr val="000000"/>
                </a:solidFill>
                <a:latin typeface="+mn-ea"/>
              </a:rPr>
              <a:t>年图灵奖</a:t>
            </a:r>
            <a:r>
              <a:rPr lang="en-US" altLang="zh-CN" sz="2000" dirty="0">
                <a:solidFill>
                  <a:srgbClr val="000000"/>
                </a:solidFill>
                <a:latin typeface="+mn-ea"/>
              </a:rPr>
              <a:t>) MIT/GE, 1964 </a:t>
            </a:r>
          </a:p>
          <a:p>
            <a:pPr defTabSz="601266" fontAlgn="base">
              <a:spcBef>
                <a:spcPct val="0"/>
              </a:spcBef>
              <a:spcAft>
                <a:spcPct val="0"/>
              </a:spcAft>
            </a:pPr>
            <a:r>
              <a:rPr lang="zh-CN" altLang="en-US" sz="2000" dirty="0">
                <a:solidFill>
                  <a:srgbClr val="000000"/>
                </a:solidFill>
                <a:latin typeface="+mn-ea"/>
              </a:rPr>
              <a:t>分时，文件系统，动态链接等</a:t>
            </a:r>
          </a:p>
        </p:txBody>
      </p:sp>
      <p:sp>
        <p:nvSpPr>
          <p:cNvPr id="10" name="圆角矩形 9">
            <a:extLst>
              <a:ext uri="{FF2B5EF4-FFF2-40B4-BE49-F238E27FC236}">
                <a16:creationId xmlns:a16="http://schemas.microsoft.com/office/drawing/2014/main" id="{FCFA58D3-F509-1541-928F-BE25E8E77828}"/>
              </a:ext>
            </a:extLst>
          </p:cNvPr>
          <p:cNvSpPr/>
          <p:nvPr/>
        </p:nvSpPr>
        <p:spPr bwMode="auto">
          <a:xfrm>
            <a:off x="4716017" y="2971839"/>
            <a:ext cx="3970783"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Unix: Ken Thompson, Dennis Ritchie (1983</a:t>
            </a:r>
            <a:r>
              <a:rPr lang="zh-CN" altLang="en-US" sz="2000" dirty="0">
                <a:solidFill>
                  <a:srgbClr val="000000"/>
                </a:solidFill>
                <a:latin typeface="+mn-ea"/>
              </a:rPr>
              <a:t>年图灵奖</a:t>
            </a:r>
            <a:r>
              <a:rPr lang="en-US" altLang="zh-CN" sz="2000" dirty="0">
                <a:solidFill>
                  <a:srgbClr val="000000"/>
                </a:solidFill>
                <a:latin typeface="+mn-ea"/>
              </a:rPr>
              <a:t>), 1969</a:t>
            </a:r>
          </a:p>
          <a:p>
            <a:pPr defTabSz="601266" fontAlgn="base">
              <a:spcBef>
                <a:spcPct val="0"/>
              </a:spcBef>
              <a:spcAft>
                <a:spcPct val="0"/>
              </a:spcAft>
            </a:pPr>
            <a:r>
              <a:rPr lang="en-US" altLang="zh-CN" sz="2000" dirty="0">
                <a:solidFill>
                  <a:srgbClr val="000000"/>
                </a:solidFill>
                <a:latin typeface="+mn-ea"/>
              </a:rPr>
              <a:t>Shell</a:t>
            </a:r>
            <a:r>
              <a:rPr lang="zh-CN" altLang="en-US" sz="2000" dirty="0">
                <a:solidFill>
                  <a:srgbClr val="000000"/>
                </a:solidFill>
                <a:latin typeface="+mn-ea"/>
              </a:rPr>
              <a:t>，层次化文件系统</a:t>
            </a:r>
          </a:p>
        </p:txBody>
      </p:sp>
      <p:sp>
        <p:nvSpPr>
          <p:cNvPr id="11" name="圆角矩形 10">
            <a:extLst>
              <a:ext uri="{FF2B5EF4-FFF2-40B4-BE49-F238E27FC236}">
                <a16:creationId xmlns:a16="http://schemas.microsoft.com/office/drawing/2014/main" id="{6CA39A9C-FAE8-9347-AC66-7B7DC2F602A6}"/>
              </a:ext>
            </a:extLst>
          </p:cNvPr>
          <p:cNvSpPr/>
          <p:nvPr/>
        </p:nvSpPr>
        <p:spPr bwMode="auto">
          <a:xfrm>
            <a:off x="4716017" y="4532886"/>
            <a:ext cx="3970783" cy="772886"/>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r>
              <a:rPr lang="en-US" altLang="zh-CN" sz="2000" dirty="0">
                <a:solidFill>
                  <a:srgbClr val="000000"/>
                </a:solidFill>
                <a:latin typeface="+mn-ea"/>
              </a:rPr>
              <a:t>Linux: Linus Torvalds, 1991</a:t>
            </a:r>
          </a:p>
          <a:p>
            <a:pPr defTabSz="601266" fontAlgn="base">
              <a:spcBef>
                <a:spcPct val="0"/>
              </a:spcBef>
              <a:spcAft>
                <a:spcPct val="0"/>
              </a:spcAft>
            </a:pPr>
            <a:r>
              <a:rPr lang="zh-CN" altLang="en-US" sz="2000" dirty="0">
                <a:solidFill>
                  <a:srgbClr val="000000"/>
                </a:solidFill>
                <a:latin typeface="+mn-ea"/>
              </a:rPr>
              <a:t>最流行的开源操作系统</a:t>
            </a:r>
          </a:p>
        </p:txBody>
      </p:sp>
      <p:sp>
        <p:nvSpPr>
          <p:cNvPr id="7" name="下箭头 6">
            <a:extLst>
              <a:ext uri="{FF2B5EF4-FFF2-40B4-BE49-F238E27FC236}">
                <a16:creationId xmlns:a16="http://schemas.microsoft.com/office/drawing/2014/main" id="{DED94EC1-4180-D844-A6F0-975443E11266}"/>
              </a:ext>
            </a:extLst>
          </p:cNvPr>
          <p:cNvSpPr/>
          <p:nvPr/>
        </p:nvSpPr>
        <p:spPr bwMode="auto">
          <a:xfrm>
            <a:off x="6600579" y="2577539"/>
            <a:ext cx="509037"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16" name="下箭头 15">
            <a:extLst>
              <a:ext uri="{FF2B5EF4-FFF2-40B4-BE49-F238E27FC236}">
                <a16:creationId xmlns:a16="http://schemas.microsoft.com/office/drawing/2014/main" id="{7AFC7E90-C177-4B4C-BC24-69F840DD6692}"/>
              </a:ext>
            </a:extLst>
          </p:cNvPr>
          <p:cNvSpPr/>
          <p:nvPr/>
        </p:nvSpPr>
        <p:spPr bwMode="auto">
          <a:xfrm>
            <a:off x="6592007" y="4150513"/>
            <a:ext cx="509037"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12" name="灯片编号占位符 3">
            <a:extLst>
              <a:ext uri="{FF2B5EF4-FFF2-40B4-BE49-F238E27FC236}">
                <a16:creationId xmlns:a16="http://schemas.microsoft.com/office/drawing/2014/main" id="{EC3AEC82-2792-F549-9D48-BEDEE265263E}"/>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20</a:t>
            </a:fld>
            <a:endParaRPr lang="zh-CN" altLang="en-US"/>
          </a:p>
        </p:txBody>
      </p:sp>
    </p:spTree>
    <p:extLst>
      <p:ext uri="{BB962C8B-B14F-4D97-AF65-F5344CB8AC3E}">
        <p14:creationId xmlns:p14="http://schemas.microsoft.com/office/powerpoint/2010/main" val="4167195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A4DFD-12C8-C64C-A0EE-CD7941143A94}"/>
              </a:ext>
            </a:extLst>
          </p:cNvPr>
          <p:cNvSpPr>
            <a:spLocks noGrp="1"/>
          </p:cNvSpPr>
          <p:nvPr>
            <p:ph type="title"/>
          </p:nvPr>
        </p:nvSpPr>
        <p:spPr/>
        <p:txBody>
          <a:bodyPr>
            <a:normAutofit fontScale="90000"/>
          </a:bodyPr>
          <a:lstStyle/>
          <a:p>
            <a:r>
              <a:rPr kumimoji="1" lang="zh-CN" altLang="en-US" dirty="0"/>
              <a:t>图形界面：</a:t>
            </a:r>
            <a:r>
              <a:rPr lang="en-US" altLang="zh-CN" b="1" dirty="0"/>
              <a:t> Xerox</a:t>
            </a:r>
            <a:r>
              <a:rPr lang="en-US" altLang="zh-CN" dirty="0"/>
              <a:t> Alto/</a:t>
            </a:r>
            <a:r>
              <a:rPr kumimoji="1" lang="en-US" altLang="zh-CN" dirty="0"/>
              <a:t>MacOS/Windows</a:t>
            </a:r>
            <a:endParaRPr kumimoji="1" lang="zh-CN" altLang="en-US" dirty="0"/>
          </a:p>
        </p:txBody>
      </p:sp>
      <p:sp>
        <p:nvSpPr>
          <p:cNvPr id="4" name="圆角矩形 3">
            <a:extLst>
              <a:ext uri="{FF2B5EF4-FFF2-40B4-BE49-F238E27FC236}">
                <a16:creationId xmlns:a16="http://schemas.microsoft.com/office/drawing/2014/main" id="{630C7309-09A0-F149-95CB-EC268ED6C97B}"/>
              </a:ext>
            </a:extLst>
          </p:cNvPr>
          <p:cNvSpPr/>
          <p:nvPr/>
        </p:nvSpPr>
        <p:spPr bwMode="auto">
          <a:xfrm>
            <a:off x="4716016" y="1345332"/>
            <a:ext cx="4176464"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Xerox Alto</a:t>
            </a:r>
            <a:r>
              <a:rPr lang="zh-CN" altLang="en-US" dirty="0">
                <a:solidFill>
                  <a:srgbClr val="000000"/>
                </a:solidFill>
                <a:latin typeface="+mn-ea"/>
              </a:rPr>
              <a:t> （</a:t>
            </a:r>
            <a:r>
              <a:rPr lang="en-US" altLang="zh-CN" dirty="0">
                <a:solidFill>
                  <a:srgbClr val="000000"/>
                </a:solidFill>
                <a:latin typeface="+mn-ea"/>
              </a:rPr>
              <a:t>1973</a:t>
            </a:r>
            <a:r>
              <a:rPr lang="zh-CN" altLang="en-US" dirty="0">
                <a:solidFill>
                  <a:srgbClr val="000000"/>
                </a:solidFill>
                <a:latin typeface="+mn-ea"/>
              </a:rPr>
              <a:t>）</a:t>
            </a:r>
            <a:r>
              <a:rPr lang="en-US" altLang="zh-CN" dirty="0">
                <a:solidFill>
                  <a:srgbClr val="000000"/>
                </a:solidFill>
                <a:latin typeface="+mn-ea"/>
              </a:rPr>
              <a:t>:</a:t>
            </a:r>
            <a:r>
              <a:rPr lang="zh-CN" altLang="en-US" dirty="0">
                <a:solidFill>
                  <a:srgbClr val="000000"/>
                </a:solidFill>
                <a:latin typeface="+mn-ea"/>
              </a:rPr>
              <a:t> 第一个图形化操作系统，首次使用鼠标 （</a:t>
            </a:r>
            <a:r>
              <a:rPr lang="en-US" altLang="zh-CN" dirty="0">
                <a:solidFill>
                  <a:srgbClr val="000000"/>
                </a:solidFill>
                <a:latin typeface="+mn-ea"/>
              </a:rPr>
              <a:t> Chuck Thacker</a:t>
            </a:r>
            <a:r>
              <a:rPr lang="zh-CN" altLang="en-US" dirty="0">
                <a:solidFill>
                  <a:srgbClr val="000000"/>
                </a:solidFill>
                <a:latin typeface="+mn-ea"/>
              </a:rPr>
              <a:t>，</a:t>
            </a:r>
            <a:r>
              <a:rPr lang="en-US" altLang="zh-CN" dirty="0">
                <a:solidFill>
                  <a:srgbClr val="000000"/>
                </a:solidFill>
                <a:latin typeface="+mn-ea"/>
              </a:rPr>
              <a:t>2009</a:t>
            </a:r>
            <a:r>
              <a:rPr lang="zh-CN" altLang="en-US" dirty="0">
                <a:solidFill>
                  <a:srgbClr val="000000"/>
                </a:solidFill>
                <a:latin typeface="+mn-ea"/>
              </a:rPr>
              <a:t>年图灵奖）</a:t>
            </a:r>
          </a:p>
        </p:txBody>
      </p:sp>
      <p:sp>
        <p:nvSpPr>
          <p:cNvPr id="5" name="圆角矩形 4">
            <a:extLst>
              <a:ext uri="{FF2B5EF4-FFF2-40B4-BE49-F238E27FC236}">
                <a16:creationId xmlns:a16="http://schemas.microsoft.com/office/drawing/2014/main" id="{A24C892F-D4B2-DB42-BBD8-FA4F57FB6E42}"/>
              </a:ext>
            </a:extLst>
          </p:cNvPr>
          <p:cNvSpPr/>
          <p:nvPr/>
        </p:nvSpPr>
        <p:spPr bwMode="auto">
          <a:xfrm>
            <a:off x="4716016" y="2906380"/>
            <a:ext cx="4176464" cy="116674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Mac OS (Apple LISA, 1983):</a:t>
            </a:r>
            <a:r>
              <a:rPr lang="en-US" altLang="zh-CN" dirty="0">
                <a:latin typeface="+mn-ea"/>
              </a:rPr>
              <a:t>1979</a:t>
            </a:r>
            <a:r>
              <a:rPr lang="zh-CN" altLang="en-US" dirty="0">
                <a:latin typeface="+mn-ea"/>
              </a:rPr>
              <a:t>年乔布斯访问</a:t>
            </a:r>
            <a:r>
              <a:rPr lang="en-US" altLang="zh-CN" dirty="0">
                <a:latin typeface="+mn-ea"/>
              </a:rPr>
              <a:t>Xerox PARC</a:t>
            </a:r>
            <a:r>
              <a:rPr lang="zh-CN" altLang="en-US" dirty="0">
                <a:latin typeface="+mn-ea"/>
              </a:rPr>
              <a:t>，意识到</a:t>
            </a:r>
            <a:r>
              <a:rPr lang="en-US" altLang="zh-CN" dirty="0">
                <a:latin typeface="+mn-ea"/>
              </a:rPr>
              <a:t>GUI</a:t>
            </a:r>
            <a:r>
              <a:rPr lang="zh-CN" altLang="en-US" dirty="0">
                <a:latin typeface="+mn-ea"/>
              </a:rPr>
              <a:t>的重要性</a:t>
            </a:r>
            <a:r>
              <a:rPr lang="zh-CN" altLang="en-US" dirty="0">
                <a:solidFill>
                  <a:srgbClr val="000000"/>
                </a:solidFill>
                <a:latin typeface="+mn-ea"/>
              </a:rPr>
              <a:t>，买下了</a:t>
            </a:r>
            <a:r>
              <a:rPr lang="en-US" altLang="zh-CN" dirty="0">
                <a:solidFill>
                  <a:srgbClr val="000000"/>
                </a:solidFill>
                <a:latin typeface="+mn-ea"/>
              </a:rPr>
              <a:t>GUI</a:t>
            </a:r>
            <a:r>
              <a:rPr lang="zh-CN" altLang="en-US" dirty="0">
                <a:solidFill>
                  <a:srgbClr val="000000"/>
                </a:solidFill>
                <a:latin typeface="+mn-ea"/>
              </a:rPr>
              <a:t>进行研究</a:t>
            </a:r>
          </a:p>
        </p:txBody>
      </p:sp>
      <p:sp>
        <p:nvSpPr>
          <p:cNvPr id="6" name="圆角矩形 5">
            <a:extLst>
              <a:ext uri="{FF2B5EF4-FFF2-40B4-BE49-F238E27FC236}">
                <a16:creationId xmlns:a16="http://schemas.microsoft.com/office/drawing/2014/main" id="{B88F9EA1-DE25-FC4D-A1C7-03D649071362}"/>
              </a:ext>
            </a:extLst>
          </p:cNvPr>
          <p:cNvSpPr/>
          <p:nvPr/>
        </p:nvSpPr>
        <p:spPr bwMode="auto">
          <a:xfrm>
            <a:off x="4716016" y="4467428"/>
            <a:ext cx="4176464" cy="850159"/>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59400" tIns="29700" rIns="59400" bIns="29700" numCol="1" rtlCol="0" anchor="ctr" anchorCtr="0" compatLnSpc="1">
            <a:prstTxWarp prst="textNoShape">
              <a:avLst/>
            </a:prstTxWarp>
            <a:noAutofit/>
          </a:bodyPr>
          <a:lstStyle/>
          <a:p>
            <a:pPr defTabSz="601266" fontAlgn="base">
              <a:lnSpc>
                <a:spcPct val="120000"/>
              </a:lnSpc>
              <a:spcBef>
                <a:spcPct val="0"/>
              </a:spcBef>
              <a:spcAft>
                <a:spcPct val="0"/>
              </a:spcAft>
            </a:pPr>
            <a:r>
              <a:rPr lang="en-US" altLang="zh-CN" dirty="0">
                <a:solidFill>
                  <a:srgbClr val="000000"/>
                </a:solidFill>
                <a:latin typeface="+mn-ea"/>
              </a:rPr>
              <a:t>Windows</a:t>
            </a:r>
            <a:r>
              <a:rPr lang="zh-CN" altLang="en-US" dirty="0">
                <a:solidFill>
                  <a:srgbClr val="000000"/>
                </a:solidFill>
                <a:latin typeface="+mn-ea"/>
              </a:rPr>
              <a:t> </a:t>
            </a:r>
            <a:r>
              <a:rPr lang="en-US" altLang="zh-CN" dirty="0">
                <a:solidFill>
                  <a:srgbClr val="000000"/>
                </a:solidFill>
                <a:latin typeface="+mn-ea"/>
              </a:rPr>
              <a:t>1.0</a:t>
            </a:r>
            <a:r>
              <a:rPr lang="zh-CN" altLang="en-US" dirty="0">
                <a:solidFill>
                  <a:srgbClr val="000000"/>
                </a:solidFill>
                <a:latin typeface="+mn-ea"/>
              </a:rPr>
              <a:t> （</a:t>
            </a:r>
            <a:r>
              <a:rPr lang="en-US" altLang="zh-CN" dirty="0">
                <a:solidFill>
                  <a:srgbClr val="000000"/>
                </a:solidFill>
                <a:latin typeface="+mn-ea"/>
              </a:rPr>
              <a:t>1985</a:t>
            </a:r>
            <a:r>
              <a:rPr lang="zh-CN" altLang="en-US" dirty="0">
                <a:solidFill>
                  <a:srgbClr val="000000"/>
                </a:solidFill>
                <a:latin typeface="+mn-ea"/>
              </a:rPr>
              <a:t>）</a:t>
            </a:r>
            <a:r>
              <a:rPr lang="en-US" altLang="zh-CN" dirty="0">
                <a:solidFill>
                  <a:srgbClr val="000000"/>
                </a:solidFill>
                <a:latin typeface="+mn-ea"/>
              </a:rPr>
              <a:t>:</a:t>
            </a:r>
            <a:r>
              <a:rPr lang="zh-CN" altLang="en-US" dirty="0">
                <a:solidFill>
                  <a:srgbClr val="000000"/>
                </a:solidFill>
                <a:latin typeface="+mn-ea"/>
              </a:rPr>
              <a:t> 基于图形界面的操作系统</a:t>
            </a:r>
          </a:p>
        </p:txBody>
      </p:sp>
      <p:sp>
        <p:nvSpPr>
          <p:cNvPr id="7" name="下箭头 6">
            <a:extLst>
              <a:ext uri="{FF2B5EF4-FFF2-40B4-BE49-F238E27FC236}">
                <a16:creationId xmlns:a16="http://schemas.microsoft.com/office/drawing/2014/main" id="{79451923-401B-6847-9932-81DDF28349E2}"/>
              </a:ext>
            </a:extLst>
          </p:cNvPr>
          <p:cNvSpPr/>
          <p:nvPr/>
        </p:nvSpPr>
        <p:spPr bwMode="auto">
          <a:xfrm>
            <a:off x="6600579" y="2512080"/>
            <a:ext cx="531495"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sp>
        <p:nvSpPr>
          <p:cNvPr id="8" name="下箭头 7">
            <a:extLst>
              <a:ext uri="{FF2B5EF4-FFF2-40B4-BE49-F238E27FC236}">
                <a16:creationId xmlns:a16="http://schemas.microsoft.com/office/drawing/2014/main" id="{C1834361-0314-844A-B126-AF7F1F923498}"/>
              </a:ext>
            </a:extLst>
          </p:cNvPr>
          <p:cNvSpPr/>
          <p:nvPr/>
        </p:nvSpPr>
        <p:spPr bwMode="auto">
          <a:xfrm>
            <a:off x="6592007" y="4085054"/>
            <a:ext cx="531495" cy="394300"/>
          </a:xfrm>
          <a:prstGeom prst="down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59400" tIns="29700" rIns="59400" bIns="29700" numCol="1" rtlCol="0" anchor="t" anchorCtr="0" compatLnSpc="1">
            <a:prstTxWarp prst="textNoShape">
              <a:avLst/>
            </a:prstTxWarp>
            <a:noAutofit/>
          </a:bodyPr>
          <a:lstStyle/>
          <a:p>
            <a:pPr defTabSz="601266" fontAlgn="base">
              <a:spcBef>
                <a:spcPct val="0"/>
              </a:spcBef>
              <a:spcAft>
                <a:spcPct val="0"/>
              </a:spcAft>
            </a:pPr>
            <a:endParaRPr lang="zh-CN" altLang="en-US" sz="1050" dirty="0">
              <a:solidFill>
                <a:srgbClr val="000000"/>
              </a:solidFill>
              <a:latin typeface="FrutigerNext LT Regular" pitchFamily="34" charset="0"/>
              <a:ea typeface="ＭＳ Ｐゴシック" pitchFamily="34" charset="-128"/>
            </a:endParaRPr>
          </a:p>
        </p:txBody>
      </p:sp>
      <p:pic>
        <p:nvPicPr>
          <p:cNvPr id="3074" name="Picture 2" descr="Xerox Alto mit Rechner.JPG">
            <a:extLst>
              <a:ext uri="{FF2B5EF4-FFF2-40B4-BE49-F238E27FC236}">
                <a16:creationId xmlns:a16="http://schemas.microsoft.com/office/drawing/2014/main" id="{AEAACDF3-46FB-2843-A514-810E0AA91D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354" y="1921395"/>
            <a:ext cx="2286000" cy="271782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6AC9D334-0996-424E-A77D-4122DA79E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067" y="1921395"/>
            <a:ext cx="2045095" cy="2717824"/>
          </a:xfrm>
          <a:prstGeom prst="rect">
            <a:avLst/>
          </a:prstGeom>
        </p:spPr>
      </p:pic>
      <p:sp>
        <p:nvSpPr>
          <p:cNvPr id="10" name="文本框 9">
            <a:extLst>
              <a:ext uri="{FF2B5EF4-FFF2-40B4-BE49-F238E27FC236}">
                <a16:creationId xmlns:a16="http://schemas.microsoft.com/office/drawing/2014/main" id="{E98EF773-0A2F-C940-96BD-13EF44D90913}"/>
              </a:ext>
            </a:extLst>
          </p:cNvPr>
          <p:cNvSpPr txBox="1"/>
          <p:nvPr/>
        </p:nvSpPr>
        <p:spPr>
          <a:xfrm>
            <a:off x="41654" y="5153964"/>
            <a:ext cx="3918600" cy="300082"/>
          </a:xfrm>
          <a:prstGeom prst="rect">
            <a:avLst/>
          </a:prstGeom>
          <a:noFill/>
        </p:spPr>
        <p:txBody>
          <a:bodyPr wrap="square" rtlCol="0">
            <a:spAutoFit/>
          </a:bodyPr>
          <a:lstStyle/>
          <a:p>
            <a:r>
              <a:rPr kumimoji="1" lang="en-US" altLang="zh-CN" sz="1350" dirty="0">
                <a:solidFill>
                  <a:srgbClr val="000000"/>
                </a:solidFill>
              </a:rPr>
              <a:t>Credit: https://</a:t>
            </a:r>
            <a:r>
              <a:rPr kumimoji="1" lang="en-US" altLang="zh-CN" sz="1350" dirty="0" err="1">
                <a:solidFill>
                  <a:srgbClr val="000000"/>
                </a:solidFill>
              </a:rPr>
              <a:t>zh.wikipedia.org</a:t>
            </a:r>
            <a:r>
              <a:rPr kumimoji="1" lang="en-US" altLang="zh-CN" sz="1350" dirty="0">
                <a:solidFill>
                  <a:srgbClr val="000000"/>
                </a:solidFill>
              </a:rPr>
              <a:t>/wiki/</a:t>
            </a:r>
            <a:r>
              <a:rPr kumimoji="1" lang="en-US" altLang="zh-CN" sz="1350" dirty="0" err="1">
                <a:solidFill>
                  <a:srgbClr val="000000"/>
                </a:solidFill>
              </a:rPr>
              <a:t>Xerox_Alto</a:t>
            </a:r>
            <a:endParaRPr kumimoji="1" lang="zh-CN" altLang="en-US" sz="1350" dirty="0">
              <a:solidFill>
                <a:srgbClr val="000000"/>
              </a:solidFill>
            </a:endParaRPr>
          </a:p>
        </p:txBody>
      </p:sp>
      <p:sp>
        <p:nvSpPr>
          <p:cNvPr id="11" name="灯片编号占位符 3">
            <a:extLst>
              <a:ext uri="{FF2B5EF4-FFF2-40B4-BE49-F238E27FC236}">
                <a16:creationId xmlns:a16="http://schemas.microsoft.com/office/drawing/2014/main" id="{D5E81C45-1A83-B944-B4B6-C4D74ED2CE54}"/>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21</a:t>
            </a:fld>
            <a:endParaRPr lang="zh-CN" altLang="en-US"/>
          </a:p>
        </p:txBody>
      </p:sp>
    </p:spTree>
    <p:extLst>
      <p:ext uri="{BB962C8B-B14F-4D97-AF65-F5344CB8AC3E}">
        <p14:creationId xmlns:p14="http://schemas.microsoft.com/office/powerpoint/2010/main" val="3195636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95F4B-58DB-9D49-8227-26C38B996CC8}"/>
              </a:ext>
            </a:extLst>
          </p:cNvPr>
          <p:cNvSpPr>
            <a:spLocks noGrp="1"/>
          </p:cNvSpPr>
          <p:nvPr>
            <p:ph type="title"/>
          </p:nvPr>
        </p:nvSpPr>
        <p:spPr/>
        <p:txBody>
          <a:bodyPr/>
          <a:lstStyle/>
          <a:p>
            <a:r>
              <a:rPr kumimoji="1" lang="zh-CN" altLang="en-US" dirty="0"/>
              <a:t>现代操作系统</a:t>
            </a:r>
          </a:p>
        </p:txBody>
      </p:sp>
      <p:sp>
        <p:nvSpPr>
          <p:cNvPr id="4" name="灯片编号占位符 3">
            <a:extLst>
              <a:ext uri="{FF2B5EF4-FFF2-40B4-BE49-F238E27FC236}">
                <a16:creationId xmlns:a16="http://schemas.microsoft.com/office/drawing/2014/main" id="{6FCF232F-AD2E-9D49-A63D-3C254C21FFC6}"/>
              </a:ext>
            </a:extLst>
          </p:cNvPr>
          <p:cNvSpPr>
            <a:spLocks noGrp="1"/>
          </p:cNvSpPr>
          <p:nvPr>
            <p:ph type="sldNum" sz="quarter" idx="12"/>
          </p:nvPr>
        </p:nvSpPr>
        <p:spPr/>
        <p:txBody>
          <a:bodyPr/>
          <a:lstStyle/>
          <a:p>
            <a:fld id="{ADE361C3-C043-4A6E-BDCE-8DA1E7D90A3B}" type="slidenum">
              <a:rPr lang="zh-CN" altLang="en-US" smtClean="0"/>
              <a:t>22</a:t>
            </a:fld>
            <a:endParaRPr lang="zh-CN" altLang="en-US"/>
          </a:p>
        </p:txBody>
      </p:sp>
      <p:pic>
        <p:nvPicPr>
          <p:cNvPr id="2050" name="Picture 2" descr="iOS - Wikipedia">
            <a:extLst>
              <a:ext uri="{FF2B5EF4-FFF2-40B4-BE49-F238E27FC236}">
                <a16:creationId xmlns:a16="http://schemas.microsoft.com/office/drawing/2014/main" id="{F72793A2-7498-BE44-AEB0-A4170DDA28A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28873" y="1417340"/>
            <a:ext cx="879919" cy="1910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PadOS 14 introduces new features designed specifically for iPad - Apple">
            <a:extLst>
              <a:ext uri="{FF2B5EF4-FFF2-40B4-BE49-F238E27FC236}">
                <a16:creationId xmlns:a16="http://schemas.microsoft.com/office/drawing/2014/main" id="{15B13FEA-BC2F-0C4B-8A76-C421044A547B}"/>
              </a:ext>
            </a:extLst>
          </p:cNvPr>
          <p:cNvPicPr>
            <a:picLocks noChangeAspect="1" noChangeArrowheads="1"/>
          </p:cNvPicPr>
          <p:nvPr/>
        </p:nvPicPr>
        <p:blipFill>
          <a:blip r:embed="rId4"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3131840" y="1388819"/>
            <a:ext cx="2390126" cy="1929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indows 11: What you need to know about the beta, release date, new  features and more - CNET">
            <a:extLst>
              <a:ext uri="{FF2B5EF4-FFF2-40B4-BE49-F238E27FC236}">
                <a16:creationId xmlns:a16="http://schemas.microsoft.com/office/drawing/2014/main" id="{FE1E789F-28EF-7848-9F32-5B2FE591225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16238" y="3799785"/>
            <a:ext cx="2660006" cy="14971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华为鸿蒙os正式发布时间分享-应用教程-逍遥手游网">
            <a:extLst>
              <a:ext uri="{FF2B5EF4-FFF2-40B4-BE49-F238E27FC236}">
                <a16:creationId xmlns:a16="http://schemas.microsoft.com/office/drawing/2014/main" id="{6FAB35D6-92DC-504B-A66B-4E433D56705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16238" y="1398269"/>
            <a:ext cx="1123924" cy="19103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ome customization options in the Deepin 20 Beta">
            <a:extLst>
              <a:ext uri="{FF2B5EF4-FFF2-40B4-BE49-F238E27FC236}">
                <a16:creationId xmlns:a16="http://schemas.microsoft.com/office/drawing/2014/main" id="{93CE83FF-7A58-3542-B62C-E3753621787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31840" y="3799785"/>
            <a:ext cx="2399484" cy="149717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acOS Big Sur is here - Apple">
            <a:extLst>
              <a:ext uri="{FF2B5EF4-FFF2-40B4-BE49-F238E27FC236}">
                <a16:creationId xmlns:a16="http://schemas.microsoft.com/office/drawing/2014/main" id="{5CD91696-9C79-FA42-AB2E-3E71A3E9B62E}"/>
              </a:ext>
            </a:extLst>
          </p:cNvPr>
          <p:cNvPicPr>
            <a:picLocks noChangeAspect="1" noChangeArrowheads="1"/>
          </p:cNvPicPr>
          <p:nvPr/>
        </p:nvPicPr>
        <p:blipFill>
          <a:blip r:embed="rId8"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117840" y="3577580"/>
            <a:ext cx="3001270" cy="200307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atchOS 8 為Apple Watch 帶來新的使用方式、連結以及正念功能- Apple (台灣)">
            <a:extLst>
              <a:ext uri="{FF2B5EF4-FFF2-40B4-BE49-F238E27FC236}">
                <a16:creationId xmlns:a16="http://schemas.microsoft.com/office/drawing/2014/main" id="{839ACA07-9303-9A44-80CE-D53310B2A93E}"/>
              </a:ext>
            </a:extLst>
          </p:cNvPr>
          <p:cNvPicPr>
            <a:picLocks noChangeAspect="1" noChangeArrowheads="1"/>
          </p:cNvPicPr>
          <p:nvPr/>
        </p:nvPicPr>
        <p:blipFill>
          <a:blip r:embed="rId9"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195509" y="1579771"/>
            <a:ext cx="1633364" cy="163336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Android 12 Release Date, Features &amp;amp; How to Join the Beta">
            <a:extLst>
              <a:ext uri="{FF2B5EF4-FFF2-40B4-BE49-F238E27FC236}">
                <a16:creationId xmlns:a16="http://schemas.microsoft.com/office/drawing/2014/main" id="{098BA48F-06F4-C841-B193-C5460A28F53F}"/>
              </a:ext>
            </a:extLst>
          </p:cNvPr>
          <p:cNvPicPr>
            <a:picLocks noChangeAspect="1" noChangeArrowheads="1"/>
          </p:cNvPicPr>
          <p:nvPr/>
        </p:nvPicPr>
        <p:blipFill>
          <a:blip r:embed="rId10" cstate="screen">
            <a:clrChange>
              <a:clrFrom>
                <a:srgbClr val="FCF9F2"/>
              </a:clrFrom>
              <a:clrTo>
                <a:srgbClr val="FCF9F2">
                  <a:alpha val="0"/>
                </a:srgbClr>
              </a:clrTo>
            </a:clrChange>
            <a:extLst>
              <a:ext uri="{28A0092B-C50C-407E-A947-70E740481C1C}">
                <a14:useLocalDpi xmlns:a14="http://schemas.microsoft.com/office/drawing/2010/main"/>
              </a:ext>
            </a:extLst>
          </a:blip>
          <a:srcRect/>
          <a:stretch>
            <a:fillRect/>
          </a:stretch>
        </p:blipFill>
        <p:spPr bwMode="auto">
          <a:xfrm>
            <a:off x="6300192" y="1335090"/>
            <a:ext cx="3525408" cy="207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29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67DE3-6E8A-3940-9F80-715C8512EAEB}"/>
              </a:ext>
            </a:extLst>
          </p:cNvPr>
          <p:cNvSpPr>
            <a:spLocks noGrp="1"/>
          </p:cNvSpPr>
          <p:nvPr>
            <p:ph type="title"/>
          </p:nvPr>
        </p:nvSpPr>
        <p:spPr/>
        <p:txBody>
          <a:bodyPr/>
          <a:lstStyle/>
          <a:p>
            <a:r>
              <a:rPr kumimoji="1" lang="zh-CN" altLang="en-US" dirty="0"/>
              <a:t>今天，操作系统空前繁荣</a:t>
            </a:r>
          </a:p>
        </p:txBody>
      </p:sp>
      <p:sp>
        <p:nvSpPr>
          <p:cNvPr id="4" name="灯片编号占位符 3">
            <a:extLst>
              <a:ext uri="{FF2B5EF4-FFF2-40B4-BE49-F238E27FC236}">
                <a16:creationId xmlns:a16="http://schemas.microsoft.com/office/drawing/2014/main" id="{4A8133B5-693A-894F-BF72-E324DAEC7BA4}"/>
              </a:ext>
            </a:extLst>
          </p:cNvPr>
          <p:cNvSpPr>
            <a:spLocks noGrp="1"/>
          </p:cNvSpPr>
          <p:nvPr>
            <p:ph type="sldNum" sz="quarter" idx="12"/>
          </p:nvPr>
        </p:nvSpPr>
        <p:spPr/>
        <p:txBody>
          <a:bodyPr/>
          <a:lstStyle/>
          <a:p>
            <a:fld id="{ADE361C3-C043-4A6E-BDCE-8DA1E7D90A3B}" type="slidenum">
              <a:rPr lang="zh-CN" altLang="en-US" smtClean="0"/>
              <a:t>23</a:t>
            </a:fld>
            <a:endParaRPr lang="zh-CN" altLang="en-US"/>
          </a:p>
        </p:txBody>
      </p:sp>
      <p:pic>
        <p:nvPicPr>
          <p:cNvPr id="1026" name="Picture 2">
            <a:extLst>
              <a:ext uri="{FF2B5EF4-FFF2-40B4-BE49-F238E27FC236}">
                <a16:creationId xmlns:a16="http://schemas.microsoft.com/office/drawing/2014/main" id="{3A879D09-402C-3742-92AC-5D5779D3AE4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1417340"/>
            <a:ext cx="2138227" cy="1202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全球领先无人机系统及解决方案提供商DJI 大疆创新，今天推出了经纬M200 V2系列无人机及大疆司空政企版。 - DJI 大疆创新">
            <a:extLst>
              <a:ext uri="{FF2B5EF4-FFF2-40B4-BE49-F238E27FC236}">
                <a16:creationId xmlns:a16="http://schemas.microsoft.com/office/drawing/2014/main" id="{9FD84565-3A94-5E4C-B927-A005DCD97B4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69799" y="1520892"/>
            <a:ext cx="1587376" cy="9949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俄罗斯人如何评价歼20？设计参考了淘汰飞机，总体水平不如苏57_战斗机">
            <a:extLst>
              <a:ext uri="{FF2B5EF4-FFF2-40B4-BE49-F238E27FC236}">
                <a16:creationId xmlns:a16="http://schemas.microsoft.com/office/drawing/2014/main" id="{406D1851-A768-0E41-900C-F72AC3FA0E7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21141" y="1425550"/>
            <a:ext cx="1728192" cy="12123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中国首辆火星车“祝融号”即将着陆火星，还要经过哪些关口？_天问">
            <a:extLst>
              <a:ext uri="{FF2B5EF4-FFF2-40B4-BE49-F238E27FC236}">
                <a16:creationId xmlns:a16="http://schemas.microsoft.com/office/drawing/2014/main" id="{AA226569-59C9-2342-93D2-08ECD9395EA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5536" y="2980943"/>
            <a:ext cx="2075416" cy="11726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机械臂空间定位位姿| NOKOV度量动作捕捉">
            <a:extLst>
              <a:ext uri="{FF2B5EF4-FFF2-40B4-BE49-F238E27FC236}">
                <a16:creationId xmlns:a16="http://schemas.microsoft.com/office/drawing/2014/main" id="{4966807F-074A-7441-BBF6-D20DC3C9A22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063581" y="2980943"/>
            <a:ext cx="2295014" cy="11726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小鹏P7鹏翼版正式发布：采用剪刀门设计36.69万元起售_新车">
            <a:extLst>
              <a:ext uri="{FF2B5EF4-FFF2-40B4-BE49-F238E27FC236}">
                <a16:creationId xmlns:a16="http://schemas.microsoft.com/office/drawing/2014/main" id="{65E7EE8B-D3B2-8242-B1B3-0884D2E5B96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677136" y="1434265"/>
            <a:ext cx="1944216" cy="1194883"/>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a:extLst>
              <a:ext uri="{FF2B5EF4-FFF2-40B4-BE49-F238E27FC236}">
                <a16:creationId xmlns:a16="http://schemas.microsoft.com/office/drawing/2014/main" id="{55797DB0-0CC6-E745-A255-FD9214F17425}"/>
              </a:ext>
            </a:extLst>
          </p:cNvPr>
          <p:cNvSpPr txBox="1">
            <a:spLocks/>
          </p:cNvSpPr>
          <p:nvPr/>
        </p:nvSpPr>
        <p:spPr>
          <a:xfrm>
            <a:off x="342375" y="4403708"/>
            <a:ext cx="8229600" cy="90044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a:lstStyle>
          <a:p>
            <a:pPr algn="ctr"/>
            <a:r>
              <a:rPr kumimoji="1" lang="zh-CN" altLang="en-US" sz="2800" dirty="0"/>
              <a:t>这些设备中，都有操作系统么？</a:t>
            </a:r>
          </a:p>
        </p:txBody>
      </p:sp>
      <p:pic>
        <p:nvPicPr>
          <p:cNvPr id="1036" name="Picture 12" descr="光威（Gloway）120GB SSD固...SSD固态硬盘哪个好-历史价格">
            <a:extLst>
              <a:ext uri="{FF2B5EF4-FFF2-40B4-BE49-F238E27FC236}">
                <a16:creationId xmlns:a16="http://schemas.microsoft.com/office/drawing/2014/main" id="{066EB3E9-67BD-434F-8798-BA8AD08FEC0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509966" y="2980943"/>
            <a:ext cx="1203951" cy="120395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929CE493-4D49-F54E-BECE-05A5830C668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51224" y="2980943"/>
            <a:ext cx="1203952" cy="1187230"/>
          </a:xfrm>
          <a:prstGeom prst="rect">
            <a:avLst/>
          </a:prstGeom>
        </p:spPr>
      </p:pic>
    </p:spTree>
    <p:extLst>
      <p:ext uri="{BB962C8B-B14F-4D97-AF65-F5344CB8AC3E}">
        <p14:creationId xmlns:p14="http://schemas.microsoft.com/office/powerpoint/2010/main" val="1714276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操作系统的定义</a:t>
            </a:r>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29194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9BAFD-7BBF-7D46-864E-6A820248EC69}"/>
              </a:ext>
            </a:extLst>
          </p:cNvPr>
          <p:cNvSpPr>
            <a:spLocks noGrp="1"/>
          </p:cNvSpPr>
          <p:nvPr>
            <p:ph type="title"/>
          </p:nvPr>
        </p:nvSpPr>
        <p:spPr/>
        <p:txBody>
          <a:bodyPr/>
          <a:lstStyle/>
          <a:p>
            <a:r>
              <a:rPr kumimoji="1" lang="zh-CN" altLang="en-US" dirty="0"/>
              <a:t>什么是操作系统？</a:t>
            </a:r>
          </a:p>
        </p:txBody>
      </p:sp>
      <p:sp>
        <p:nvSpPr>
          <p:cNvPr id="3" name="内容占位符 2">
            <a:extLst>
              <a:ext uri="{FF2B5EF4-FFF2-40B4-BE49-F238E27FC236}">
                <a16:creationId xmlns:a16="http://schemas.microsoft.com/office/drawing/2014/main" id="{825CF64C-BD85-2941-B787-7ACA94557DDE}"/>
              </a:ext>
            </a:extLst>
          </p:cNvPr>
          <p:cNvSpPr>
            <a:spLocks noGrp="1"/>
          </p:cNvSpPr>
          <p:nvPr>
            <p:ph idx="1"/>
          </p:nvPr>
        </p:nvSpPr>
        <p:spPr/>
        <p:txBody>
          <a:bodyPr>
            <a:normAutofit/>
          </a:bodyPr>
          <a:lstStyle/>
          <a:p>
            <a:r>
              <a:rPr kumimoji="1" lang="zh-CN" altLang="en-US" sz="2400" dirty="0"/>
              <a:t>你觉得以下哪些属于操作系统？</a:t>
            </a:r>
            <a:endParaRPr kumimoji="1" lang="en-US" altLang="zh-CN" sz="2400" dirty="0"/>
          </a:p>
          <a:p>
            <a:pPr marL="914400" lvl="1" indent="-457200">
              <a:buAutoNum type="alphaUcPeriod"/>
            </a:pPr>
            <a:r>
              <a:rPr kumimoji="1" lang="en-US" altLang="zh-CN" sz="2000" dirty="0"/>
              <a:t>Windows</a:t>
            </a:r>
            <a:r>
              <a:rPr kumimoji="1" lang="zh-CN" altLang="en-US" sz="2000" dirty="0"/>
              <a:t> </a:t>
            </a:r>
            <a:r>
              <a:rPr kumimoji="1" lang="en-US" altLang="zh-CN" sz="2000" dirty="0"/>
              <a:t>10</a:t>
            </a:r>
            <a:r>
              <a:rPr kumimoji="1" lang="zh-CN" altLang="en-US" sz="2000" dirty="0"/>
              <a:t>所包含的所有软件</a:t>
            </a:r>
            <a:endParaRPr kumimoji="1" lang="en-US" altLang="zh-CN" sz="2000" dirty="0"/>
          </a:p>
          <a:p>
            <a:pPr marL="914400" lvl="1" indent="-457200">
              <a:buAutoNum type="alphaUcPeriod"/>
            </a:pPr>
            <a:r>
              <a:rPr kumimoji="1" lang="en-US" altLang="zh-CN" sz="2000" dirty="0"/>
              <a:t>Linux</a:t>
            </a:r>
            <a:r>
              <a:rPr kumimoji="1" lang="zh-CN" altLang="en-US" sz="2000" dirty="0"/>
              <a:t>内核以及所有设备的驱动</a:t>
            </a:r>
            <a:endParaRPr kumimoji="1" lang="en-US" altLang="zh-CN" sz="2000" dirty="0"/>
          </a:p>
          <a:p>
            <a:pPr marL="914400" lvl="1" indent="-457200">
              <a:buAutoNum type="alphaUcPeriod"/>
            </a:pPr>
            <a:r>
              <a:rPr kumimoji="1" lang="zh-CN" altLang="en-US" sz="2000" dirty="0"/>
              <a:t>在</a:t>
            </a:r>
            <a:r>
              <a:rPr kumimoji="1" lang="en-US" altLang="zh-CN" sz="2000" dirty="0" err="1"/>
              <a:t>Macbook</a:t>
            </a:r>
            <a:r>
              <a:rPr kumimoji="1" lang="zh-CN" altLang="en-US" sz="2000" dirty="0"/>
              <a:t>上下载安装的第三方</a:t>
            </a:r>
            <a:r>
              <a:rPr kumimoji="1" lang="en-US" altLang="zh-CN" sz="2000" dirty="0"/>
              <a:t>NTFS</a:t>
            </a:r>
            <a:r>
              <a:rPr kumimoji="1" lang="zh-CN" altLang="en-US" sz="2000" dirty="0"/>
              <a:t>文件系统</a:t>
            </a:r>
            <a:endParaRPr kumimoji="1" lang="en-US" altLang="zh-CN" sz="2000" dirty="0"/>
          </a:p>
          <a:p>
            <a:pPr marL="914400" lvl="1" indent="-457200">
              <a:buAutoNum type="alphaUcPeriod"/>
            </a:pPr>
            <a:r>
              <a:rPr kumimoji="1" lang="zh-CN" altLang="en-US" sz="2000" dirty="0"/>
              <a:t>华为</a:t>
            </a:r>
            <a:r>
              <a:rPr kumimoji="1" lang="en-US" altLang="zh-CN" sz="2000" dirty="0"/>
              <a:t>Mate</a:t>
            </a:r>
            <a:r>
              <a:rPr kumimoji="1" lang="zh-CN" altLang="en-US" sz="2000" dirty="0"/>
              <a:t> </a:t>
            </a:r>
            <a:r>
              <a:rPr kumimoji="1" lang="en-US" altLang="zh-CN" sz="2000" dirty="0"/>
              <a:t>30</a:t>
            </a:r>
            <a:r>
              <a:rPr kumimoji="1" lang="zh-CN" altLang="en-US" sz="2000" dirty="0"/>
              <a:t>出厂时所有的软件</a:t>
            </a:r>
            <a:endParaRPr kumimoji="1" lang="en-US" altLang="zh-CN" sz="2000" dirty="0"/>
          </a:p>
          <a:p>
            <a:pPr marL="914400" lvl="1" indent="-457200">
              <a:buAutoNum type="alphaUcPeriod"/>
            </a:pPr>
            <a:r>
              <a:rPr kumimoji="1" lang="zh-CN" altLang="en-US" sz="2000" dirty="0"/>
              <a:t>大疆无人机出厂时所有的软件</a:t>
            </a:r>
            <a:endParaRPr kumimoji="1" lang="en-US" altLang="zh-CN" sz="2000" dirty="0"/>
          </a:p>
          <a:p>
            <a:pPr marL="914400" lvl="1" indent="-457200">
              <a:buAutoNum type="alphaUcPeriod"/>
            </a:pPr>
            <a:r>
              <a:rPr kumimoji="1" lang="zh-CN" altLang="en-US" sz="2000" dirty="0"/>
              <a:t>火星车上运行的软件</a:t>
            </a:r>
            <a:endParaRPr kumimoji="1" lang="en-US" altLang="zh-CN" sz="2000" dirty="0"/>
          </a:p>
          <a:p>
            <a:r>
              <a:rPr kumimoji="1" lang="zh-CN" altLang="en-US" sz="2400" dirty="0"/>
              <a:t>你觉得应当如何定义操作系统？</a:t>
            </a:r>
          </a:p>
        </p:txBody>
      </p:sp>
      <p:sp>
        <p:nvSpPr>
          <p:cNvPr id="4" name="灯片编号占位符 3">
            <a:extLst>
              <a:ext uri="{FF2B5EF4-FFF2-40B4-BE49-F238E27FC236}">
                <a16:creationId xmlns:a16="http://schemas.microsoft.com/office/drawing/2014/main" id="{1D4578FE-E7C9-7D4F-98D1-1923ED1724CA}"/>
              </a:ext>
            </a:extLst>
          </p:cNvPr>
          <p:cNvSpPr>
            <a:spLocks noGrp="1"/>
          </p:cNvSpPr>
          <p:nvPr>
            <p:ph type="sldNum" sz="quarter" idx="12"/>
          </p:nvPr>
        </p:nvSpPr>
        <p:spPr/>
        <p:txBody>
          <a:bodyPr/>
          <a:lstStyle/>
          <a:p>
            <a:fld id="{ADE361C3-C043-4A6E-BDCE-8DA1E7D90A3B}" type="slidenum">
              <a:rPr lang="zh-CN" altLang="en-US" smtClean="0"/>
              <a:t>25</a:t>
            </a:fld>
            <a:endParaRPr lang="zh-CN" altLang="en-US"/>
          </a:p>
        </p:txBody>
      </p:sp>
    </p:spTree>
    <p:extLst>
      <p:ext uri="{BB962C8B-B14F-4D97-AF65-F5344CB8AC3E}">
        <p14:creationId xmlns:p14="http://schemas.microsoft.com/office/powerpoint/2010/main" val="1862214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38903-1B79-7747-AE72-F3AE41D691BA}"/>
              </a:ext>
            </a:extLst>
          </p:cNvPr>
          <p:cNvSpPr>
            <a:spLocks noGrp="1"/>
          </p:cNvSpPr>
          <p:nvPr>
            <p:ph type="title"/>
          </p:nvPr>
        </p:nvSpPr>
        <p:spPr/>
        <p:txBody>
          <a:bodyPr>
            <a:normAutofit/>
          </a:bodyPr>
          <a:lstStyle/>
          <a:p>
            <a:r>
              <a:rPr kumimoji="1" lang="zh-CN" altLang="en-US" dirty="0"/>
              <a:t>操作系统：在硬件和应用之间的软件层</a:t>
            </a:r>
          </a:p>
        </p:txBody>
      </p:sp>
      <p:sp>
        <p:nvSpPr>
          <p:cNvPr id="4" name="灯片编号占位符 3">
            <a:extLst>
              <a:ext uri="{FF2B5EF4-FFF2-40B4-BE49-F238E27FC236}">
                <a16:creationId xmlns:a16="http://schemas.microsoft.com/office/drawing/2014/main" id="{DBDE7B7B-07FC-964A-B11B-D81675DE91D7}"/>
              </a:ext>
            </a:extLst>
          </p:cNvPr>
          <p:cNvSpPr>
            <a:spLocks noGrp="1"/>
          </p:cNvSpPr>
          <p:nvPr>
            <p:ph type="sldNum" sz="quarter" idx="12"/>
          </p:nvPr>
        </p:nvSpPr>
        <p:spPr/>
        <p:txBody>
          <a:bodyPr/>
          <a:lstStyle/>
          <a:p>
            <a:fld id="{ADE361C3-C043-4A6E-BDCE-8DA1E7D90A3B}" type="slidenum">
              <a:rPr lang="zh-CN" altLang="en-US" smtClean="0"/>
              <a:t>26</a:t>
            </a:fld>
            <a:endParaRPr lang="zh-CN" altLang="en-US"/>
          </a:p>
        </p:txBody>
      </p:sp>
      <p:sp>
        <p:nvSpPr>
          <p:cNvPr id="6" name="矩形 5">
            <a:extLst>
              <a:ext uri="{FF2B5EF4-FFF2-40B4-BE49-F238E27FC236}">
                <a16:creationId xmlns:a16="http://schemas.microsoft.com/office/drawing/2014/main" id="{2C136353-58D6-EF4E-8192-95C5374968B3}"/>
              </a:ext>
            </a:extLst>
          </p:cNvPr>
          <p:cNvSpPr/>
          <p:nvPr/>
        </p:nvSpPr>
        <p:spPr>
          <a:xfrm>
            <a:off x="3655418" y="1295171"/>
            <a:ext cx="1636662" cy="442641"/>
          </a:xfrm>
          <a:prstGeom prst="rect">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accent4">
                    <a:lumMod val="50000"/>
                  </a:schemeClr>
                </a:solidFill>
              </a:rPr>
              <a:t>应用</a:t>
            </a:r>
          </a:p>
        </p:txBody>
      </p:sp>
      <p:sp>
        <p:nvSpPr>
          <p:cNvPr id="7" name="矩形 6">
            <a:extLst>
              <a:ext uri="{FF2B5EF4-FFF2-40B4-BE49-F238E27FC236}">
                <a16:creationId xmlns:a16="http://schemas.microsoft.com/office/drawing/2014/main" id="{B01D6D12-1822-5A44-8E97-35C49CD554BD}"/>
              </a:ext>
            </a:extLst>
          </p:cNvPr>
          <p:cNvSpPr/>
          <p:nvPr/>
        </p:nvSpPr>
        <p:spPr>
          <a:xfrm>
            <a:off x="3655418" y="1870509"/>
            <a:ext cx="1636662" cy="442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操作系统</a:t>
            </a:r>
          </a:p>
        </p:txBody>
      </p:sp>
      <p:sp>
        <p:nvSpPr>
          <p:cNvPr id="8" name="矩形 7">
            <a:extLst>
              <a:ext uri="{FF2B5EF4-FFF2-40B4-BE49-F238E27FC236}">
                <a16:creationId xmlns:a16="http://schemas.microsoft.com/office/drawing/2014/main" id="{E9D5B068-AAAF-1A4E-8B02-2ACE96BBE06D}"/>
              </a:ext>
            </a:extLst>
          </p:cNvPr>
          <p:cNvSpPr/>
          <p:nvPr/>
        </p:nvSpPr>
        <p:spPr>
          <a:xfrm>
            <a:off x="3655418" y="2448887"/>
            <a:ext cx="1636662" cy="44264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rPr>
              <a:t>硬件</a:t>
            </a:r>
          </a:p>
        </p:txBody>
      </p:sp>
      <p:sp>
        <p:nvSpPr>
          <p:cNvPr id="9" name="文本框 8">
            <a:extLst>
              <a:ext uri="{FF2B5EF4-FFF2-40B4-BE49-F238E27FC236}">
                <a16:creationId xmlns:a16="http://schemas.microsoft.com/office/drawing/2014/main" id="{21594EB1-5938-AB48-A5D4-CE67A03AB38E}"/>
              </a:ext>
            </a:extLst>
          </p:cNvPr>
          <p:cNvSpPr txBox="1"/>
          <p:nvPr/>
        </p:nvSpPr>
        <p:spPr>
          <a:xfrm>
            <a:off x="5580112" y="1426301"/>
            <a:ext cx="3672408" cy="1243289"/>
          </a:xfrm>
          <a:prstGeom prst="rect">
            <a:avLst/>
          </a:prstGeom>
          <a:noFill/>
        </p:spPr>
        <p:txBody>
          <a:bodyPr wrap="square" rtlCol="0">
            <a:spAutoFit/>
          </a:bodyPr>
          <a:lstStyle/>
          <a:p>
            <a:pPr>
              <a:lnSpc>
                <a:spcPct val="150000"/>
              </a:lnSpc>
            </a:pPr>
            <a:r>
              <a:rPr kumimoji="1" lang="zh-CN" altLang="en-US" b="1" dirty="0"/>
              <a:t>操作系统和硬件的关系</a:t>
            </a:r>
            <a:endParaRPr kumimoji="1" lang="en-US" altLang="zh-CN" b="1" dirty="0"/>
          </a:p>
          <a:p>
            <a:pPr marL="285750" indent="-285750">
              <a:lnSpc>
                <a:spcPct val="150000"/>
              </a:lnSpc>
              <a:buFont typeface="Arial" panose="020B0604020202020204" pitchFamily="34" charset="0"/>
              <a:buChar char="•"/>
            </a:pPr>
            <a:r>
              <a:rPr kumimoji="1" lang="zh-CN" altLang="en-US" sz="1600" dirty="0">
                <a:solidFill>
                  <a:schemeClr val="accent1"/>
                </a:solidFill>
              </a:rPr>
              <a:t>管理</a:t>
            </a:r>
            <a:r>
              <a:rPr kumimoji="1" lang="zh-CN" altLang="en-US" sz="1600" dirty="0"/>
              <a:t>硬件：操作硬件以完成功能</a:t>
            </a:r>
            <a:endParaRPr kumimoji="1" lang="en-US" altLang="zh-CN" sz="1600" dirty="0"/>
          </a:p>
          <a:p>
            <a:pPr marL="285750" indent="-285750">
              <a:lnSpc>
                <a:spcPct val="150000"/>
              </a:lnSpc>
              <a:buFont typeface="Arial" panose="020B0604020202020204" pitchFamily="34" charset="0"/>
              <a:buChar char="•"/>
            </a:pPr>
            <a:r>
              <a:rPr kumimoji="1" lang="zh-CN" altLang="en-US" sz="1600" dirty="0">
                <a:solidFill>
                  <a:schemeClr val="accent1"/>
                </a:solidFill>
              </a:rPr>
              <a:t>抽象</a:t>
            </a:r>
            <a:r>
              <a:rPr kumimoji="1" lang="zh-CN" altLang="en-US" sz="1600" dirty="0"/>
              <a:t>硬件：应用不关心硬件差异</a:t>
            </a:r>
          </a:p>
        </p:txBody>
      </p:sp>
      <p:sp>
        <p:nvSpPr>
          <p:cNvPr id="10" name="文本框 9">
            <a:extLst>
              <a:ext uri="{FF2B5EF4-FFF2-40B4-BE49-F238E27FC236}">
                <a16:creationId xmlns:a16="http://schemas.microsoft.com/office/drawing/2014/main" id="{437769BF-EF8D-9C4B-9B83-536A3E2440B6}"/>
              </a:ext>
            </a:extLst>
          </p:cNvPr>
          <p:cNvSpPr txBox="1"/>
          <p:nvPr/>
        </p:nvSpPr>
        <p:spPr>
          <a:xfrm>
            <a:off x="457200" y="1426302"/>
            <a:ext cx="3538736" cy="1243289"/>
          </a:xfrm>
          <a:prstGeom prst="rect">
            <a:avLst/>
          </a:prstGeom>
          <a:noFill/>
        </p:spPr>
        <p:txBody>
          <a:bodyPr wrap="square" rtlCol="0">
            <a:spAutoFit/>
          </a:bodyPr>
          <a:lstStyle/>
          <a:p>
            <a:pPr>
              <a:lnSpc>
                <a:spcPct val="150000"/>
              </a:lnSpc>
            </a:pPr>
            <a:r>
              <a:rPr kumimoji="1" lang="zh-CN" altLang="en-US" b="1" dirty="0"/>
              <a:t>操作系统和应用的关系</a:t>
            </a:r>
            <a:endParaRPr kumimoji="1" lang="en-US" altLang="zh-CN" b="1" dirty="0"/>
          </a:p>
          <a:p>
            <a:pPr marL="285750" indent="-285750">
              <a:lnSpc>
                <a:spcPct val="150000"/>
              </a:lnSpc>
              <a:buFont typeface="Arial" panose="020B0604020202020204" pitchFamily="34" charset="0"/>
              <a:buChar char="•"/>
            </a:pPr>
            <a:r>
              <a:rPr kumimoji="1" lang="zh-CN" altLang="en-US" sz="1600" dirty="0">
                <a:solidFill>
                  <a:schemeClr val="accent1"/>
                </a:solidFill>
              </a:rPr>
              <a:t>服务</a:t>
            </a:r>
            <a:r>
              <a:rPr kumimoji="1" lang="zh-CN" altLang="en-US" sz="1600" dirty="0"/>
              <a:t>应用：如提供硬件操作</a:t>
            </a:r>
            <a:endParaRPr kumimoji="1" lang="en-US" altLang="zh-CN" sz="1600" dirty="0"/>
          </a:p>
          <a:p>
            <a:pPr marL="285750" indent="-285750">
              <a:lnSpc>
                <a:spcPct val="150000"/>
              </a:lnSpc>
              <a:buFont typeface="Arial" panose="020B0604020202020204" pitchFamily="34" charset="0"/>
              <a:buChar char="•"/>
            </a:pPr>
            <a:r>
              <a:rPr kumimoji="1" lang="zh-CN" altLang="en-US" sz="1600" dirty="0">
                <a:solidFill>
                  <a:schemeClr val="accent1"/>
                </a:solidFill>
              </a:rPr>
              <a:t>管理</a:t>
            </a:r>
            <a:r>
              <a:rPr kumimoji="1" lang="zh-CN" altLang="en-US" sz="1600" dirty="0"/>
              <a:t>应用：如加载、调度等</a:t>
            </a:r>
            <a:endParaRPr kumimoji="1" lang="en-US" altLang="zh-CN" sz="1600" dirty="0"/>
          </a:p>
        </p:txBody>
      </p:sp>
      <p:sp>
        <p:nvSpPr>
          <p:cNvPr id="12" name="圆角矩形 5">
            <a:extLst>
              <a:ext uri="{FF2B5EF4-FFF2-40B4-BE49-F238E27FC236}">
                <a16:creationId xmlns:a16="http://schemas.microsoft.com/office/drawing/2014/main" id="{DCD8F8BA-18E3-D147-B655-73CDF0D1E95B}"/>
              </a:ext>
            </a:extLst>
          </p:cNvPr>
          <p:cNvSpPr/>
          <p:nvPr/>
        </p:nvSpPr>
        <p:spPr>
          <a:xfrm>
            <a:off x="837349" y="3188287"/>
            <a:ext cx="7602975" cy="1048010"/>
          </a:xfrm>
          <a:prstGeom prst="roundRect">
            <a:avLst>
              <a:gd name="adj" fmla="val 9112"/>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30000"/>
              </a:lnSpc>
            </a:pPr>
            <a:r>
              <a:rPr lang="en-US" altLang="zh-CN" b="1" dirty="0">
                <a:solidFill>
                  <a:schemeClr val="tx1"/>
                </a:solidFill>
                <a:latin typeface="+mn-ea"/>
              </a:rPr>
              <a:t>“</a:t>
            </a:r>
            <a:r>
              <a:rPr lang="zh-CN" altLang="en-US" b="1" dirty="0">
                <a:solidFill>
                  <a:schemeClr val="tx1"/>
                </a:solidFill>
                <a:latin typeface="+mn-ea"/>
              </a:rPr>
              <a:t>操作系统是管理硬件资源、控制程序运行、改善人机界面和为应用软件提供支持的一种系统软件。</a:t>
            </a:r>
            <a:r>
              <a:rPr lang="en-US" altLang="zh-CN" b="1" dirty="0">
                <a:solidFill>
                  <a:schemeClr val="tx1"/>
                </a:solidFill>
                <a:latin typeface="+mn-ea"/>
              </a:rPr>
              <a:t>”</a:t>
            </a:r>
            <a:r>
              <a:rPr lang="zh-CN" altLang="en-US" b="1" dirty="0">
                <a:solidFill>
                  <a:schemeClr val="tx1"/>
                </a:solidFill>
                <a:latin typeface="+mn-ea"/>
              </a:rPr>
              <a:t>                          </a:t>
            </a:r>
            <a:r>
              <a:rPr lang="en-US" altLang="zh-CN" b="1" dirty="0">
                <a:solidFill>
                  <a:schemeClr val="tx1"/>
                </a:solidFill>
                <a:latin typeface="+mn-ea"/>
              </a:rPr>
              <a:t>《</a:t>
            </a:r>
            <a:r>
              <a:rPr lang="zh-CN" altLang="en-US" sz="1600" dirty="0">
                <a:solidFill>
                  <a:schemeClr val="tx1"/>
                </a:solidFill>
                <a:latin typeface="+mn-ea"/>
              </a:rPr>
              <a:t>计算机百科全书</a:t>
            </a:r>
            <a:r>
              <a:rPr lang="en-US" altLang="zh-CN" sz="1600" dirty="0">
                <a:solidFill>
                  <a:schemeClr val="tx1"/>
                </a:solidFill>
                <a:latin typeface="+mn-ea"/>
              </a:rPr>
              <a:t>(</a:t>
            </a:r>
            <a:r>
              <a:rPr lang="zh-CN" altLang="en-US" sz="1600" dirty="0">
                <a:solidFill>
                  <a:schemeClr val="tx1"/>
                </a:solidFill>
                <a:latin typeface="+mn-ea"/>
              </a:rPr>
              <a:t>第</a:t>
            </a:r>
            <a:r>
              <a:rPr lang="en-US" altLang="zh-CN" sz="1600" dirty="0">
                <a:solidFill>
                  <a:schemeClr val="tx1"/>
                </a:solidFill>
                <a:latin typeface="+mn-ea"/>
              </a:rPr>
              <a:t>2</a:t>
            </a:r>
            <a:r>
              <a:rPr lang="zh-CN" altLang="en-US" sz="1600" dirty="0">
                <a:solidFill>
                  <a:schemeClr val="tx1"/>
                </a:solidFill>
                <a:latin typeface="+mn-ea"/>
              </a:rPr>
              <a:t>版</a:t>
            </a:r>
            <a:r>
              <a:rPr lang="en-US" altLang="zh-CN" sz="1600" dirty="0">
                <a:solidFill>
                  <a:schemeClr val="tx1"/>
                </a:solidFill>
                <a:latin typeface="+mn-ea"/>
              </a:rPr>
              <a:t>)》</a:t>
            </a:r>
            <a:endParaRPr lang="en-US" altLang="zh-CN" dirty="0">
              <a:solidFill>
                <a:schemeClr val="tx1"/>
              </a:solidFill>
              <a:latin typeface="+mn-ea"/>
            </a:endParaRPr>
          </a:p>
        </p:txBody>
      </p:sp>
      <p:sp>
        <p:nvSpPr>
          <p:cNvPr id="13" name="圆角矩形 5">
            <a:extLst>
              <a:ext uri="{FF2B5EF4-FFF2-40B4-BE49-F238E27FC236}">
                <a16:creationId xmlns:a16="http://schemas.microsoft.com/office/drawing/2014/main" id="{C978467F-7046-9B43-BF68-C8055DC01F52}"/>
              </a:ext>
            </a:extLst>
          </p:cNvPr>
          <p:cNvSpPr/>
          <p:nvPr/>
        </p:nvSpPr>
        <p:spPr>
          <a:xfrm>
            <a:off x="809035" y="4469146"/>
            <a:ext cx="7602975" cy="1048010"/>
          </a:xfrm>
          <a:prstGeom prst="roundRect">
            <a:avLst>
              <a:gd name="adj" fmla="val 9112"/>
            </a:avLst>
          </a:prstGeom>
          <a:ln w="190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30000"/>
              </a:lnSpc>
            </a:pPr>
            <a:r>
              <a:rPr lang="en-US" altLang="zh-CN" b="1" dirty="0">
                <a:solidFill>
                  <a:schemeClr val="tx1"/>
                </a:solidFill>
                <a:latin typeface="+mn-ea"/>
              </a:rPr>
              <a:t>“</a:t>
            </a:r>
            <a:r>
              <a:rPr lang="zh-CN" altLang="en-US" b="1" dirty="0">
                <a:solidFill>
                  <a:schemeClr val="tx1"/>
                </a:solidFill>
                <a:latin typeface="+mn-ea"/>
              </a:rPr>
              <a:t>操作系统将有限的、离散的资源，高效地抽象为无限的、连续的资源。</a:t>
            </a:r>
            <a:r>
              <a:rPr lang="en-US" altLang="zh-CN" b="1" dirty="0">
                <a:solidFill>
                  <a:schemeClr val="tx1"/>
                </a:solidFill>
                <a:latin typeface="+mn-ea"/>
              </a:rPr>
              <a:t>”</a:t>
            </a:r>
            <a:r>
              <a:rPr lang="zh-CN" altLang="en-US" b="1" dirty="0">
                <a:solidFill>
                  <a:schemeClr val="tx1"/>
                </a:solidFill>
                <a:latin typeface="+mn-ea"/>
              </a:rPr>
              <a:t> </a:t>
            </a:r>
            <a:r>
              <a:rPr lang="en-US" altLang="zh-CN" b="1" dirty="0">
                <a:solidFill>
                  <a:schemeClr val="tx1"/>
                </a:solidFill>
                <a:latin typeface="+mn-ea"/>
              </a:rPr>
              <a:t>                     </a:t>
            </a:r>
            <a:r>
              <a:rPr lang="zh-CN" altLang="en-US" b="1" dirty="0">
                <a:solidFill>
                  <a:schemeClr val="tx1"/>
                </a:solidFill>
                <a:latin typeface="+mn-ea"/>
              </a:rPr>
              <a:t>               </a:t>
            </a:r>
            <a:endParaRPr lang="en-US" altLang="zh-CN" b="1" dirty="0">
              <a:solidFill>
                <a:schemeClr val="tx1"/>
              </a:solidFill>
              <a:latin typeface="+mn-ea"/>
            </a:endParaRPr>
          </a:p>
          <a:p>
            <a:pPr>
              <a:lnSpc>
                <a:spcPct val="130000"/>
              </a:lnSpc>
            </a:pPr>
            <a:r>
              <a:rPr lang="zh-CN" altLang="en-US" sz="1600" b="1" dirty="0">
                <a:solidFill>
                  <a:schemeClr val="tx1"/>
                </a:solidFill>
                <a:latin typeface="+mn-ea"/>
              </a:rPr>
              <a:t>                                                                                </a:t>
            </a:r>
            <a:r>
              <a:rPr lang="en-US" altLang="zh-CN" sz="1600" dirty="0">
                <a:solidFill>
                  <a:schemeClr val="tx1"/>
                </a:solidFill>
                <a:latin typeface="+mn-ea"/>
              </a:rPr>
              <a:t>《</a:t>
            </a:r>
            <a:r>
              <a:rPr lang="zh-CN" altLang="en-US" sz="1600" dirty="0">
                <a:solidFill>
                  <a:schemeClr val="tx1"/>
                </a:solidFill>
                <a:latin typeface="+mn-ea"/>
              </a:rPr>
              <a:t>操作系统：原理与实现</a:t>
            </a:r>
            <a:r>
              <a:rPr lang="en-US" altLang="zh-CN" sz="1600" dirty="0">
                <a:solidFill>
                  <a:schemeClr val="tx1"/>
                </a:solidFill>
                <a:latin typeface="+mn-ea"/>
              </a:rPr>
              <a:t>》</a:t>
            </a:r>
            <a:endParaRPr lang="en-US" altLang="zh-CN" dirty="0">
              <a:solidFill>
                <a:schemeClr val="tx1"/>
              </a:solidFill>
              <a:latin typeface="+mn-ea"/>
            </a:endParaRPr>
          </a:p>
        </p:txBody>
      </p:sp>
    </p:spTree>
    <p:extLst>
      <p:ext uri="{BB962C8B-B14F-4D97-AF65-F5344CB8AC3E}">
        <p14:creationId xmlns:p14="http://schemas.microsoft.com/office/powerpoint/2010/main" val="339596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44B3-CA78-69F8-6381-062D9385AE9D}"/>
              </a:ext>
            </a:extLst>
          </p:cNvPr>
          <p:cNvSpPr>
            <a:spLocks noGrp="1"/>
          </p:cNvSpPr>
          <p:nvPr>
            <p:ph type="title"/>
          </p:nvPr>
        </p:nvSpPr>
        <p:spPr/>
        <p:txBody>
          <a:bodyPr/>
          <a:lstStyle/>
          <a:p>
            <a:r>
              <a:rPr kumimoji="1" lang="zh-CN" altLang="en-US" dirty="0"/>
              <a:t>操作系统的职责</a:t>
            </a:r>
          </a:p>
        </p:txBody>
      </p:sp>
      <p:sp>
        <p:nvSpPr>
          <p:cNvPr id="4" name="灯片编号占位符 3">
            <a:extLst>
              <a:ext uri="{FF2B5EF4-FFF2-40B4-BE49-F238E27FC236}">
                <a16:creationId xmlns:a16="http://schemas.microsoft.com/office/drawing/2014/main" id="{4CDE57FD-6932-2DE6-2F73-D60A91AEC337}"/>
              </a:ext>
            </a:extLst>
          </p:cNvPr>
          <p:cNvSpPr>
            <a:spLocks noGrp="1"/>
          </p:cNvSpPr>
          <p:nvPr>
            <p:ph type="sldNum" sz="quarter" idx="12"/>
          </p:nvPr>
        </p:nvSpPr>
        <p:spPr/>
        <p:txBody>
          <a:bodyPr/>
          <a:lstStyle/>
          <a:p>
            <a:fld id="{ADE361C3-C043-4A6E-BDCE-8DA1E7D90A3B}" type="slidenum">
              <a:rPr lang="zh-CN" altLang="en-US" smtClean="0"/>
              <a:t>27</a:t>
            </a:fld>
            <a:endParaRPr lang="zh-CN" altLang="en-US"/>
          </a:p>
        </p:txBody>
      </p:sp>
      <p:sp>
        <p:nvSpPr>
          <p:cNvPr id="31" name="Rounded Rectangle 71">
            <a:extLst>
              <a:ext uri="{FF2B5EF4-FFF2-40B4-BE49-F238E27FC236}">
                <a16:creationId xmlns:a16="http://schemas.microsoft.com/office/drawing/2014/main" id="{7996E48F-4305-7CAD-D66A-5F48294E25BF}"/>
              </a:ext>
            </a:extLst>
          </p:cNvPr>
          <p:cNvSpPr/>
          <p:nvPr/>
        </p:nvSpPr>
        <p:spPr>
          <a:xfrm>
            <a:off x="1697676" y="4411541"/>
            <a:ext cx="2435361" cy="584775"/>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32" name="Rounded Rectangle 71">
            <a:extLst>
              <a:ext uri="{FF2B5EF4-FFF2-40B4-BE49-F238E27FC236}">
                <a16:creationId xmlns:a16="http://schemas.microsoft.com/office/drawing/2014/main" id="{DD1E0A4E-1931-44F8-C4EC-348A7DCCA96B}"/>
              </a:ext>
            </a:extLst>
          </p:cNvPr>
          <p:cNvSpPr/>
          <p:nvPr/>
        </p:nvSpPr>
        <p:spPr>
          <a:xfrm>
            <a:off x="1697676" y="2647822"/>
            <a:ext cx="2435362" cy="1509517"/>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33" name="Rounded Rectangle 71">
            <a:extLst>
              <a:ext uri="{FF2B5EF4-FFF2-40B4-BE49-F238E27FC236}">
                <a16:creationId xmlns:a16="http://schemas.microsoft.com/office/drawing/2014/main" id="{0C5BED55-C05E-936D-F6CB-9F003F650304}"/>
              </a:ext>
            </a:extLst>
          </p:cNvPr>
          <p:cNvSpPr/>
          <p:nvPr/>
        </p:nvSpPr>
        <p:spPr>
          <a:xfrm>
            <a:off x="1697674" y="1573942"/>
            <a:ext cx="2435363" cy="908324"/>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34" name="文本框 33">
            <a:extLst>
              <a:ext uri="{FF2B5EF4-FFF2-40B4-BE49-F238E27FC236}">
                <a16:creationId xmlns:a16="http://schemas.microsoft.com/office/drawing/2014/main" id="{7EDA84BB-4D40-2FCD-8BDA-B2EADA3659FD}"/>
              </a:ext>
            </a:extLst>
          </p:cNvPr>
          <p:cNvSpPr txBox="1"/>
          <p:nvPr/>
        </p:nvSpPr>
        <p:spPr>
          <a:xfrm>
            <a:off x="1947813" y="2749089"/>
            <a:ext cx="1907104" cy="594202"/>
          </a:xfrm>
          <a:prstGeom prst="rect">
            <a:avLst/>
          </a:prstGeom>
          <a:noFill/>
        </p:spPr>
        <p:txBody>
          <a:bodyPr wrap="square" rtlCol="0">
            <a:spAutoFit/>
          </a:bodyPr>
          <a:lstStyle/>
          <a:p>
            <a:pPr algn="ctr">
              <a:lnSpc>
                <a:spcPct val="130000"/>
              </a:lnSpc>
            </a:pPr>
            <a:r>
              <a:rPr lang="en-US" altLang="zh-CN" sz="2800" b="1" dirty="0">
                <a:solidFill>
                  <a:schemeClr val="tx1">
                    <a:lumMod val="75000"/>
                    <a:lumOff val="25000"/>
                  </a:schemeClr>
                </a:solidFill>
              </a:rPr>
              <a:t>Windows</a:t>
            </a:r>
          </a:p>
        </p:txBody>
      </p:sp>
      <p:sp>
        <p:nvSpPr>
          <p:cNvPr id="35" name="文本框 34">
            <a:extLst>
              <a:ext uri="{FF2B5EF4-FFF2-40B4-BE49-F238E27FC236}">
                <a16:creationId xmlns:a16="http://schemas.microsoft.com/office/drawing/2014/main" id="{8DF9BB39-B786-79A5-2A35-CC99CF2DC71C}"/>
              </a:ext>
            </a:extLst>
          </p:cNvPr>
          <p:cNvSpPr txBox="1"/>
          <p:nvPr/>
        </p:nvSpPr>
        <p:spPr>
          <a:xfrm>
            <a:off x="1691680" y="5035034"/>
            <a:ext cx="5032298" cy="452881"/>
          </a:xfrm>
          <a:prstGeom prst="rect">
            <a:avLst/>
          </a:prstGeom>
          <a:noFill/>
        </p:spPr>
        <p:txBody>
          <a:bodyPr wrap="square" rtlCol="0">
            <a:spAutoFit/>
          </a:bodyPr>
          <a:lstStyle/>
          <a:p>
            <a:pPr algn="ctr">
              <a:lnSpc>
                <a:spcPct val="130000"/>
              </a:lnSpc>
            </a:pPr>
            <a:r>
              <a:rPr lang="en-US" altLang="zh-CN" sz="2000" dirty="0">
                <a:solidFill>
                  <a:schemeClr val="tx1">
                    <a:lumMod val="75000"/>
                    <a:lumOff val="25000"/>
                  </a:schemeClr>
                </a:solidFill>
              </a:rPr>
              <a:t>CPU,</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Memory,</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GPU…</a:t>
            </a:r>
          </a:p>
        </p:txBody>
      </p:sp>
      <p:pic>
        <p:nvPicPr>
          <p:cNvPr id="36" name="Picture 2" descr="Microsoft Word - Wikipedia">
            <a:extLst>
              <a:ext uri="{FF2B5EF4-FFF2-40B4-BE49-F238E27FC236}">
                <a16:creationId xmlns:a16="http://schemas.microsoft.com/office/drawing/2014/main" id="{B74C820F-429E-AE5A-B1A9-CEDDC86EC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556" y="1754325"/>
            <a:ext cx="644983" cy="5979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Ie, internet explorer, browser, internet, network icon - Free download">
            <a:extLst>
              <a:ext uri="{FF2B5EF4-FFF2-40B4-BE49-F238E27FC236}">
                <a16:creationId xmlns:a16="http://schemas.microsoft.com/office/drawing/2014/main" id="{9D5F51F4-44A9-0B27-0F28-DFE171220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925" y="1722087"/>
            <a:ext cx="644983" cy="64498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echat,512x512 Icon - 微信 图标 (512x512)">
            <a:extLst>
              <a:ext uri="{FF2B5EF4-FFF2-40B4-BE49-F238E27FC236}">
                <a16:creationId xmlns:a16="http://schemas.microsoft.com/office/drawing/2014/main" id="{222EE44E-CD41-088F-B77F-969DF7AD8699}"/>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07312" y="1717824"/>
            <a:ext cx="644983" cy="644983"/>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49">
            <a:extLst>
              <a:ext uri="{FF2B5EF4-FFF2-40B4-BE49-F238E27FC236}">
                <a16:creationId xmlns:a16="http://schemas.microsoft.com/office/drawing/2014/main" id="{4E9F3D48-4A4F-E423-825A-57BB91C4CD7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177648" y="1727274"/>
            <a:ext cx="621386" cy="621386"/>
          </a:xfrm>
          <a:prstGeom prst="rect">
            <a:avLst/>
          </a:prstGeom>
        </p:spPr>
      </p:pic>
      <p:sp>
        <p:nvSpPr>
          <p:cNvPr id="40" name="Rounded Rectangle 71">
            <a:extLst>
              <a:ext uri="{FF2B5EF4-FFF2-40B4-BE49-F238E27FC236}">
                <a16:creationId xmlns:a16="http://schemas.microsoft.com/office/drawing/2014/main" id="{20B6F747-5F80-5BE6-71DD-8DC0BFF84AE4}"/>
              </a:ext>
            </a:extLst>
          </p:cNvPr>
          <p:cNvSpPr/>
          <p:nvPr/>
        </p:nvSpPr>
        <p:spPr>
          <a:xfrm>
            <a:off x="4290708" y="1568709"/>
            <a:ext cx="2435363" cy="908324"/>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41" name="Rounded Rectangle 71">
            <a:extLst>
              <a:ext uri="{FF2B5EF4-FFF2-40B4-BE49-F238E27FC236}">
                <a16:creationId xmlns:a16="http://schemas.microsoft.com/office/drawing/2014/main" id="{45B3AFBE-B67D-A2AA-B748-5549B7464658}"/>
              </a:ext>
            </a:extLst>
          </p:cNvPr>
          <p:cNvSpPr/>
          <p:nvPr/>
        </p:nvSpPr>
        <p:spPr>
          <a:xfrm>
            <a:off x="4290708" y="2650278"/>
            <a:ext cx="2435362" cy="1595896"/>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42" name="文本框 41">
            <a:extLst>
              <a:ext uri="{FF2B5EF4-FFF2-40B4-BE49-F238E27FC236}">
                <a16:creationId xmlns:a16="http://schemas.microsoft.com/office/drawing/2014/main" id="{0F260A1B-97CA-D631-1836-C7A8203F7945}"/>
              </a:ext>
            </a:extLst>
          </p:cNvPr>
          <p:cNvSpPr txBox="1"/>
          <p:nvPr/>
        </p:nvSpPr>
        <p:spPr>
          <a:xfrm>
            <a:off x="4656892" y="2754436"/>
            <a:ext cx="1613746" cy="594202"/>
          </a:xfrm>
          <a:prstGeom prst="rect">
            <a:avLst/>
          </a:prstGeom>
          <a:noFill/>
        </p:spPr>
        <p:txBody>
          <a:bodyPr wrap="square" rtlCol="0">
            <a:spAutoFit/>
          </a:bodyPr>
          <a:lstStyle/>
          <a:p>
            <a:pPr algn="ctr">
              <a:lnSpc>
                <a:spcPct val="130000"/>
              </a:lnSpc>
            </a:pPr>
            <a:r>
              <a:rPr lang="en-US" altLang="zh-CN" sz="2800" b="1" dirty="0">
                <a:solidFill>
                  <a:schemeClr val="tx1">
                    <a:lumMod val="75000"/>
                    <a:lumOff val="25000"/>
                  </a:schemeClr>
                </a:solidFill>
              </a:rPr>
              <a:t>Android</a:t>
            </a:r>
            <a:endParaRPr lang="en-US" altLang="zh-CN" sz="2400" dirty="0">
              <a:solidFill>
                <a:schemeClr val="tx1">
                  <a:lumMod val="75000"/>
                  <a:lumOff val="25000"/>
                </a:schemeClr>
              </a:solidFill>
            </a:endParaRPr>
          </a:p>
        </p:txBody>
      </p:sp>
      <p:sp>
        <p:nvSpPr>
          <p:cNvPr id="43" name="Rounded Rectangle 71">
            <a:extLst>
              <a:ext uri="{FF2B5EF4-FFF2-40B4-BE49-F238E27FC236}">
                <a16:creationId xmlns:a16="http://schemas.microsoft.com/office/drawing/2014/main" id="{FB3BC4BD-8E50-BD2B-45C5-9C8C58D507DF}"/>
              </a:ext>
            </a:extLst>
          </p:cNvPr>
          <p:cNvSpPr/>
          <p:nvPr/>
        </p:nvSpPr>
        <p:spPr>
          <a:xfrm>
            <a:off x="4290708" y="4399217"/>
            <a:ext cx="2435361" cy="584775"/>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44" name="文本框 43">
            <a:extLst>
              <a:ext uri="{FF2B5EF4-FFF2-40B4-BE49-F238E27FC236}">
                <a16:creationId xmlns:a16="http://schemas.microsoft.com/office/drawing/2014/main" id="{3EC5F9BA-6059-7EA1-DCE8-2A003E06FE1D}"/>
              </a:ext>
            </a:extLst>
          </p:cNvPr>
          <p:cNvSpPr txBox="1"/>
          <p:nvPr/>
        </p:nvSpPr>
        <p:spPr>
          <a:xfrm>
            <a:off x="1691680" y="4435179"/>
            <a:ext cx="2435361" cy="525016"/>
          </a:xfrm>
          <a:prstGeom prst="rect">
            <a:avLst/>
          </a:prstGeom>
          <a:noFill/>
        </p:spPr>
        <p:txBody>
          <a:bodyPr wrap="square" rtlCol="0">
            <a:spAutoFit/>
          </a:bodyPr>
          <a:lstStyle/>
          <a:p>
            <a:pPr algn="ctr">
              <a:lnSpc>
                <a:spcPct val="130000"/>
              </a:lnSpc>
            </a:pPr>
            <a:r>
              <a:rPr lang="zh-CN" altLang="en-US" sz="2400" b="1" dirty="0">
                <a:solidFill>
                  <a:schemeClr val="tx1">
                    <a:lumMod val="75000"/>
                    <a:lumOff val="25000"/>
                  </a:schemeClr>
                </a:solidFill>
              </a:rPr>
              <a:t>笔记本</a:t>
            </a:r>
            <a:endParaRPr lang="en-US" altLang="zh-CN" sz="2000" dirty="0">
              <a:solidFill>
                <a:schemeClr val="tx1">
                  <a:lumMod val="75000"/>
                  <a:lumOff val="25000"/>
                </a:schemeClr>
              </a:solidFill>
            </a:endParaRPr>
          </a:p>
        </p:txBody>
      </p:sp>
      <p:sp>
        <p:nvSpPr>
          <p:cNvPr id="45" name="文本框 44">
            <a:extLst>
              <a:ext uri="{FF2B5EF4-FFF2-40B4-BE49-F238E27FC236}">
                <a16:creationId xmlns:a16="http://schemas.microsoft.com/office/drawing/2014/main" id="{EF0CC8CF-3560-4599-93BD-6FEAE47DABEF}"/>
              </a:ext>
            </a:extLst>
          </p:cNvPr>
          <p:cNvSpPr txBox="1"/>
          <p:nvPr/>
        </p:nvSpPr>
        <p:spPr>
          <a:xfrm>
            <a:off x="4288617" y="4435179"/>
            <a:ext cx="2435361" cy="522451"/>
          </a:xfrm>
          <a:prstGeom prst="rect">
            <a:avLst/>
          </a:prstGeom>
          <a:noFill/>
        </p:spPr>
        <p:txBody>
          <a:bodyPr wrap="square" rtlCol="0">
            <a:spAutoFit/>
          </a:bodyPr>
          <a:lstStyle/>
          <a:p>
            <a:pPr algn="ctr">
              <a:lnSpc>
                <a:spcPct val="130000"/>
              </a:lnSpc>
            </a:pPr>
            <a:r>
              <a:rPr lang="zh-CN" altLang="en-US" sz="2400" b="1" dirty="0">
                <a:solidFill>
                  <a:schemeClr val="tx1">
                    <a:lumMod val="75000"/>
                    <a:lumOff val="25000"/>
                  </a:schemeClr>
                </a:solidFill>
              </a:rPr>
              <a:t>手机</a:t>
            </a:r>
            <a:endParaRPr lang="en-US" altLang="zh-CN" sz="2000" dirty="0">
              <a:solidFill>
                <a:schemeClr val="tx1">
                  <a:lumMod val="75000"/>
                  <a:lumOff val="25000"/>
                </a:schemeClr>
              </a:solidFill>
            </a:endParaRPr>
          </a:p>
        </p:txBody>
      </p:sp>
      <p:pic>
        <p:nvPicPr>
          <p:cNvPr id="46" name="图片 45">
            <a:extLst>
              <a:ext uri="{FF2B5EF4-FFF2-40B4-BE49-F238E27FC236}">
                <a16:creationId xmlns:a16="http://schemas.microsoft.com/office/drawing/2014/main" id="{B84D669E-CD08-717C-49E8-B14E47F1B697}"/>
              </a:ext>
            </a:extLst>
          </p:cNvPr>
          <p:cNvPicPr>
            <a:picLocks/>
          </p:cNvPicPr>
          <p:nvPr/>
        </p:nvPicPr>
        <p:blipFill>
          <a:blip r:embed="rId6"/>
          <a:stretch>
            <a:fillRect/>
          </a:stretch>
        </p:blipFill>
        <p:spPr>
          <a:xfrm>
            <a:off x="2577365" y="1734691"/>
            <a:ext cx="648000" cy="648000"/>
          </a:xfrm>
          <a:prstGeom prst="rect">
            <a:avLst/>
          </a:prstGeom>
        </p:spPr>
      </p:pic>
      <p:pic>
        <p:nvPicPr>
          <p:cNvPr id="47" name="图片 46">
            <a:extLst>
              <a:ext uri="{FF2B5EF4-FFF2-40B4-BE49-F238E27FC236}">
                <a16:creationId xmlns:a16="http://schemas.microsoft.com/office/drawing/2014/main" id="{2E5381F2-91F3-7D1E-A0DF-91858F832436}"/>
              </a:ext>
            </a:extLst>
          </p:cNvPr>
          <p:cNvPicPr>
            <a:picLocks noChangeAspect="1"/>
          </p:cNvPicPr>
          <p:nvPr/>
        </p:nvPicPr>
        <p:blipFill>
          <a:blip r:embed="rId7"/>
          <a:stretch>
            <a:fillRect/>
          </a:stretch>
        </p:blipFill>
        <p:spPr>
          <a:xfrm>
            <a:off x="5900755" y="1683070"/>
            <a:ext cx="684000" cy="684000"/>
          </a:xfrm>
          <a:prstGeom prst="rect">
            <a:avLst/>
          </a:prstGeom>
        </p:spPr>
      </p:pic>
      <p:pic>
        <p:nvPicPr>
          <p:cNvPr id="48" name="图片 47">
            <a:extLst>
              <a:ext uri="{FF2B5EF4-FFF2-40B4-BE49-F238E27FC236}">
                <a16:creationId xmlns:a16="http://schemas.microsoft.com/office/drawing/2014/main" id="{98D8B469-CC89-A3B5-EA84-3E8B1270735C}"/>
              </a:ext>
            </a:extLst>
          </p:cNvPr>
          <p:cNvPicPr>
            <a:picLocks noChangeAspect="1"/>
          </p:cNvPicPr>
          <p:nvPr/>
        </p:nvPicPr>
        <p:blipFill>
          <a:blip r:embed="rId8"/>
          <a:stretch>
            <a:fillRect/>
          </a:stretch>
        </p:blipFill>
        <p:spPr>
          <a:xfrm>
            <a:off x="5163798" y="3392136"/>
            <a:ext cx="599935" cy="703924"/>
          </a:xfrm>
          <a:prstGeom prst="rect">
            <a:avLst/>
          </a:prstGeom>
        </p:spPr>
      </p:pic>
      <p:pic>
        <p:nvPicPr>
          <p:cNvPr id="49" name="图片 48">
            <a:extLst>
              <a:ext uri="{FF2B5EF4-FFF2-40B4-BE49-F238E27FC236}">
                <a16:creationId xmlns:a16="http://schemas.microsoft.com/office/drawing/2014/main" id="{7D5B3D07-F057-5626-B975-4A21D98E9D78}"/>
              </a:ext>
            </a:extLst>
          </p:cNvPr>
          <p:cNvPicPr>
            <a:picLocks noChangeAspect="1"/>
          </p:cNvPicPr>
          <p:nvPr/>
        </p:nvPicPr>
        <p:blipFill rotWithShape="1">
          <a:blip r:embed="rId9"/>
          <a:srcRect l="11193" t="36141" r="70142" b="34404"/>
          <a:stretch/>
        </p:blipFill>
        <p:spPr>
          <a:xfrm>
            <a:off x="2653557" y="3444558"/>
            <a:ext cx="517642" cy="599081"/>
          </a:xfrm>
          <a:prstGeom prst="rect">
            <a:avLst/>
          </a:prstGeom>
        </p:spPr>
      </p:pic>
      <p:sp>
        <p:nvSpPr>
          <p:cNvPr id="50" name="文本框 49">
            <a:extLst>
              <a:ext uri="{FF2B5EF4-FFF2-40B4-BE49-F238E27FC236}">
                <a16:creationId xmlns:a16="http://schemas.microsoft.com/office/drawing/2014/main" id="{06F8C782-3C6F-3785-2CD8-EB05B77700E1}"/>
              </a:ext>
            </a:extLst>
          </p:cNvPr>
          <p:cNvSpPr txBox="1"/>
          <p:nvPr/>
        </p:nvSpPr>
        <p:spPr>
          <a:xfrm>
            <a:off x="1691680" y="1010208"/>
            <a:ext cx="5032298" cy="450764"/>
          </a:xfrm>
          <a:prstGeom prst="rect">
            <a:avLst/>
          </a:prstGeom>
          <a:noFill/>
        </p:spPr>
        <p:txBody>
          <a:bodyPr wrap="square" rtlCol="0">
            <a:spAutoFit/>
          </a:bodyPr>
          <a:lstStyle/>
          <a:p>
            <a:pPr algn="ctr">
              <a:lnSpc>
                <a:spcPct val="130000"/>
              </a:lnSpc>
            </a:pPr>
            <a:r>
              <a:rPr lang="zh-CN" altLang="en-US" sz="2000" dirty="0">
                <a:solidFill>
                  <a:schemeClr val="tx1">
                    <a:lumMod val="75000"/>
                    <a:lumOff val="25000"/>
                  </a:schemeClr>
                </a:solidFill>
              </a:rPr>
              <a:t>各种应用程序</a:t>
            </a:r>
            <a:endParaRPr lang="en-US" altLang="zh-CN" sz="2000" dirty="0">
              <a:solidFill>
                <a:schemeClr val="tx1">
                  <a:lumMod val="75000"/>
                  <a:lumOff val="25000"/>
                </a:schemeClr>
              </a:solidFill>
            </a:endParaRPr>
          </a:p>
        </p:txBody>
      </p:sp>
      <p:sp>
        <p:nvSpPr>
          <p:cNvPr id="53" name="文本框 52">
            <a:extLst>
              <a:ext uri="{FF2B5EF4-FFF2-40B4-BE49-F238E27FC236}">
                <a16:creationId xmlns:a16="http://schemas.microsoft.com/office/drawing/2014/main" id="{4774BD87-91B7-11A4-DCA5-C1B44B724DF2}"/>
              </a:ext>
            </a:extLst>
          </p:cNvPr>
          <p:cNvSpPr txBox="1"/>
          <p:nvPr/>
        </p:nvSpPr>
        <p:spPr>
          <a:xfrm>
            <a:off x="5463765" y="3554023"/>
            <a:ext cx="5032298" cy="450764"/>
          </a:xfrm>
          <a:prstGeom prst="rect">
            <a:avLst/>
          </a:prstGeom>
          <a:noFill/>
        </p:spPr>
        <p:txBody>
          <a:bodyPr wrap="square" rtlCol="0">
            <a:spAutoFit/>
          </a:bodyPr>
          <a:lstStyle/>
          <a:p>
            <a:pPr algn="ctr">
              <a:lnSpc>
                <a:spcPct val="130000"/>
              </a:lnSpc>
            </a:pPr>
            <a:r>
              <a:rPr lang="zh-CN" altLang="en-US" sz="2000" dirty="0">
                <a:solidFill>
                  <a:schemeClr val="tx1">
                    <a:lumMod val="75000"/>
                    <a:lumOff val="25000"/>
                  </a:schemeClr>
                </a:solidFill>
              </a:rPr>
              <a:t>管理硬件</a:t>
            </a:r>
            <a:endParaRPr lang="en-US" altLang="zh-CN" sz="2000" dirty="0">
              <a:solidFill>
                <a:schemeClr val="tx1">
                  <a:lumMod val="75000"/>
                  <a:lumOff val="25000"/>
                </a:schemeClr>
              </a:solidFill>
            </a:endParaRPr>
          </a:p>
        </p:txBody>
      </p:sp>
      <p:sp>
        <p:nvSpPr>
          <p:cNvPr id="54" name="文本框 53">
            <a:extLst>
              <a:ext uri="{FF2B5EF4-FFF2-40B4-BE49-F238E27FC236}">
                <a16:creationId xmlns:a16="http://schemas.microsoft.com/office/drawing/2014/main" id="{46F6DF74-C2D7-5EFF-893D-666BFA1AB4D6}"/>
              </a:ext>
            </a:extLst>
          </p:cNvPr>
          <p:cNvSpPr txBox="1"/>
          <p:nvPr/>
        </p:nvSpPr>
        <p:spPr>
          <a:xfrm>
            <a:off x="5463765" y="2922027"/>
            <a:ext cx="5032298" cy="450764"/>
          </a:xfrm>
          <a:prstGeom prst="rect">
            <a:avLst/>
          </a:prstGeom>
          <a:noFill/>
        </p:spPr>
        <p:txBody>
          <a:bodyPr wrap="square" rtlCol="0">
            <a:spAutoFit/>
          </a:bodyPr>
          <a:lstStyle/>
          <a:p>
            <a:pPr algn="ctr">
              <a:lnSpc>
                <a:spcPct val="130000"/>
              </a:lnSpc>
            </a:pPr>
            <a:r>
              <a:rPr lang="zh-CN" altLang="en-US" sz="2000" dirty="0">
                <a:solidFill>
                  <a:schemeClr val="tx1">
                    <a:lumMod val="75000"/>
                    <a:lumOff val="25000"/>
                  </a:schemeClr>
                </a:solidFill>
              </a:rPr>
              <a:t>服务应用</a:t>
            </a:r>
            <a:endParaRPr lang="en-US" altLang="zh-CN" sz="2000" dirty="0">
              <a:solidFill>
                <a:schemeClr val="tx1">
                  <a:lumMod val="75000"/>
                  <a:lumOff val="25000"/>
                </a:schemeClr>
              </a:solidFill>
            </a:endParaRPr>
          </a:p>
        </p:txBody>
      </p:sp>
    </p:spTree>
    <p:extLst>
      <p:ext uri="{BB962C8B-B14F-4D97-AF65-F5344CB8AC3E}">
        <p14:creationId xmlns:p14="http://schemas.microsoft.com/office/powerpoint/2010/main" val="191698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52E106B3-FF1B-4FA6-6DBF-F1687475A82C}"/>
              </a:ext>
            </a:extLst>
          </p:cNvPr>
          <p:cNvSpPr/>
          <p:nvPr/>
        </p:nvSpPr>
        <p:spPr>
          <a:xfrm>
            <a:off x="-340725" y="219580"/>
            <a:ext cx="1008112"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D0D2CFD9-5BB5-8B26-DA50-2C0EDFFEBC4B}"/>
              </a:ext>
            </a:extLst>
          </p:cNvPr>
          <p:cNvSpPr>
            <a:spLocks noGrp="1"/>
          </p:cNvSpPr>
          <p:nvPr>
            <p:ph type="sldNum" sz="quarter" idx="12"/>
          </p:nvPr>
        </p:nvSpPr>
        <p:spPr/>
        <p:txBody>
          <a:bodyPr/>
          <a:lstStyle/>
          <a:p>
            <a:fld id="{ADE361C3-C043-4A6E-BDCE-8DA1E7D90A3B}" type="slidenum">
              <a:rPr lang="zh-CN" altLang="en-US" smtClean="0"/>
              <a:t>28</a:t>
            </a:fld>
            <a:endParaRPr lang="zh-CN" altLang="en-US"/>
          </a:p>
        </p:txBody>
      </p:sp>
      <p:pic>
        <p:nvPicPr>
          <p:cNvPr id="5" name="图片 4">
            <a:extLst>
              <a:ext uri="{FF2B5EF4-FFF2-40B4-BE49-F238E27FC236}">
                <a16:creationId xmlns:a16="http://schemas.microsoft.com/office/drawing/2014/main" id="{22085ADA-0CA4-1D28-BA97-A08079652251}"/>
              </a:ext>
            </a:extLst>
          </p:cNvPr>
          <p:cNvPicPr>
            <a:picLocks/>
          </p:cNvPicPr>
          <p:nvPr/>
        </p:nvPicPr>
        <p:blipFill>
          <a:blip r:embed="rId2"/>
          <a:stretch>
            <a:fillRect/>
          </a:stretch>
        </p:blipFill>
        <p:spPr>
          <a:xfrm>
            <a:off x="4283968" y="4124176"/>
            <a:ext cx="2520000" cy="1512000"/>
          </a:xfrm>
          <a:prstGeom prst="rect">
            <a:avLst/>
          </a:prstGeom>
        </p:spPr>
      </p:pic>
      <p:pic>
        <p:nvPicPr>
          <p:cNvPr id="6" name="图片 5">
            <a:extLst>
              <a:ext uri="{FF2B5EF4-FFF2-40B4-BE49-F238E27FC236}">
                <a16:creationId xmlns:a16="http://schemas.microsoft.com/office/drawing/2014/main" id="{23415ED0-460B-17E1-F97C-EB95279209C3}"/>
              </a:ext>
            </a:extLst>
          </p:cNvPr>
          <p:cNvPicPr>
            <a:picLocks noChangeAspect="1"/>
          </p:cNvPicPr>
          <p:nvPr/>
        </p:nvPicPr>
        <p:blipFill>
          <a:blip r:embed="rId3"/>
          <a:stretch>
            <a:fillRect/>
          </a:stretch>
        </p:blipFill>
        <p:spPr>
          <a:xfrm>
            <a:off x="6008288" y="1225173"/>
            <a:ext cx="597152" cy="597152"/>
          </a:xfrm>
          <a:prstGeom prst="rect">
            <a:avLst/>
          </a:prstGeom>
        </p:spPr>
      </p:pic>
      <p:pic>
        <p:nvPicPr>
          <p:cNvPr id="7" name="图片 6">
            <a:extLst>
              <a:ext uri="{FF2B5EF4-FFF2-40B4-BE49-F238E27FC236}">
                <a16:creationId xmlns:a16="http://schemas.microsoft.com/office/drawing/2014/main" id="{E2E4D768-6C3B-3ED2-2642-1042C8948D9C}"/>
              </a:ext>
            </a:extLst>
          </p:cNvPr>
          <p:cNvPicPr>
            <a:picLocks noChangeAspect="1"/>
          </p:cNvPicPr>
          <p:nvPr/>
        </p:nvPicPr>
        <p:blipFill>
          <a:blip r:embed="rId4"/>
          <a:stretch>
            <a:fillRect/>
          </a:stretch>
        </p:blipFill>
        <p:spPr>
          <a:xfrm>
            <a:off x="6008843" y="2710274"/>
            <a:ext cx="599935" cy="703924"/>
          </a:xfrm>
          <a:prstGeom prst="rect">
            <a:avLst/>
          </a:prstGeom>
        </p:spPr>
      </p:pic>
      <p:sp>
        <p:nvSpPr>
          <p:cNvPr id="8" name="Rounded Rectangle 71">
            <a:extLst>
              <a:ext uri="{FF2B5EF4-FFF2-40B4-BE49-F238E27FC236}">
                <a16:creationId xmlns:a16="http://schemas.microsoft.com/office/drawing/2014/main" id="{CCCC5A62-C3BF-5B81-C22E-107AF0A7ED24}"/>
              </a:ext>
            </a:extLst>
          </p:cNvPr>
          <p:cNvSpPr/>
          <p:nvPr/>
        </p:nvSpPr>
        <p:spPr>
          <a:xfrm>
            <a:off x="4283968" y="2530765"/>
            <a:ext cx="2435362" cy="1064426"/>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9" name="文本框 8">
            <a:extLst>
              <a:ext uri="{FF2B5EF4-FFF2-40B4-BE49-F238E27FC236}">
                <a16:creationId xmlns:a16="http://schemas.microsoft.com/office/drawing/2014/main" id="{F72CE911-37F0-BA6D-8166-5B6FB18B9112}"/>
              </a:ext>
            </a:extLst>
          </p:cNvPr>
          <p:cNvSpPr txBox="1"/>
          <p:nvPr/>
        </p:nvSpPr>
        <p:spPr>
          <a:xfrm>
            <a:off x="4437128" y="2742628"/>
            <a:ext cx="1613746" cy="594202"/>
          </a:xfrm>
          <a:prstGeom prst="rect">
            <a:avLst/>
          </a:prstGeom>
          <a:noFill/>
        </p:spPr>
        <p:txBody>
          <a:bodyPr wrap="square" rtlCol="0">
            <a:spAutoFit/>
          </a:bodyPr>
          <a:lstStyle/>
          <a:p>
            <a:pPr algn="ctr">
              <a:lnSpc>
                <a:spcPct val="130000"/>
              </a:lnSpc>
            </a:pPr>
            <a:r>
              <a:rPr lang="en-US" altLang="zh-CN" sz="2800" b="1" dirty="0">
                <a:solidFill>
                  <a:schemeClr val="tx1">
                    <a:lumMod val="75000"/>
                    <a:lumOff val="25000"/>
                  </a:schemeClr>
                </a:solidFill>
              </a:rPr>
              <a:t>OS</a:t>
            </a:r>
          </a:p>
        </p:txBody>
      </p:sp>
      <p:sp>
        <p:nvSpPr>
          <p:cNvPr id="10" name="Rounded Rectangle 71">
            <a:extLst>
              <a:ext uri="{FF2B5EF4-FFF2-40B4-BE49-F238E27FC236}">
                <a16:creationId xmlns:a16="http://schemas.microsoft.com/office/drawing/2014/main" id="{F843C686-E662-6F16-4800-9C2BEBFE76CE}"/>
              </a:ext>
            </a:extLst>
          </p:cNvPr>
          <p:cNvSpPr/>
          <p:nvPr/>
        </p:nvSpPr>
        <p:spPr>
          <a:xfrm>
            <a:off x="4283968" y="1054936"/>
            <a:ext cx="2435363" cy="908324"/>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11" name="文本框 10">
            <a:extLst>
              <a:ext uri="{FF2B5EF4-FFF2-40B4-BE49-F238E27FC236}">
                <a16:creationId xmlns:a16="http://schemas.microsoft.com/office/drawing/2014/main" id="{E9CFC49E-3DB5-F852-F0FF-67ABA1F2BCBD}"/>
              </a:ext>
            </a:extLst>
          </p:cNvPr>
          <p:cNvSpPr txBox="1"/>
          <p:nvPr/>
        </p:nvSpPr>
        <p:spPr>
          <a:xfrm>
            <a:off x="4433927" y="1181749"/>
            <a:ext cx="1613746" cy="597151"/>
          </a:xfrm>
          <a:prstGeom prst="rect">
            <a:avLst/>
          </a:prstGeom>
          <a:noFill/>
        </p:spPr>
        <p:txBody>
          <a:bodyPr wrap="square" rtlCol="0">
            <a:spAutoFit/>
          </a:bodyPr>
          <a:lstStyle/>
          <a:p>
            <a:pPr algn="ctr">
              <a:lnSpc>
                <a:spcPct val="130000"/>
              </a:lnSpc>
            </a:pPr>
            <a:r>
              <a:rPr lang="zh-CN" altLang="en-US" sz="2800" b="1" dirty="0">
                <a:solidFill>
                  <a:schemeClr val="tx1">
                    <a:lumMod val="75000"/>
                    <a:lumOff val="25000"/>
                  </a:schemeClr>
                </a:solidFill>
              </a:rPr>
              <a:t>应用</a:t>
            </a:r>
            <a:endParaRPr lang="en-US" altLang="zh-CN" sz="2800" b="1" dirty="0">
              <a:solidFill>
                <a:schemeClr val="tx1">
                  <a:lumMod val="75000"/>
                  <a:lumOff val="25000"/>
                </a:schemeClr>
              </a:solidFill>
            </a:endParaRPr>
          </a:p>
        </p:txBody>
      </p:sp>
      <p:sp>
        <p:nvSpPr>
          <p:cNvPr id="12" name="任意形状 11">
            <a:extLst>
              <a:ext uri="{FF2B5EF4-FFF2-40B4-BE49-F238E27FC236}">
                <a16:creationId xmlns:a16="http://schemas.microsoft.com/office/drawing/2014/main" id="{CD452EB3-8DDE-F437-17DD-93CBC1F296DA}"/>
              </a:ext>
            </a:extLst>
          </p:cNvPr>
          <p:cNvSpPr/>
          <p:nvPr/>
        </p:nvSpPr>
        <p:spPr>
          <a:xfrm>
            <a:off x="3752602" y="1438336"/>
            <a:ext cx="499739" cy="1339702"/>
          </a:xfrm>
          <a:custGeom>
            <a:avLst/>
            <a:gdLst>
              <a:gd name="connsiteX0" fmla="*/ 499739 w 499739"/>
              <a:gd name="connsiteY0" fmla="*/ 0 h 1339702"/>
              <a:gd name="connsiteX1" fmla="*/ 9 w 499739"/>
              <a:gd name="connsiteY1" fmla="*/ 446567 h 1339702"/>
              <a:gd name="connsiteX2" fmla="*/ 489107 w 499739"/>
              <a:gd name="connsiteY2" fmla="*/ 1339702 h 1339702"/>
            </a:gdLst>
            <a:ahLst/>
            <a:cxnLst>
              <a:cxn ang="0">
                <a:pos x="connsiteX0" y="connsiteY0"/>
              </a:cxn>
              <a:cxn ang="0">
                <a:pos x="connsiteX1" y="connsiteY1"/>
              </a:cxn>
              <a:cxn ang="0">
                <a:pos x="connsiteX2" y="connsiteY2"/>
              </a:cxn>
            </a:cxnLst>
            <a:rect l="l" t="t" r="r" b="b"/>
            <a:pathLst>
              <a:path w="499739" h="1339702">
                <a:moveTo>
                  <a:pt x="499739" y="0"/>
                </a:moveTo>
                <a:cubicBezTo>
                  <a:pt x="250760" y="111641"/>
                  <a:pt x="1781" y="223283"/>
                  <a:pt x="9" y="446567"/>
                </a:cubicBezTo>
                <a:cubicBezTo>
                  <a:pt x="-1763" y="669851"/>
                  <a:pt x="243672" y="1004776"/>
                  <a:pt x="489107" y="133970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68976AC-72B7-4025-DF5D-0D6CE62767E0}"/>
              </a:ext>
            </a:extLst>
          </p:cNvPr>
          <p:cNvSpPr txBox="1"/>
          <p:nvPr/>
        </p:nvSpPr>
        <p:spPr>
          <a:xfrm>
            <a:off x="1499068" y="1200583"/>
            <a:ext cx="2364750" cy="369332"/>
          </a:xfrm>
          <a:prstGeom prst="rect">
            <a:avLst/>
          </a:prstGeom>
          <a:noFill/>
        </p:spPr>
        <p:txBody>
          <a:bodyPr wrap="none" rtlCol="0">
            <a:spAutoFit/>
          </a:bodyPr>
          <a:lstStyle/>
          <a:p>
            <a:r>
              <a:rPr kumimoji="1" lang="zh-CN" altLang="en-US" dirty="0"/>
              <a:t>请求</a:t>
            </a:r>
            <a:r>
              <a:rPr kumimoji="1" lang="en-US" altLang="zh-CN" dirty="0"/>
              <a:t>OS</a:t>
            </a:r>
            <a:r>
              <a:rPr kumimoji="1" lang="zh-CN" altLang="en-US" dirty="0"/>
              <a:t>显示一帧画面</a:t>
            </a:r>
          </a:p>
        </p:txBody>
      </p:sp>
      <p:sp>
        <p:nvSpPr>
          <p:cNvPr id="14" name="任意形状 13">
            <a:extLst>
              <a:ext uri="{FF2B5EF4-FFF2-40B4-BE49-F238E27FC236}">
                <a16:creationId xmlns:a16="http://schemas.microsoft.com/office/drawing/2014/main" id="{8FE71CE8-048F-057D-4B2B-A06808A789CF}"/>
              </a:ext>
            </a:extLst>
          </p:cNvPr>
          <p:cNvSpPr/>
          <p:nvPr/>
        </p:nvSpPr>
        <p:spPr>
          <a:xfrm>
            <a:off x="3726064" y="3339779"/>
            <a:ext cx="499739" cy="1339702"/>
          </a:xfrm>
          <a:custGeom>
            <a:avLst/>
            <a:gdLst>
              <a:gd name="connsiteX0" fmla="*/ 499739 w 499739"/>
              <a:gd name="connsiteY0" fmla="*/ 0 h 1339702"/>
              <a:gd name="connsiteX1" fmla="*/ 9 w 499739"/>
              <a:gd name="connsiteY1" fmla="*/ 446567 h 1339702"/>
              <a:gd name="connsiteX2" fmla="*/ 489107 w 499739"/>
              <a:gd name="connsiteY2" fmla="*/ 1339702 h 1339702"/>
            </a:gdLst>
            <a:ahLst/>
            <a:cxnLst>
              <a:cxn ang="0">
                <a:pos x="connsiteX0" y="connsiteY0"/>
              </a:cxn>
              <a:cxn ang="0">
                <a:pos x="connsiteX1" y="connsiteY1"/>
              </a:cxn>
              <a:cxn ang="0">
                <a:pos x="connsiteX2" y="connsiteY2"/>
              </a:cxn>
            </a:cxnLst>
            <a:rect l="l" t="t" r="r" b="b"/>
            <a:pathLst>
              <a:path w="499739" h="1339702">
                <a:moveTo>
                  <a:pt x="499739" y="0"/>
                </a:moveTo>
                <a:cubicBezTo>
                  <a:pt x="250760" y="111641"/>
                  <a:pt x="1781" y="223283"/>
                  <a:pt x="9" y="446567"/>
                </a:cubicBezTo>
                <a:cubicBezTo>
                  <a:pt x="-1763" y="669851"/>
                  <a:pt x="243672" y="1004776"/>
                  <a:pt x="489107" y="133970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64AD1F61-DDC4-8DCE-67E8-03640FE5BBE1}"/>
              </a:ext>
            </a:extLst>
          </p:cNvPr>
          <p:cNvSpPr txBox="1"/>
          <p:nvPr/>
        </p:nvSpPr>
        <p:spPr>
          <a:xfrm>
            <a:off x="1502742" y="2931249"/>
            <a:ext cx="2864887" cy="646331"/>
          </a:xfrm>
          <a:prstGeom prst="rect">
            <a:avLst/>
          </a:prstGeom>
          <a:noFill/>
        </p:spPr>
        <p:txBody>
          <a:bodyPr wrap="none" rtlCol="0">
            <a:spAutoFit/>
          </a:bodyPr>
          <a:lstStyle/>
          <a:p>
            <a:r>
              <a:rPr kumimoji="1" lang="en-US" altLang="zh-CN" dirty="0"/>
              <a:t>OS</a:t>
            </a:r>
            <a:r>
              <a:rPr kumimoji="1" lang="zh-CN" altLang="en-US" dirty="0"/>
              <a:t>向</a:t>
            </a:r>
            <a:r>
              <a:rPr kumimoji="1" lang="en-US" altLang="zh-CN" dirty="0"/>
              <a:t>GPU</a:t>
            </a:r>
            <a:r>
              <a:rPr kumimoji="1" lang="zh-CN" altLang="en-US" dirty="0"/>
              <a:t>发送渲染指令、</a:t>
            </a:r>
            <a:endParaRPr kumimoji="1" lang="en-US" altLang="zh-CN" dirty="0"/>
          </a:p>
          <a:p>
            <a:r>
              <a:rPr kumimoji="1" lang="zh-CN" altLang="en-US" dirty="0"/>
              <a:t>更新屏幕内容</a:t>
            </a:r>
            <a:endParaRPr kumimoji="1" lang="en-US" altLang="zh-CN" dirty="0"/>
          </a:p>
        </p:txBody>
      </p:sp>
    </p:spTree>
    <p:extLst>
      <p:ext uri="{BB962C8B-B14F-4D97-AF65-F5344CB8AC3E}">
        <p14:creationId xmlns:p14="http://schemas.microsoft.com/office/powerpoint/2010/main" val="76098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3FC6E980-B281-7658-9D91-2BEA941218F4}"/>
              </a:ext>
            </a:extLst>
          </p:cNvPr>
          <p:cNvSpPr/>
          <p:nvPr/>
        </p:nvSpPr>
        <p:spPr>
          <a:xfrm>
            <a:off x="-396552" y="265212"/>
            <a:ext cx="1008112"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6B55CD1A-C348-8695-FACB-B86553F5EA3B}"/>
              </a:ext>
            </a:extLst>
          </p:cNvPr>
          <p:cNvPicPr>
            <a:picLocks/>
          </p:cNvPicPr>
          <p:nvPr/>
        </p:nvPicPr>
        <p:blipFill>
          <a:blip r:embed="rId2"/>
          <a:stretch>
            <a:fillRect/>
          </a:stretch>
        </p:blipFill>
        <p:spPr>
          <a:xfrm>
            <a:off x="755576" y="3660047"/>
            <a:ext cx="2520000" cy="1512000"/>
          </a:xfrm>
          <a:prstGeom prst="rect">
            <a:avLst/>
          </a:prstGeom>
        </p:spPr>
      </p:pic>
      <p:pic>
        <p:nvPicPr>
          <p:cNvPr id="6" name="图片 5">
            <a:extLst>
              <a:ext uri="{FF2B5EF4-FFF2-40B4-BE49-F238E27FC236}">
                <a16:creationId xmlns:a16="http://schemas.microsoft.com/office/drawing/2014/main" id="{F72C2A51-2E3B-3042-693A-1C6FD9BE8163}"/>
              </a:ext>
            </a:extLst>
          </p:cNvPr>
          <p:cNvPicPr>
            <a:picLocks noChangeAspect="1"/>
          </p:cNvPicPr>
          <p:nvPr/>
        </p:nvPicPr>
        <p:blipFill>
          <a:blip r:embed="rId3"/>
          <a:stretch>
            <a:fillRect/>
          </a:stretch>
        </p:blipFill>
        <p:spPr>
          <a:xfrm>
            <a:off x="2479896" y="761044"/>
            <a:ext cx="597152" cy="597152"/>
          </a:xfrm>
          <a:prstGeom prst="rect">
            <a:avLst/>
          </a:prstGeom>
        </p:spPr>
      </p:pic>
      <p:pic>
        <p:nvPicPr>
          <p:cNvPr id="7" name="图片 6">
            <a:extLst>
              <a:ext uri="{FF2B5EF4-FFF2-40B4-BE49-F238E27FC236}">
                <a16:creationId xmlns:a16="http://schemas.microsoft.com/office/drawing/2014/main" id="{4569025A-A619-31DB-9D42-B01DF37DD62E}"/>
              </a:ext>
            </a:extLst>
          </p:cNvPr>
          <p:cNvPicPr>
            <a:picLocks noChangeAspect="1"/>
          </p:cNvPicPr>
          <p:nvPr/>
        </p:nvPicPr>
        <p:blipFill>
          <a:blip r:embed="rId4"/>
          <a:stretch>
            <a:fillRect/>
          </a:stretch>
        </p:blipFill>
        <p:spPr>
          <a:xfrm>
            <a:off x="4295193" y="2283624"/>
            <a:ext cx="599935" cy="703924"/>
          </a:xfrm>
          <a:prstGeom prst="rect">
            <a:avLst/>
          </a:prstGeom>
        </p:spPr>
      </p:pic>
      <p:sp>
        <p:nvSpPr>
          <p:cNvPr id="8" name="Rounded Rectangle 71">
            <a:extLst>
              <a:ext uri="{FF2B5EF4-FFF2-40B4-BE49-F238E27FC236}">
                <a16:creationId xmlns:a16="http://schemas.microsoft.com/office/drawing/2014/main" id="{BC2B1AFC-830A-C33E-3067-109D25D5DEA8}"/>
              </a:ext>
            </a:extLst>
          </p:cNvPr>
          <p:cNvSpPr/>
          <p:nvPr/>
        </p:nvSpPr>
        <p:spPr>
          <a:xfrm>
            <a:off x="755575" y="2066636"/>
            <a:ext cx="5465491" cy="1064426"/>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9" name="文本框 8">
            <a:extLst>
              <a:ext uri="{FF2B5EF4-FFF2-40B4-BE49-F238E27FC236}">
                <a16:creationId xmlns:a16="http://schemas.microsoft.com/office/drawing/2014/main" id="{911158A6-7F95-7995-1E04-A849EDFD5B35}"/>
              </a:ext>
            </a:extLst>
          </p:cNvPr>
          <p:cNvSpPr txBox="1"/>
          <p:nvPr/>
        </p:nvSpPr>
        <p:spPr>
          <a:xfrm>
            <a:off x="2681447" y="2299531"/>
            <a:ext cx="1613746" cy="597151"/>
          </a:xfrm>
          <a:prstGeom prst="rect">
            <a:avLst/>
          </a:prstGeom>
          <a:noFill/>
        </p:spPr>
        <p:txBody>
          <a:bodyPr wrap="square" rtlCol="0">
            <a:spAutoFit/>
          </a:bodyPr>
          <a:lstStyle/>
          <a:p>
            <a:pPr algn="ctr">
              <a:lnSpc>
                <a:spcPct val="130000"/>
              </a:lnSpc>
            </a:pPr>
            <a:r>
              <a:rPr lang="en-US" altLang="zh-CN" sz="2800" b="1" dirty="0">
                <a:solidFill>
                  <a:schemeClr val="tx1">
                    <a:lumMod val="75000"/>
                    <a:lumOff val="25000"/>
                  </a:schemeClr>
                </a:solidFill>
              </a:rPr>
              <a:t>OS</a:t>
            </a:r>
            <a:endParaRPr lang="en-US" altLang="zh-CN" sz="2400" dirty="0">
              <a:solidFill>
                <a:schemeClr val="tx1">
                  <a:lumMod val="75000"/>
                  <a:lumOff val="25000"/>
                </a:schemeClr>
              </a:solidFill>
            </a:endParaRPr>
          </a:p>
        </p:txBody>
      </p:sp>
      <p:sp>
        <p:nvSpPr>
          <p:cNvPr id="10" name="Rounded Rectangle 71">
            <a:extLst>
              <a:ext uri="{FF2B5EF4-FFF2-40B4-BE49-F238E27FC236}">
                <a16:creationId xmlns:a16="http://schemas.microsoft.com/office/drawing/2014/main" id="{661C1B4B-4A98-2423-209C-067BB0540BCF}"/>
              </a:ext>
            </a:extLst>
          </p:cNvPr>
          <p:cNvSpPr/>
          <p:nvPr/>
        </p:nvSpPr>
        <p:spPr>
          <a:xfrm>
            <a:off x="755576" y="590807"/>
            <a:ext cx="2435363" cy="908324"/>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11" name="文本框 10">
            <a:extLst>
              <a:ext uri="{FF2B5EF4-FFF2-40B4-BE49-F238E27FC236}">
                <a16:creationId xmlns:a16="http://schemas.microsoft.com/office/drawing/2014/main" id="{A9189E89-21DC-3225-97F4-8C1E07C2C823}"/>
              </a:ext>
            </a:extLst>
          </p:cNvPr>
          <p:cNvSpPr txBox="1"/>
          <p:nvPr/>
        </p:nvSpPr>
        <p:spPr>
          <a:xfrm>
            <a:off x="905535" y="717620"/>
            <a:ext cx="1613746" cy="597151"/>
          </a:xfrm>
          <a:prstGeom prst="rect">
            <a:avLst/>
          </a:prstGeom>
          <a:noFill/>
        </p:spPr>
        <p:txBody>
          <a:bodyPr wrap="square" rtlCol="0">
            <a:spAutoFit/>
          </a:bodyPr>
          <a:lstStyle/>
          <a:p>
            <a:pPr algn="ctr">
              <a:lnSpc>
                <a:spcPct val="130000"/>
              </a:lnSpc>
            </a:pPr>
            <a:r>
              <a:rPr lang="zh-CN" altLang="en-US" sz="2800" b="1" dirty="0">
                <a:solidFill>
                  <a:schemeClr val="tx1">
                    <a:lumMod val="75000"/>
                    <a:lumOff val="25000"/>
                  </a:schemeClr>
                </a:solidFill>
              </a:rPr>
              <a:t>应用</a:t>
            </a:r>
            <a:endParaRPr lang="en-US" altLang="zh-CN" sz="2400" dirty="0">
              <a:solidFill>
                <a:schemeClr val="tx1">
                  <a:lumMod val="75000"/>
                  <a:lumOff val="25000"/>
                </a:schemeClr>
              </a:solidFill>
            </a:endParaRPr>
          </a:p>
        </p:txBody>
      </p:sp>
      <p:sp>
        <p:nvSpPr>
          <p:cNvPr id="12" name="任意形状 11">
            <a:extLst>
              <a:ext uri="{FF2B5EF4-FFF2-40B4-BE49-F238E27FC236}">
                <a16:creationId xmlns:a16="http://schemas.microsoft.com/office/drawing/2014/main" id="{76CA26F1-A97D-13BC-5796-3FB588801A28}"/>
              </a:ext>
            </a:extLst>
          </p:cNvPr>
          <p:cNvSpPr/>
          <p:nvPr/>
        </p:nvSpPr>
        <p:spPr>
          <a:xfrm>
            <a:off x="224210" y="974207"/>
            <a:ext cx="499739" cy="1339702"/>
          </a:xfrm>
          <a:custGeom>
            <a:avLst/>
            <a:gdLst>
              <a:gd name="connsiteX0" fmla="*/ 499739 w 499739"/>
              <a:gd name="connsiteY0" fmla="*/ 0 h 1339702"/>
              <a:gd name="connsiteX1" fmla="*/ 9 w 499739"/>
              <a:gd name="connsiteY1" fmla="*/ 446567 h 1339702"/>
              <a:gd name="connsiteX2" fmla="*/ 489107 w 499739"/>
              <a:gd name="connsiteY2" fmla="*/ 1339702 h 1339702"/>
            </a:gdLst>
            <a:ahLst/>
            <a:cxnLst>
              <a:cxn ang="0">
                <a:pos x="connsiteX0" y="connsiteY0"/>
              </a:cxn>
              <a:cxn ang="0">
                <a:pos x="connsiteX1" y="connsiteY1"/>
              </a:cxn>
              <a:cxn ang="0">
                <a:pos x="connsiteX2" y="connsiteY2"/>
              </a:cxn>
            </a:cxnLst>
            <a:rect l="l" t="t" r="r" b="b"/>
            <a:pathLst>
              <a:path w="499739" h="1339702">
                <a:moveTo>
                  <a:pt x="499739" y="0"/>
                </a:moveTo>
                <a:cubicBezTo>
                  <a:pt x="250760" y="111641"/>
                  <a:pt x="1781" y="223283"/>
                  <a:pt x="9" y="446567"/>
                </a:cubicBezTo>
                <a:cubicBezTo>
                  <a:pt x="-1763" y="669851"/>
                  <a:pt x="243672" y="1004776"/>
                  <a:pt x="489107" y="133970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5390B9BC-ADC1-B1FB-6274-AF0D2BC097E3}"/>
              </a:ext>
            </a:extLst>
          </p:cNvPr>
          <p:cNvSpPr/>
          <p:nvPr/>
        </p:nvSpPr>
        <p:spPr>
          <a:xfrm>
            <a:off x="197672" y="2875650"/>
            <a:ext cx="499739" cy="1339702"/>
          </a:xfrm>
          <a:custGeom>
            <a:avLst/>
            <a:gdLst>
              <a:gd name="connsiteX0" fmla="*/ 499739 w 499739"/>
              <a:gd name="connsiteY0" fmla="*/ 0 h 1339702"/>
              <a:gd name="connsiteX1" fmla="*/ 9 w 499739"/>
              <a:gd name="connsiteY1" fmla="*/ 446567 h 1339702"/>
              <a:gd name="connsiteX2" fmla="*/ 489107 w 499739"/>
              <a:gd name="connsiteY2" fmla="*/ 1339702 h 1339702"/>
            </a:gdLst>
            <a:ahLst/>
            <a:cxnLst>
              <a:cxn ang="0">
                <a:pos x="connsiteX0" y="connsiteY0"/>
              </a:cxn>
              <a:cxn ang="0">
                <a:pos x="connsiteX1" y="connsiteY1"/>
              </a:cxn>
              <a:cxn ang="0">
                <a:pos x="connsiteX2" y="connsiteY2"/>
              </a:cxn>
            </a:cxnLst>
            <a:rect l="l" t="t" r="r" b="b"/>
            <a:pathLst>
              <a:path w="499739" h="1339702">
                <a:moveTo>
                  <a:pt x="499739" y="0"/>
                </a:moveTo>
                <a:cubicBezTo>
                  <a:pt x="250760" y="111641"/>
                  <a:pt x="1781" y="223283"/>
                  <a:pt x="9" y="446567"/>
                </a:cubicBezTo>
                <a:cubicBezTo>
                  <a:pt x="-1763" y="669851"/>
                  <a:pt x="243672" y="1004776"/>
                  <a:pt x="489107" y="133970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Picture 2" descr="Wechat,512x512 Icon - 微信 图标 (512x512)">
            <a:extLst>
              <a:ext uri="{FF2B5EF4-FFF2-40B4-BE49-F238E27FC236}">
                <a16:creationId xmlns:a16="http://schemas.microsoft.com/office/drawing/2014/main" id="{ACB09F73-AE61-E442-48E7-423A3F8D5712}"/>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547111" y="746480"/>
            <a:ext cx="597064" cy="597064"/>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71">
            <a:extLst>
              <a:ext uri="{FF2B5EF4-FFF2-40B4-BE49-F238E27FC236}">
                <a16:creationId xmlns:a16="http://schemas.microsoft.com/office/drawing/2014/main" id="{88DDAA92-EEB4-4811-6206-01201F023505}"/>
              </a:ext>
            </a:extLst>
          </p:cNvPr>
          <p:cNvSpPr/>
          <p:nvPr/>
        </p:nvSpPr>
        <p:spPr>
          <a:xfrm>
            <a:off x="3785704" y="590807"/>
            <a:ext cx="2435363" cy="908324"/>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18" name="文本框 17">
            <a:extLst>
              <a:ext uri="{FF2B5EF4-FFF2-40B4-BE49-F238E27FC236}">
                <a16:creationId xmlns:a16="http://schemas.microsoft.com/office/drawing/2014/main" id="{25AD34C0-5201-C886-336E-47BCF1D95CAB}"/>
              </a:ext>
            </a:extLst>
          </p:cNvPr>
          <p:cNvSpPr txBox="1"/>
          <p:nvPr/>
        </p:nvSpPr>
        <p:spPr>
          <a:xfrm>
            <a:off x="3935663" y="717620"/>
            <a:ext cx="1613746" cy="597151"/>
          </a:xfrm>
          <a:prstGeom prst="rect">
            <a:avLst/>
          </a:prstGeom>
          <a:noFill/>
        </p:spPr>
        <p:txBody>
          <a:bodyPr wrap="square" rtlCol="0">
            <a:spAutoFit/>
          </a:bodyPr>
          <a:lstStyle/>
          <a:p>
            <a:pPr algn="ctr">
              <a:lnSpc>
                <a:spcPct val="130000"/>
              </a:lnSpc>
            </a:pPr>
            <a:r>
              <a:rPr lang="zh-CN" altLang="en-US" sz="2800" b="1" dirty="0">
                <a:solidFill>
                  <a:schemeClr val="tx1">
                    <a:lumMod val="75000"/>
                    <a:lumOff val="25000"/>
                  </a:schemeClr>
                </a:solidFill>
              </a:rPr>
              <a:t>应用</a:t>
            </a:r>
            <a:endParaRPr lang="en-US" altLang="zh-CN" sz="2400" dirty="0">
              <a:solidFill>
                <a:schemeClr val="tx1">
                  <a:lumMod val="75000"/>
                  <a:lumOff val="25000"/>
                </a:schemeClr>
              </a:solidFill>
            </a:endParaRPr>
          </a:p>
        </p:txBody>
      </p:sp>
      <p:sp>
        <p:nvSpPr>
          <p:cNvPr id="19" name="任意形状 18">
            <a:extLst>
              <a:ext uri="{FF2B5EF4-FFF2-40B4-BE49-F238E27FC236}">
                <a16:creationId xmlns:a16="http://schemas.microsoft.com/office/drawing/2014/main" id="{B1FC4479-2453-DDDC-1DB8-77294E3BB2A6}"/>
              </a:ext>
            </a:extLst>
          </p:cNvPr>
          <p:cNvSpPr/>
          <p:nvPr/>
        </p:nvSpPr>
        <p:spPr>
          <a:xfrm flipH="1">
            <a:off x="6250080" y="935606"/>
            <a:ext cx="499739" cy="1339702"/>
          </a:xfrm>
          <a:custGeom>
            <a:avLst/>
            <a:gdLst>
              <a:gd name="connsiteX0" fmla="*/ 499739 w 499739"/>
              <a:gd name="connsiteY0" fmla="*/ 0 h 1339702"/>
              <a:gd name="connsiteX1" fmla="*/ 9 w 499739"/>
              <a:gd name="connsiteY1" fmla="*/ 446567 h 1339702"/>
              <a:gd name="connsiteX2" fmla="*/ 489107 w 499739"/>
              <a:gd name="connsiteY2" fmla="*/ 1339702 h 1339702"/>
            </a:gdLst>
            <a:ahLst/>
            <a:cxnLst>
              <a:cxn ang="0">
                <a:pos x="connsiteX0" y="connsiteY0"/>
              </a:cxn>
              <a:cxn ang="0">
                <a:pos x="connsiteX1" y="connsiteY1"/>
              </a:cxn>
              <a:cxn ang="0">
                <a:pos x="connsiteX2" y="connsiteY2"/>
              </a:cxn>
            </a:cxnLst>
            <a:rect l="l" t="t" r="r" b="b"/>
            <a:pathLst>
              <a:path w="499739" h="1339702">
                <a:moveTo>
                  <a:pt x="499739" y="0"/>
                </a:moveTo>
                <a:cubicBezTo>
                  <a:pt x="250760" y="111641"/>
                  <a:pt x="1781" y="223283"/>
                  <a:pt x="9" y="446567"/>
                </a:cubicBezTo>
                <a:cubicBezTo>
                  <a:pt x="-1763" y="669851"/>
                  <a:pt x="243672" y="1004776"/>
                  <a:pt x="489107" y="133970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Freeform 15">
            <a:extLst>
              <a:ext uri="{FF2B5EF4-FFF2-40B4-BE49-F238E27FC236}">
                <a16:creationId xmlns:a16="http://schemas.microsoft.com/office/drawing/2014/main" id="{19D0CF43-6909-2D91-F436-894C5AC3B807}"/>
              </a:ext>
            </a:extLst>
          </p:cNvPr>
          <p:cNvSpPr>
            <a:spLocks noEditPoints="1"/>
          </p:cNvSpPr>
          <p:nvPr/>
        </p:nvSpPr>
        <p:spPr bwMode="auto">
          <a:xfrm>
            <a:off x="8331792" y="898024"/>
            <a:ext cx="694731" cy="696850"/>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8 h 192"/>
              <a:gd name="T12" fmla="*/ 184 w 192"/>
              <a:gd name="T13" fmla="*/ 96 h 192"/>
              <a:gd name="T14" fmla="*/ 164 w 192"/>
              <a:gd name="T15" fmla="*/ 152 h 192"/>
              <a:gd name="T16" fmla="*/ 122 w 192"/>
              <a:gd name="T17" fmla="*/ 137 h 192"/>
              <a:gd name="T18" fmla="*/ 121 w 192"/>
              <a:gd name="T19" fmla="*/ 132 h 192"/>
              <a:gd name="T20" fmla="*/ 124 w 192"/>
              <a:gd name="T21" fmla="*/ 121 h 192"/>
              <a:gd name="T22" fmla="*/ 128 w 192"/>
              <a:gd name="T23" fmla="*/ 107 h 192"/>
              <a:gd name="T24" fmla="*/ 134 w 192"/>
              <a:gd name="T25" fmla="*/ 92 h 192"/>
              <a:gd name="T26" fmla="*/ 134 w 192"/>
              <a:gd name="T27" fmla="*/ 79 h 192"/>
              <a:gd name="T28" fmla="*/ 134 w 192"/>
              <a:gd name="T29" fmla="*/ 78 h 192"/>
              <a:gd name="T30" fmla="*/ 135 w 192"/>
              <a:gd name="T31" fmla="*/ 60 h 192"/>
              <a:gd name="T32" fmla="*/ 128 w 192"/>
              <a:gd name="T33" fmla="*/ 36 h 192"/>
              <a:gd name="T34" fmla="*/ 101 w 192"/>
              <a:gd name="T35" fmla="*/ 24 h 192"/>
              <a:gd name="T36" fmla="*/ 93 w 192"/>
              <a:gd name="T37" fmla="*/ 24 h 192"/>
              <a:gd name="T38" fmla="*/ 66 w 192"/>
              <a:gd name="T39" fmla="*/ 36 h 192"/>
              <a:gd name="T40" fmla="*/ 59 w 192"/>
              <a:gd name="T41" fmla="*/ 60 h 192"/>
              <a:gd name="T42" fmla="*/ 61 w 192"/>
              <a:gd name="T43" fmla="*/ 78 h 192"/>
              <a:gd name="T44" fmla="*/ 60 w 192"/>
              <a:gd name="T45" fmla="*/ 79 h 192"/>
              <a:gd name="T46" fmla="*/ 60 w 192"/>
              <a:gd name="T47" fmla="*/ 92 h 192"/>
              <a:gd name="T48" fmla="*/ 67 w 192"/>
              <a:gd name="T49" fmla="*/ 107 h 192"/>
              <a:gd name="T50" fmla="*/ 71 w 192"/>
              <a:gd name="T51" fmla="*/ 121 h 192"/>
              <a:gd name="T52" fmla="*/ 73 w 192"/>
              <a:gd name="T53" fmla="*/ 132 h 192"/>
              <a:gd name="T54" fmla="*/ 71 w 192"/>
              <a:gd name="T55" fmla="*/ 137 h 192"/>
              <a:gd name="T56" fmla="*/ 29 w 192"/>
              <a:gd name="T57" fmla="*/ 152 h 192"/>
              <a:gd name="T58" fmla="*/ 8 w 192"/>
              <a:gd name="T59" fmla="*/ 96 h 192"/>
              <a:gd name="T60" fmla="*/ 96 w 192"/>
              <a:gd name="T61" fmla="*/ 8 h 192"/>
              <a:gd name="T62" fmla="*/ 35 w 192"/>
              <a:gd name="T63" fmla="*/ 159 h 192"/>
              <a:gd name="T64" fmla="*/ 74 w 192"/>
              <a:gd name="T65" fmla="*/ 145 h 192"/>
              <a:gd name="T66" fmla="*/ 81 w 192"/>
              <a:gd name="T67" fmla="*/ 132 h 192"/>
              <a:gd name="T68" fmla="*/ 78 w 192"/>
              <a:gd name="T69" fmla="*/ 118 h 192"/>
              <a:gd name="T70" fmla="*/ 74 w 192"/>
              <a:gd name="T71" fmla="*/ 105 h 192"/>
              <a:gd name="T72" fmla="*/ 73 w 192"/>
              <a:gd name="T73" fmla="*/ 102 h 192"/>
              <a:gd name="T74" fmla="*/ 68 w 192"/>
              <a:gd name="T75" fmla="*/ 90 h 192"/>
              <a:gd name="T76" fmla="*/ 68 w 192"/>
              <a:gd name="T77" fmla="*/ 82 h 192"/>
              <a:gd name="T78" fmla="*/ 69 w 192"/>
              <a:gd name="T79" fmla="*/ 80 h 192"/>
              <a:gd name="T80" fmla="*/ 67 w 192"/>
              <a:gd name="T81" fmla="*/ 59 h 192"/>
              <a:gd name="T82" fmla="*/ 73 w 192"/>
              <a:gd name="T83" fmla="*/ 41 h 192"/>
              <a:gd name="T84" fmla="*/ 93 w 192"/>
              <a:gd name="T85" fmla="*/ 32 h 192"/>
              <a:gd name="T86" fmla="*/ 101 w 192"/>
              <a:gd name="T87" fmla="*/ 32 h 192"/>
              <a:gd name="T88" fmla="*/ 122 w 192"/>
              <a:gd name="T89" fmla="*/ 41 h 192"/>
              <a:gd name="T90" fmla="*/ 127 w 192"/>
              <a:gd name="T91" fmla="*/ 59 h 192"/>
              <a:gd name="T92" fmla="*/ 126 w 192"/>
              <a:gd name="T93" fmla="*/ 80 h 192"/>
              <a:gd name="T94" fmla="*/ 126 w 192"/>
              <a:gd name="T95" fmla="*/ 82 h 192"/>
              <a:gd name="T96" fmla="*/ 126 w 192"/>
              <a:gd name="T97" fmla="*/ 90 h 192"/>
              <a:gd name="T98" fmla="*/ 121 w 192"/>
              <a:gd name="T99" fmla="*/ 102 h 192"/>
              <a:gd name="T100" fmla="*/ 120 w 192"/>
              <a:gd name="T101" fmla="*/ 105 h 192"/>
              <a:gd name="T102" fmla="*/ 116 w 192"/>
              <a:gd name="T103" fmla="*/ 118 h 192"/>
              <a:gd name="T104" fmla="*/ 113 w 192"/>
              <a:gd name="T105" fmla="*/ 132 h 192"/>
              <a:gd name="T106" fmla="*/ 119 w 192"/>
              <a:gd name="T107" fmla="*/ 145 h 192"/>
              <a:gd name="T108" fmla="*/ 158 w 192"/>
              <a:gd name="T109" fmla="*/ 158 h 192"/>
              <a:gd name="T110" fmla="*/ 96 w 192"/>
              <a:gd name="T111" fmla="*/ 184 h 192"/>
              <a:gd name="T112" fmla="*/ 35 w 192"/>
              <a:gd name="T113"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a:extLst>
              <a:ext uri="{FF2B5EF4-FFF2-40B4-BE49-F238E27FC236}">
                <a16:creationId xmlns:a16="http://schemas.microsoft.com/office/drawing/2014/main" id="{FB267EA0-A4AE-C7A4-F2CF-1341B1DE6DCE}"/>
              </a:ext>
            </a:extLst>
          </p:cNvPr>
          <p:cNvSpPr txBox="1"/>
          <p:nvPr/>
        </p:nvSpPr>
        <p:spPr>
          <a:xfrm>
            <a:off x="6572005" y="1853947"/>
            <a:ext cx="1903085" cy="369332"/>
          </a:xfrm>
          <a:prstGeom prst="rect">
            <a:avLst/>
          </a:prstGeom>
          <a:noFill/>
        </p:spPr>
        <p:txBody>
          <a:bodyPr wrap="none" rtlCol="0">
            <a:spAutoFit/>
          </a:bodyPr>
          <a:lstStyle/>
          <a:p>
            <a:r>
              <a:rPr kumimoji="1" lang="zh-CN" altLang="en-US" dirty="0"/>
              <a:t>请求</a:t>
            </a:r>
            <a:r>
              <a:rPr kumimoji="1" lang="en-US" altLang="zh-CN" dirty="0"/>
              <a:t>OS</a:t>
            </a:r>
            <a:r>
              <a:rPr kumimoji="1" lang="zh-CN" altLang="en-US" dirty="0"/>
              <a:t>发送消息</a:t>
            </a:r>
            <a:endParaRPr kumimoji="1" lang="en-US" altLang="zh-CN" dirty="0"/>
          </a:p>
        </p:txBody>
      </p:sp>
      <p:sp>
        <p:nvSpPr>
          <p:cNvPr id="22" name="椭圆形标注 21">
            <a:extLst>
              <a:ext uri="{FF2B5EF4-FFF2-40B4-BE49-F238E27FC236}">
                <a16:creationId xmlns:a16="http://schemas.microsoft.com/office/drawing/2014/main" id="{A45E0C8E-1D74-7761-ED65-03AFFE8BD199}"/>
              </a:ext>
            </a:extLst>
          </p:cNvPr>
          <p:cNvSpPr/>
          <p:nvPr/>
        </p:nvSpPr>
        <p:spPr>
          <a:xfrm flipH="1">
            <a:off x="6444440" y="44863"/>
            <a:ext cx="2435364" cy="853644"/>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dirty="0"/>
              <a:t>下局一起开黑</a:t>
            </a:r>
          </a:p>
        </p:txBody>
      </p:sp>
      <p:sp>
        <p:nvSpPr>
          <p:cNvPr id="23" name="文本框 22">
            <a:extLst>
              <a:ext uri="{FF2B5EF4-FFF2-40B4-BE49-F238E27FC236}">
                <a16:creationId xmlns:a16="http://schemas.microsoft.com/office/drawing/2014/main" id="{5733A1D8-E38B-6C9C-E528-6610FDFA4DBB}"/>
              </a:ext>
            </a:extLst>
          </p:cNvPr>
          <p:cNvSpPr txBox="1"/>
          <p:nvPr/>
        </p:nvSpPr>
        <p:spPr>
          <a:xfrm>
            <a:off x="3902295" y="4064876"/>
            <a:ext cx="4637542" cy="369332"/>
          </a:xfrm>
          <a:prstGeom prst="rect">
            <a:avLst/>
          </a:prstGeom>
          <a:noFill/>
        </p:spPr>
        <p:txBody>
          <a:bodyPr wrap="square" rtlCol="0">
            <a:spAutoFit/>
          </a:bodyPr>
          <a:lstStyle/>
          <a:p>
            <a:r>
              <a:rPr kumimoji="1" lang="en-US" altLang="zh-CN" dirty="0"/>
              <a:t>OS</a:t>
            </a:r>
            <a:r>
              <a:rPr kumimoji="1" lang="zh-CN" altLang="en-US" dirty="0"/>
              <a:t>把消息封装成网络包并发送出去</a:t>
            </a:r>
            <a:endParaRPr kumimoji="1" lang="en-US" altLang="zh-CN" dirty="0"/>
          </a:p>
        </p:txBody>
      </p:sp>
      <p:sp>
        <p:nvSpPr>
          <p:cNvPr id="24" name="任意形状 23">
            <a:extLst>
              <a:ext uri="{FF2B5EF4-FFF2-40B4-BE49-F238E27FC236}">
                <a16:creationId xmlns:a16="http://schemas.microsoft.com/office/drawing/2014/main" id="{217FC5D8-E786-6B87-6B34-A09C58D59796}"/>
              </a:ext>
            </a:extLst>
          </p:cNvPr>
          <p:cNvSpPr/>
          <p:nvPr/>
        </p:nvSpPr>
        <p:spPr>
          <a:xfrm>
            <a:off x="3424619" y="2898700"/>
            <a:ext cx="3412522" cy="1297172"/>
          </a:xfrm>
          <a:custGeom>
            <a:avLst/>
            <a:gdLst>
              <a:gd name="connsiteX0" fmla="*/ 2806995 w 3412522"/>
              <a:gd name="connsiteY0" fmla="*/ 0 h 1297172"/>
              <a:gd name="connsiteX1" fmla="*/ 3211032 w 3412522"/>
              <a:gd name="connsiteY1" fmla="*/ 637953 h 1297172"/>
              <a:gd name="connsiteX2" fmla="*/ 0 w 3412522"/>
              <a:gd name="connsiteY2" fmla="*/ 1297172 h 1297172"/>
            </a:gdLst>
            <a:ahLst/>
            <a:cxnLst>
              <a:cxn ang="0">
                <a:pos x="connsiteX0" y="connsiteY0"/>
              </a:cxn>
              <a:cxn ang="0">
                <a:pos x="connsiteX1" y="connsiteY1"/>
              </a:cxn>
              <a:cxn ang="0">
                <a:pos x="connsiteX2" y="connsiteY2"/>
              </a:cxn>
            </a:cxnLst>
            <a:rect l="l" t="t" r="r" b="b"/>
            <a:pathLst>
              <a:path w="3412522" h="1297172">
                <a:moveTo>
                  <a:pt x="2806995" y="0"/>
                </a:moveTo>
                <a:cubicBezTo>
                  <a:pt x="3242929" y="210879"/>
                  <a:pt x="3678864" y="421758"/>
                  <a:pt x="3211032" y="637953"/>
                </a:cubicBezTo>
                <a:cubicBezTo>
                  <a:pt x="2743200" y="854148"/>
                  <a:pt x="1371600" y="1075660"/>
                  <a:pt x="0" y="1297172"/>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529FCBB3-FB99-062D-CC11-D7CCB0F83EF5}"/>
              </a:ext>
            </a:extLst>
          </p:cNvPr>
          <p:cNvSpPr txBox="1"/>
          <p:nvPr/>
        </p:nvSpPr>
        <p:spPr>
          <a:xfrm>
            <a:off x="3411158" y="4918582"/>
            <a:ext cx="5134739" cy="646331"/>
          </a:xfrm>
          <a:prstGeom prst="rect">
            <a:avLst/>
          </a:prstGeom>
          <a:noFill/>
        </p:spPr>
        <p:txBody>
          <a:bodyPr wrap="none" rtlCol="0">
            <a:spAutoFit/>
          </a:bodyPr>
          <a:lstStyle/>
          <a:p>
            <a:r>
              <a:rPr kumimoji="1" lang="en-US" altLang="zh-CN" b="1" dirty="0">
                <a:solidFill>
                  <a:srgbClr val="C00000"/>
                </a:solidFill>
              </a:rPr>
              <a:t>OS</a:t>
            </a:r>
            <a:r>
              <a:rPr kumimoji="1" lang="zh-CN" altLang="en-US" b="1" dirty="0">
                <a:solidFill>
                  <a:srgbClr val="C00000"/>
                </a:solidFill>
              </a:rPr>
              <a:t>负责调度不同的应用程序、并且协调它们对于</a:t>
            </a:r>
            <a:endParaRPr kumimoji="1" lang="en-US" altLang="zh-CN" b="1" dirty="0">
              <a:solidFill>
                <a:srgbClr val="C00000"/>
              </a:solidFill>
            </a:endParaRPr>
          </a:p>
          <a:p>
            <a:r>
              <a:rPr kumimoji="1" lang="en-US" altLang="zh-CN" b="1" dirty="0">
                <a:solidFill>
                  <a:srgbClr val="C00000"/>
                </a:solidFill>
              </a:rPr>
              <a:t>CPU</a:t>
            </a:r>
            <a:r>
              <a:rPr kumimoji="1" lang="zh-CN" altLang="en-US" b="1" dirty="0">
                <a:solidFill>
                  <a:srgbClr val="C00000"/>
                </a:solidFill>
              </a:rPr>
              <a:t>、屏幕、网络等硬件的使用</a:t>
            </a:r>
            <a:endParaRPr kumimoji="1" lang="en-US" altLang="zh-CN" b="1" dirty="0">
              <a:solidFill>
                <a:srgbClr val="C00000"/>
              </a:solidFill>
            </a:endParaRPr>
          </a:p>
        </p:txBody>
      </p:sp>
    </p:spTree>
    <p:extLst>
      <p:ext uri="{BB962C8B-B14F-4D97-AF65-F5344CB8AC3E}">
        <p14:creationId xmlns:p14="http://schemas.microsoft.com/office/powerpoint/2010/main" val="11683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3" grpId="0"/>
      <p:bldP spid="24" grpId="0" animBg="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BE39C2-86D1-9B45-B569-48F1570E518D}"/>
              </a:ext>
            </a:extLst>
          </p:cNvPr>
          <p:cNvSpPr>
            <a:spLocks noGrp="1"/>
          </p:cNvSpPr>
          <p:nvPr>
            <p:ph type="title"/>
          </p:nvPr>
        </p:nvSpPr>
        <p:spPr/>
        <p:txBody>
          <a:bodyPr/>
          <a:lstStyle/>
          <a:p>
            <a:r>
              <a:rPr kumimoji="1" lang="zh-CN" altLang="en-US" dirty="0"/>
              <a:t>版权声明</a:t>
            </a:r>
          </a:p>
        </p:txBody>
      </p:sp>
      <p:sp>
        <p:nvSpPr>
          <p:cNvPr id="3" name="内容占位符 2">
            <a:extLst>
              <a:ext uri="{FF2B5EF4-FFF2-40B4-BE49-F238E27FC236}">
                <a16:creationId xmlns:a16="http://schemas.microsoft.com/office/drawing/2014/main" id="{695B3383-B219-984C-8D0C-BCF076655903}"/>
              </a:ext>
            </a:extLst>
          </p:cNvPr>
          <p:cNvSpPr>
            <a:spLocks noGrp="1"/>
          </p:cNvSpPr>
          <p:nvPr>
            <p:ph idx="1"/>
          </p:nvPr>
        </p:nvSpPr>
        <p:spPr/>
        <p:txBody>
          <a:bodyPr>
            <a:noAutofit/>
          </a:bodyPr>
          <a:lstStyle/>
          <a:p>
            <a:r>
              <a:rPr lang="zh-CN" altLang="en-US" sz="2000" b="0" dirty="0"/>
              <a:t>本内容版权归</a:t>
            </a:r>
            <a:r>
              <a:rPr lang="zh-CN" altLang="en-US" sz="2000" dirty="0"/>
              <a:t>上海交通大学并行与分布式系统研究所</a:t>
            </a:r>
            <a:r>
              <a:rPr lang="zh-CN" altLang="en-US" sz="2000" b="0" dirty="0"/>
              <a:t>所有</a:t>
            </a:r>
            <a:endParaRPr lang="en-US" altLang="zh-CN" sz="2000" b="0" dirty="0"/>
          </a:p>
          <a:p>
            <a:r>
              <a:rPr lang="zh-CN" altLang="en-US" sz="2000" b="0" dirty="0"/>
              <a:t>使用者可以将全部或部分本内容免费用于非商业用途</a:t>
            </a:r>
            <a:endParaRPr lang="en-US" altLang="zh-CN" sz="2000" b="0" dirty="0"/>
          </a:p>
          <a:p>
            <a:r>
              <a:rPr lang="zh-CN" altLang="en-US" sz="2000" b="0" dirty="0"/>
              <a:t>使用者在使用全部或部分本内容时请注明来源</a:t>
            </a:r>
            <a:endParaRPr lang="en-US" altLang="zh-CN" sz="2000" b="0" dirty="0"/>
          </a:p>
          <a:p>
            <a:pPr lvl="1"/>
            <a:r>
              <a:rPr lang="zh-CN" altLang="en-US" sz="1600" dirty="0"/>
              <a:t>内容</a:t>
            </a:r>
            <a:r>
              <a:rPr lang="zh-CN" altLang="en-US" sz="1600" b="0" dirty="0"/>
              <a:t>来自</a:t>
            </a:r>
            <a:r>
              <a:rPr lang="zh-CN" altLang="en-US" sz="1600" dirty="0"/>
              <a:t>：上海交通大学并行与分布式系统研究所</a:t>
            </a:r>
            <a:r>
              <a:rPr lang="en-US" altLang="zh-CN" sz="1600" dirty="0"/>
              <a:t>+</a:t>
            </a:r>
            <a:r>
              <a:rPr lang="zh-CN" altLang="en-US" sz="1600" dirty="0"/>
              <a:t>材料名字</a:t>
            </a:r>
            <a:endParaRPr lang="en-US" altLang="zh-CN" sz="1600" b="0" dirty="0"/>
          </a:p>
          <a:p>
            <a:r>
              <a:rPr lang="zh-CN" altLang="en-US" sz="2000" b="0" dirty="0"/>
              <a:t>对于不遵守此声明或者其他违法使用本内容者，将依法保留追究权</a:t>
            </a:r>
            <a:endParaRPr lang="en-US" altLang="zh-CN" sz="2000" b="0" dirty="0"/>
          </a:p>
          <a:p>
            <a:r>
              <a:rPr lang="zh-CN" altLang="en-US" sz="2000" b="0" dirty="0"/>
              <a:t>本内容的发布采用 </a:t>
            </a:r>
            <a:r>
              <a:rPr lang="en-US" altLang="zh-CN" sz="2000" b="0" dirty="0"/>
              <a:t>Creative Commons</a:t>
            </a:r>
            <a:r>
              <a:rPr lang="zh-CN" altLang="en-US" sz="2000" b="0" dirty="0"/>
              <a:t> </a:t>
            </a:r>
            <a:r>
              <a:rPr lang="en-US" altLang="zh-CN" sz="2000" b="0" dirty="0"/>
              <a:t>Attribution</a:t>
            </a:r>
            <a:r>
              <a:rPr lang="zh-CN" altLang="en-US" sz="2000" b="0" dirty="0"/>
              <a:t> </a:t>
            </a:r>
            <a:r>
              <a:rPr lang="en-US" altLang="zh-CN" sz="2000" b="0" dirty="0"/>
              <a:t>4.0</a:t>
            </a:r>
            <a:r>
              <a:rPr lang="zh-CN" altLang="en-US" sz="2000" b="0" dirty="0"/>
              <a:t> </a:t>
            </a:r>
            <a:r>
              <a:rPr lang="en-US" altLang="zh-CN" sz="2000" b="0" dirty="0"/>
              <a:t>License</a:t>
            </a:r>
            <a:endParaRPr lang="en-US" altLang="zh-CN" sz="2400" b="0" dirty="0"/>
          </a:p>
          <a:p>
            <a:pPr lvl="1"/>
            <a:r>
              <a:rPr lang="zh-CN" altLang="en-US" sz="1600" dirty="0"/>
              <a:t>完整文本：</a:t>
            </a:r>
            <a:r>
              <a:rPr lang="en-US" altLang="zh-CN" sz="1600" dirty="0">
                <a:hlinkClick r:id="rId2"/>
              </a:rPr>
              <a:t>https://creativecommons.org/licenses/by/4.0/legalcode</a:t>
            </a:r>
            <a:endParaRPr lang="en-US" altLang="zh-CN" sz="1800" b="0" dirty="0"/>
          </a:p>
          <a:p>
            <a:endParaRPr kumimoji="1" lang="zh-CN" altLang="en-US" sz="2000" dirty="0"/>
          </a:p>
        </p:txBody>
      </p:sp>
      <p:sp>
        <p:nvSpPr>
          <p:cNvPr id="4" name="灯片编号占位符 3">
            <a:extLst>
              <a:ext uri="{FF2B5EF4-FFF2-40B4-BE49-F238E27FC236}">
                <a16:creationId xmlns:a16="http://schemas.microsoft.com/office/drawing/2014/main" id="{70D6275D-0E58-1C46-BA79-C46B2D55F355}"/>
              </a:ext>
            </a:extLst>
          </p:cNvPr>
          <p:cNvSpPr>
            <a:spLocks noGrp="1"/>
          </p:cNvSpPr>
          <p:nvPr>
            <p:ph type="sldNum" sz="quarter" idx="12"/>
          </p:nvPr>
        </p:nvSpPr>
        <p:spPr/>
        <p:txBody>
          <a:bodyPr/>
          <a:lstStyle/>
          <a:p>
            <a:fld id="{ADE361C3-C043-4A6E-BDCE-8DA1E7D90A3B}" type="slidenum">
              <a:rPr lang="zh-CN" altLang="en-US" smtClean="0"/>
              <a:t>3</a:t>
            </a:fld>
            <a:endParaRPr lang="zh-CN" altLang="en-US"/>
          </a:p>
        </p:txBody>
      </p:sp>
    </p:spTree>
    <p:extLst>
      <p:ext uri="{BB962C8B-B14F-4D97-AF65-F5344CB8AC3E}">
        <p14:creationId xmlns:p14="http://schemas.microsoft.com/office/powerpoint/2010/main" val="1615226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8A98D-F238-FE76-5972-D89EC037D349}"/>
              </a:ext>
            </a:extLst>
          </p:cNvPr>
          <p:cNvSpPr>
            <a:spLocks noGrp="1"/>
          </p:cNvSpPr>
          <p:nvPr>
            <p:ph type="title"/>
          </p:nvPr>
        </p:nvSpPr>
        <p:spPr/>
        <p:txBody>
          <a:bodyPr/>
          <a:lstStyle/>
          <a:p>
            <a:r>
              <a:rPr kumimoji="1" lang="zh-CN" altLang="en-US" dirty="0"/>
              <a:t>操作系统通过抽象履行职责</a:t>
            </a:r>
          </a:p>
        </p:txBody>
      </p:sp>
      <p:sp>
        <p:nvSpPr>
          <p:cNvPr id="4" name="灯片编号占位符 3">
            <a:extLst>
              <a:ext uri="{FF2B5EF4-FFF2-40B4-BE49-F238E27FC236}">
                <a16:creationId xmlns:a16="http://schemas.microsoft.com/office/drawing/2014/main" id="{57478C99-1D18-6B57-338C-2F3E3C555A4D}"/>
              </a:ext>
            </a:extLst>
          </p:cNvPr>
          <p:cNvSpPr>
            <a:spLocks noGrp="1"/>
          </p:cNvSpPr>
          <p:nvPr>
            <p:ph type="sldNum" sz="quarter" idx="12"/>
          </p:nvPr>
        </p:nvSpPr>
        <p:spPr/>
        <p:txBody>
          <a:bodyPr/>
          <a:lstStyle/>
          <a:p>
            <a:fld id="{ADE361C3-C043-4A6E-BDCE-8DA1E7D90A3B}" type="slidenum">
              <a:rPr lang="zh-CN" altLang="en-US" smtClean="0"/>
              <a:t>30</a:t>
            </a:fld>
            <a:endParaRPr lang="zh-CN" altLang="en-US"/>
          </a:p>
        </p:txBody>
      </p:sp>
      <p:grpSp>
        <p:nvGrpSpPr>
          <p:cNvPr id="5" name="组合 4">
            <a:extLst>
              <a:ext uri="{FF2B5EF4-FFF2-40B4-BE49-F238E27FC236}">
                <a16:creationId xmlns:a16="http://schemas.microsoft.com/office/drawing/2014/main" id="{FF948FFC-F9CF-B244-30E8-C87F45FA5CB5}"/>
              </a:ext>
            </a:extLst>
          </p:cNvPr>
          <p:cNvGrpSpPr/>
          <p:nvPr/>
        </p:nvGrpSpPr>
        <p:grpSpPr>
          <a:xfrm>
            <a:off x="5612344" y="4480933"/>
            <a:ext cx="756295" cy="1148678"/>
            <a:chOff x="319056" y="1086522"/>
            <a:chExt cx="756295" cy="1148678"/>
          </a:xfrm>
        </p:grpSpPr>
        <p:sp>
          <p:nvSpPr>
            <p:cNvPr id="6" name="圆角矩形 5">
              <a:extLst>
                <a:ext uri="{FF2B5EF4-FFF2-40B4-BE49-F238E27FC236}">
                  <a16:creationId xmlns:a16="http://schemas.microsoft.com/office/drawing/2014/main" id="{72C3BB31-1965-BD34-A500-66F3C4C4AFE5}"/>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BC9B323C-9CAB-A72D-B779-56E4A4AC7DF9}"/>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8" name="椭圆 7">
              <a:extLst>
                <a:ext uri="{FF2B5EF4-FFF2-40B4-BE49-F238E27FC236}">
                  <a16:creationId xmlns:a16="http://schemas.microsoft.com/office/drawing/2014/main" id="{1B9E2452-DCFF-EFDB-73FF-C599C3C9A813}"/>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0D9C0A29-98EA-3DA0-66C5-625056CE856E}"/>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6423A805-43F4-82AC-2625-D90058B68B48}"/>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1" name="图片 10">
            <a:extLst>
              <a:ext uri="{FF2B5EF4-FFF2-40B4-BE49-F238E27FC236}">
                <a16:creationId xmlns:a16="http://schemas.microsoft.com/office/drawing/2014/main" id="{8180C0B0-89E9-D07B-2462-65901080F36D}"/>
              </a:ext>
            </a:extLst>
          </p:cNvPr>
          <p:cNvPicPr>
            <a:picLocks noChangeAspect="1"/>
          </p:cNvPicPr>
          <p:nvPr/>
        </p:nvPicPr>
        <p:blipFill>
          <a:blip r:embed="rId2"/>
          <a:stretch>
            <a:fillRect/>
          </a:stretch>
        </p:blipFill>
        <p:spPr>
          <a:xfrm>
            <a:off x="5772423" y="4838360"/>
            <a:ext cx="433823" cy="433823"/>
          </a:xfrm>
          <a:prstGeom prst="rect">
            <a:avLst/>
          </a:prstGeom>
        </p:spPr>
      </p:pic>
      <p:grpSp>
        <p:nvGrpSpPr>
          <p:cNvPr id="12" name="组合 11">
            <a:extLst>
              <a:ext uri="{FF2B5EF4-FFF2-40B4-BE49-F238E27FC236}">
                <a16:creationId xmlns:a16="http://schemas.microsoft.com/office/drawing/2014/main" id="{0BB8A4E2-64ED-D20A-480B-F6817C1FE7A4}"/>
              </a:ext>
            </a:extLst>
          </p:cNvPr>
          <p:cNvGrpSpPr/>
          <p:nvPr/>
        </p:nvGrpSpPr>
        <p:grpSpPr>
          <a:xfrm>
            <a:off x="4369705" y="4480933"/>
            <a:ext cx="756295" cy="1148678"/>
            <a:chOff x="319056" y="1086522"/>
            <a:chExt cx="756295" cy="1148678"/>
          </a:xfrm>
        </p:grpSpPr>
        <p:sp>
          <p:nvSpPr>
            <p:cNvPr id="13" name="圆角矩形 12">
              <a:extLst>
                <a:ext uri="{FF2B5EF4-FFF2-40B4-BE49-F238E27FC236}">
                  <a16:creationId xmlns:a16="http://schemas.microsoft.com/office/drawing/2014/main" id="{15A4864E-0897-1737-3A35-B63FE11A9E24}"/>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AFB17B2-7E37-92D8-FE81-4FC4A288084B}"/>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53614B80-CE0D-5186-3112-A2CB4AB268FB}"/>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9DC7EEE7-B8FD-5B3B-579E-EF0B66A483C3}"/>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FF47F07D-735E-853B-BA3F-15F441CB7097}"/>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8" name="图片 7">
            <a:extLst>
              <a:ext uri="{FF2B5EF4-FFF2-40B4-BE49-F238E27FC236}">
                <a16:creationId xmlns:a16="http://schemas.microsoft.com/office/drawing/2014/main" id="{86B1324E-61AD-17D5-02AD-5113DA310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626" t="22549" r="22501" b="23244"/>
          <a:stretch>
            <a:fillRect/>
          </a:stretch>
        </p:blipFill>
        <p:spPr bwMode="auto">
          <a:xfrm>
            <a:off x="4479263" y="4817455"/>
            <a:ext cx="516636" cy="47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a:extLst>
              <a:ext uri="{FF2B5EF4-FFF2-40B4-BE49-F238E27FC236}">
                <a16:creationId xmlns:a16="http://schemas.microsoft.com/office/drawing/2014/main" id="{CCC1B994-CA2E-8DD5-1EF7-67B0A42FE937}"/>
              </a:ext>
            </a:extLst>
          </p:cNvPr>
          <p:cNvGrpSpPr/>
          <p:nvPr/>
        </p:nvGrpSpPr>
        <p:grpSpPr>
          <a:xfrm>
            <a:off x="6855459" y="4480933"/>
            <a:ext cx="756295" cy="1148678"/>
            <a:chOff x="319056" y="1086522"/>
            <a:chExt cx="756295" cy="1148678"/>
          </a:xfrm>
        </p:grpSpPr>
        <p:sp>
          <p:nvSpPr>
            <p:cNvPr id="20" name="圆角矩形 19">
              <a:extLst>
                <a:ext uri="{FF2B5EF4-FFF2-40B4-BE49-F238E27FC236}">
                  <a16:creationId xmlns:a16="http://schemas.microsoft.com/office/drawing/2014/main" id="{0BAC69BB-F93B-C25A-4B49-AEAD7900DEFE}"/>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B3CB0A73-C24F-4495-5974-118D86628311}"/>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22" name="椭圆 21">
              <a:extLst>
                <a:ext uri="{FF2B5EF4-FFF2-40B4-BE49-F238E27FC236}">
                  <a16:creationId xmlns:a16="http://schemas.microsoft.com/office/drawing/2014/main" id="{4665495A-2670-6691-5EEE-1E8E255CD214}"/>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8CBBD317-C0AB-C03C-C735-1B39A69829E1}"/>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E5818A79-81B2-2A15-D4AD-C15B97007799}"/>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25" name="图片 24">
            <a:extLst>
              <a:ext uri="{FF2B5EF4-FFF2-40B4-BE49-F238E27FC236}">
                <a16:creationId xmlns:a16="http://schemas.microsoft.com/office/drawing/2014/main" id="{049CBD27-AE82-66B1-E99E-DFEB3AB819FD}"/>
              </a:ext>
            </a:extLst>
          </p:cNvPr>
          <p:cNvPicPr>
            <a:picLocks noChangeAspect="1"/>
          </p:cNvPicPr>
          <p:nvPr/>
        </p:nvPicPr>
        <p:blipFill rotWithShape="1">
          <a:blip r:embed="rId4"/>
          <a:srcRect r="50000"/>
          <a:stretch/>
        </p:blipFill>
        <p:spPr>
          <a:xfrm>
            <a:off x="6963443" y="4796206"/>
            <a:ext cx="561737" cy="561737"/>
          </a:xfrm>
          <a:prstGeom prst="rect">
            <a:avLst/>
          </a:prstGeom>
        </p:spPr>
      </p:pic>
      <p:pic>
        <p:nvPicPr>
          <p:cNvPr id="26" name="图片 25">
            <a:extLst>
              <a:ext uri="{FF2B5EF4-FFF2-40B4-BE49-F238E27FC236}">
                <a16:creationId xmlns:a16="http://schemas.microsoft.com/office/drawing/2014/main" id="{6A2069EE-2BE1-6ABD-C16C-B801D100A728}"/>
              </a:ext>
            </a:extLst>
          </p:cNvPr>
          <p:cNvPicPr>
            <a:picLocks noChangeAspect="1"/>
          </p:cNvPicPr>
          <p:nvPr/>
        </p:nvPicPr>
        <p:blipFill>
          <a:blip r:embed="rId5"/>
          <a:stretch>
            <a:fillRect/>
          </a:stretch>
        </p:blipFill>
        <p:spPr>
          <a:xfrm>
            <a:off x="6640509" y="3068386"/>
            <a:ext cx="599935" cy="703924"/>
          </a:xfrm>
          <a:prstGeom prst="rect">
            <a:avLst/>
          </a:prstGeom>
        </p:spPr>
      </p:pic>
      <p:sp>
        <p:nvSpPr>
          <p:cNvPr id="27" name="Rounded Rectangle 71">
            <a:extLst>
              <a:ext uri="{FF2B5EF4-FFF2-40B4-BE49-F238E27FC236}">
                <a16:creationId xmlns:a16="http://schemas.microsoft.com/office/drawing/2014/main" id="{F5755E68-5CF1-4170-EA2F-92958801C3B5}"/>
              </a:ext>
            </a:extLst>
          </p:cNvPr>
          <p:cNvSpPr/>
          <p:nvPr/>
        </p:nvSpPr>
        <p:spPr>
          <a:xfrm>
            <a:off x="4343567" y="2862432"/>
            <a:ext cx="3268188" cy="1064426"/>
          </a:xfrm>
          <a:prstGeom prst="roundRect">
            <a:avLst>
              <a:gd name="adj" fmla="val 10058"/>
            </a:avLst>
          </a:prstGeom>
          <a:noFill/>
          <a:ln w="19050">
            <a:solidFill>
              <a:schemeClr val="accent3">
                <a:lumMod val="50000"/>
              </a:schemeClr>
            </a:solid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0" rIns="0" rtlCol="0" anchor="ctr" anchorCtr="0"/>
          <a:lstStyle/>
          <a:p>
            <a:pPr algn="ctr" defTabSz="713232"/>
            <a:endParaRPr lang="zh-CN" altLang="en-US" sz="2000" kern="0" dirty="0">
              <a:solidFill>
                <a:schemeClr val="accent6">
                  <a:lumMod val="40000"/>
                  <a:lumOff val="60000"/>
                </a:schemeClr>
              </a:solidFill>
              <a:latin typeface="Century Gothic"/>
              <a:ea typeface="微软雅黑"/>
            </a:endParaRPr>
          </a:p>
        </p:txBody>
      </p:sp>
      <p:sp>
        <p:nvSpPr>
          <p:cNvPr id="28" name="文本框 27">
            <a:extLst>
              <a:ext uri="{FF2B5EF4-FFF2-40B4-BE49-F238E27FC236}">
                <a16:creationId xmlns:a16="http://schemas.microsoft.com/office/drawing/2014/main" id="{3E8FD6A8-7AA4-5ED5-84C7-6B752967023E}"/>
              </a:ext>
            </a:extLst>
          </p:cNvPr>
          <p:cNvSpPr txBox="1"/>
          <p:nvPr/>
        </p:nvSpPr>
        <p:spPr>
          <a:xfrm>
            <a:off x="5088935" y="3096069"/>
            <a:ext cx="1613746" cy="597151"/>
          </a:xfrm>
          <a:prstGeom prst="rect">
            <a:avLst/>
          </a:prstGeom>
          <a:noFill/>
        </p:spPr>
        <p:txBody>
          <a:bodyPr wrap="square" rtlCol="0">
            <a:spAutoFit/>
          </a:bodyPr>
          <a:lstStyle/>
          <a:p>
            <a:pPr algn="ctr">
              <a:lnSpc>
                <a:spcPct val="130000"/>
              </a:lnSpc>
            </a:pPr>
            <a:r>
              <a:rPr lang="zh-CN" altLang="en-US" sz="2800" b="1" dirty="0">
                <a:solidFill>
                  <a:schemeClr val="tx1">
                    <a:lumMod val="75000"/>
                    <a:lumOff val="25000"/>
                  </a:schemeClr>
                </a:solidFill>
              </a:rPr>
              <a:t>操作系统</a:t>
            </a:r>
            <a:endParaRPr lang="en-US" altLang="zh-CN" sz="2400" dirty="0">
              <a:solidFill>
                <a:schemeClr val="tx1">
                  <a:lumMod val="75000"/>
                  <a:lumOff val="25000"/>
                </a:schemeClr>
              </a:solidFill>
            </a:endParaRPr>
          </a:p>
        </p:txBody>
      </p:sp>
      <p:cxnSp>
        <p:nvCxnSpPr>
          <p:cNvPr id="29" name="直线连接符 28">
            <a:extLst>
              <a:ext uri="{FF2B5EF4-FFF2-40B4-BE49-F238E27FC236}">
                <a16:creationId xmlns:a16="http://schemas.microsoft.com/office/drawing/2014/main" id="{F5452CAC-AD3C-D60B-434C-C1AFC10864CB}"/>
              </a:ext>
            </a:extLst>
          </p:cNvPr>
          <p:cNvCxnSpPr>
            <a:cxnSpLocks/>
          </p:cNvCxnSpPr>
          <p:nvPr/>
        </p:nvCxnSpPr>
        <p:spPr>
          <a:xfrm>
            <a:off x="3984063" y="4195804"/>
            <a:ext cx="4044875"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A5439D74-0E21-1DFE-1133-1992A1BBE218}"/>
              </a:ext>
            </a:extLst>
          </p:cNvPr>
          <p:cNvCxnSpPr>
            <a:cxnSpLocks/>
          </p:cNvCxnSpPr>
          <p:nvPr/>
        </p:nvCxnSpPr>
        <p:spPr>
          <a:xfrm>
            <a:off x="3984063" y="2745314"/>
            <a:ext cx="4044875" cy="0"/>
          </a:xfrm>
          <a:prstGeom prst="line">
            <a:avLst/>
          </a:prstGeom>
          <a:ln w="25400"/>
        </p:spPr>
        <p:style>
          <a:lnRef idx="1">
            <a:schemeClr val="dk1"/>
          </a:lnRef>
          <a:fillRef idx="0">
            <a:schemeClr val="dk1"/>
          </a:fillRef>
          <a:effectRef idx="0">
            <a:schemeClr val="dk1"/>
          </a:effectRef>
          <a:fontRef idx="minor">
            <a:schemeClr val="tx1"/>
          </a:fontRef>
        </p:style>
      </p:cxnSp>
      <p:pic>
        <p:nvPicPr>
          <p:cNvPr id="31" name="图片 30">
            <a:extLst>
              <a:ext uri="{FF2B5EF4-FFF2-40B4-BE49-F238E27FC236}">
                <a16:creationId xmlns:a16="http://schemas.microsoft.com/office/drawing/2014/main" id="{39FF5213-1E0B-874C-629C-A732CACF0553}"/>
              </a:ext>
            </a:extLst>
          </p:cNvPr>
          <p:cNvPicPr>
            <a:picLocks noChangeAspect="1"/>
          </p:cNvPicPr>
          <p:nvPr/>
        </p:nvPicPr>
        <p:blipFill>
          <a:blip r:embed="rId6"/>
          <a:stretch>
            <a:fillRect/>
          </a:stretch>
        </p:blipFill>
        <p:spPr>
          <a:xfrm>
            <a:off x="4928169" y="936186"/>
            <a:ext cx="597152" cy="597152"/>
          </a:xfrm>
          <a:prstGeom prst="rect">
            <a:avLst/>
          </a:prstGeom>
        </p:spPr>
      </p:pic>
      <p:pic>
        <p:nvPicPr>
          <p:cNvPr id="32" name="Picture 2" descr="Wechat,512x512 Icon - 微信 图标 (512x512)">
            <a:extLst>
              <a:ext uri="{FF2B5EF4-FFF2-40B4-BE49-F238E27FC236}">
                <a16:creationId xmlns:a16="http://schemas.microsoft.com/office/drawing/2014/main" id="{CA84453B-3E05-5168-5DBA-D5F651C20E9D}"/>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6460061" y="911456"/>
            <a:ext cx="597064" cy="597064"/>
          </a:xfrm>
          <a:prstGeom prst="rect">
            <a:avLst/>
          </a:prstGeom>
          <a:noFill/>
          <a:extLst>
            <a:ext uri="{909E8E84-426E-40DD-AFC4-6F175D3DCCD1}">
              <a14:hiddenFill xmlns:a14="http://schemas.microsoft.com/office/drawing/2010/main">
                <a:solidFill>
                  <a:srgbClr val="FFFFFF"/>
                </a:solidFill>
              </a14:hiddenFill>
            </a:ext>
          </a:extLst>
        </p:spPr>
      </p:pic>
      <p:sp>
        <p:nvSpPr>
          <p:cNvPr id="33" name="下箭头 32">
            <a:extLst>
              <a:ext uri="{FF2B5EF4-FFF2-40B4-BE49-F238E27FC236}">
                <a16:creationId xmlns:a16="http://schemas.microsoft.com/office/drawing/2014/main" id="{2A02F709-0336-AC4D-4437-FCB81E14A0F0}"/>
              </a:ext>
            </a:extLst>
          </p:cNvPr>
          <p:cNvSpPr/>
          <p:nvPr/>
        </p:nvSpPr>
        <p:spPr>
          <a:xfrm flipH="1" flipV="1">
            <a:off x="5097344" y="2422242"/>
            <a:ext cx="267550" cy="42927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下箭头 33">
            <a:extLst>
              <a:ext uri="{FF2B5EF4-FFF2-40B4-BE49-F238E27FC236}">
                <a16:creationId xmlns:a16="http://schemas.microsoft.com/office/drawing/2014/main" id="{332DE836-797E-40C7-DF1A-26A5493AACC4}"/>
              </a:ext>
            </a:extLst>
          </p:cNvPr>
          <p:cNvSpPr/>
          <p:nvPr/>
        </p:nvSpPr>
        <p:spPr>
          <a:xfrm flipH="1" flipV="1">
            <a:off x="6611386" y="2422242"/>
            <a:ext cx="267550" cy="42927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D750CD9B-0083-1438-789E-285432A2401C}"/>
              </a:ext>
            </a:extLst>
          </p:cNvPr>
          <p:cNvSpPr/>
          <p:nvPr/>
        </p:nvSpPr>
        <p:spPr>
          <a:xfrm>
            <a:off x="4532707" y="1982208"/>
            <a:ext cx="1388077" cy="429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a:solidFill>
                  <a:srgbClr val="C00000"/>
                </a:solidFill>
              </a:rPr>
              <a:t>网络抽象</a:t>
            </a:r>
          </a:p>
        </p:txBody>
      </p:sp>
      <p:sp>
        <p:nvSpPr>
          <p:cNvPr id="36" name="矩形 35">
            <a:extLst>
              <a:ext uri="{FF2B5EF4-FFF2-40B4-BE49-F238E27FC236}">
                <a16:creationId xmlns:a16="http://schemas.microsoft.com/office/drawing/2014/main" id="{AFAD7F47-7618-F176-BA67-5B713220B876}"/>
              </a:ext>
            </a:extLst>
          </p:cNvPr>
          <p:cNvSpPr/>
          <p:nvPr/>
        </p:nvSpPr>
        <p:spPr>
          <a:xfrm>
            <a:off x="6064555" y="1982208"/>
            <a:ext cx="1388077" cy="4292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solidFill>
                  <a:srgbClr val="C00000"/>
                </a:solidFill>
              </a:rPr>
              <a:t>屏幕抽象</a:t>
            </a:r>
          </a:p>
        </p:txBody>
      </p:sp>
      <p:cxnSp>
        <p:nvCxnSpPr>
          <p:cNvPr id="37" name="直线箭头连接符 36">
            <a:extLst>
              <a:ext uri="{FF2B5EF4-FFF2-40B4-BE49-F238E27FC236}">
                <a16:creationId xmlns:a16="http://schemas.microsoft.com/office/drawing/2014/main" id="{F1ECB200-00B7-82FD-0C2F-C249AF3424D6}"/>
              </a:ext>
            </a:extLst>
          </p:cNvPr>
          <p:cNvCxnSpPr>
            <a:cxnSpLocks/>
            <a:stCxn id="31" idx="2"/>
            <a:endCxn id="35" idx="0"/>
          </p:cNvCxnSpPr>
          <p:nvPr/>
        </p:nvCxnSpPr>
        <p:spPr>
          <a:xfrm>
            <a:off x="5226745" y="1533338"/>
            <a:ext cx="1" cy="448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283E3437-7042-A7BE-1D47-12C39EEF1075}"/>
              </a:ext>
            </a:extLst>
          </p:cNvPr>
          <p:cNvCxnSpPr>
            <a:stCxn id="31" idx="2"/>
            <a:endCxn id="36" idx="0"/>
          </p:cNvCxnSpPr>
          <p:nvPr/>
        </p:nvCxnSpPr>
        <p:spPr>
          <a:xfrm>
            <a:off x="5226745" y="1533338"/>
            <a:ext cx="1531849" cy="448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14FC6732-AE40-27E6-BCDE-81BF65A17D40}"/>
              </a:ext>
            </a:extLst>
          </p:cNvPr>
          <p:cNvCxnSpPr>
            <a:cxnSpLocks/>
            <a:stCxn id="32" idx="2"/>
            <a:endCxn id="35" idx="0"/>
          </p:cNvCxnSpPr>
          <p:nvPr/>
        </p:nvCxnSpPr>
        <p:spPr>
          <a:xfrm flipH="1">
            <a:off x="5226746" y="1508520"/>
            <a:ext cx="1531847" cy="473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DDBCC229-FDF3-BB0E-85EF-1A235EB97465}"/>
              </a:ext>
            </a:extLst>
          </p:cNvPr>
          <p:cNvCxnSpPr>
            <a:stCxn id="32" idx="2"/>
            <a:endCxn id="36" idx="0"/>
          </p:cNvCxnSpPr>
          <p:nvPr/>
        </p:nvCxnSpPr>
        <p:spPr>
          <a:xfrm>
            <a:off x="6758593" y="1508520"/>
            <a:ext cx="1" cy="473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ED8F8D55-19FD-E051-7D03-6AA0309615EE}"/>
              </a:ext>
            </a:extLst>
          </p:cNvPr>
          <p:cNvSpPr txBox="1"/>
          <p:nvPr/>
        </p:nvSpPr>
        <p:spPr>
          <a:xfrm>
            <a:off x="738441" y="1821984"/>
            <a:ext cx="3185487" cy="646331"/>
          </a:xfrm>
          <a:prstGeom prst="rect">
            <a:avLst/>
          </a:prstGeom>
          <a:noFill/>
        </p:spPr>
        <p:txBody>
          <a:bodyPr wrap="none" rtlCol="0">
            <a:spAutoFit/>
          </a:bodyPr>
          <a:lstStyle/>
          <a:p>
            <a:r>
              <a:rPr kumimoji="1" lang="zh-CN" altLang="en-US" b="1" dirty="0">
                <a:solidFill>
                  <a:srgbClr val="C00000"/>
                </a:solidFill>
              </a:rPr>
              <a:t>硬件抽象：</a:t>
            </a:r>
            <a:endParaRPr kumimoji="1" lang="en-US" altLang="zh-CN" b="1" dirty="0">
              <a:solidFill>
                <a:srgbClr val="C00000"/>
              </a:solidFill>
            </a:endParaRPr>
          </a:p>
          <a:p>
            <a:r>
              <a:rPr kumimoji="1" lang="zh-CN" altLang="en-US" b="1" dirty="0">
                <a:solidFill>
                  <a:srgbClr val="C00000"/>
                </a:solidFill>
              </a:rPr>
              <a:t>向应用程序屏蔽硬件实现细节</a:t>
            </a:r>
            <a:endParaRPr kumimoji="1" lang="en-US" altLang="zh-CN" b="1" dirty="0">
              <a:solidFill>
                <a:srgbClr val="C00000"/>
              </a:solidFill>
            </a:endParaRPr>
          </a:p>
        </p:txBody>
      </p:sp>
      <p:sp>
        <p:nvSpPr>
          <p:cNvPr id="42" name="矩形 41">
            <a:extLst>
              <a:ext uri="{FF2B5EF4-FFF2-40B4-BE49-F238E27FC236}">
                <a16:creationId xmlns:a16="http://schemas.microsoft.com/office/drawing/2014/main" id="{2D5CB575-32FB-380F-8EA8-271AC33EDBC6}"/>
              </a:ext>
            </a:extLst>
          </p:cNvPr>
          <p:cNvSpPr/>
          <p:nvPr/>
        </p:nvSpPr>
        <p:spPr>
          <a:xfrm>
            <a:off x="4511289" y="4051033"/>
            <a:ext cx="2972079" cy="2858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solidFill>
                  <a:srgbClr val="C00000"/>
                </a:solidFill>
              </a:rPr>
              <a:t>管理不同硬件</a:t>
            </a:r>
          </a:p>
        </p:txBody>
      </p:sp>
    </p:spTree>
    <p:extLst>
      <p:ext uri="{BB962C8B-B14F-4D97-AF65-F5344CB8AC3E}">
        <p14:creationId xmlns:p14="http://schemas.microsoft.com/office/powerpoint/2010/main" val="72153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B1B92-2532-80B6-E891-F0C09217D0DC}"/>
              </a:ext>
            </a:extLst>
          </p:cNvPr>
          <p:cNvSpPr>
            <a:spLocks noGrp="1"/>
          </p:cNvSpPr>
          <p:nvPr>
            <p:ph type="title"/>
          </p:nvPr>
        </p:nvSpPr>
        <p:spPr/>
        <p:txBody>
          <a:bodyPr/>
          <a:lstStyle/>
          <a:p>
            <a:r>
              <a:rPr kumimoji="1" lang="zh-CN" altLang="en-US" dirty="0"/>
              <a:t>如果没有操作系统</a:t>
            </a:r>
          </a:p>
        </p:txBody>
      </p:sp>
      <p:sp>
        <p:nvSpPr>
          <p:cNvPr id="4" name="灯片编号占位符 3">
            <a:extLst>
              <a:ext uri="{FF2B5EF4-FFF2-40B4-BE49-F238E27FC236}">
                <a16:creationId xmlns:a16="http://schemas.microsoft.com/office/drawing/2014/main" id="{7FAA987B-281C-BF7F-1E74-DBA8A9386678}"/>
              </a:ext>
            </a:extLst>
          </p:cNvPr>
          <p:cNvSpPr>
            <a:spLocks noGrp="1"/>
          </p:cNvSpPr>
          <p:nvPr>
            <p:ph type="sldNum" sz="quarter" idx="12"/>
          </p:nvPr>
        </p:nvSpPr>
        <p:spPr/>
        <p:txBody>
          <a:bodyPr/>
          <a:lstStyle/>
          <a:p>
            <a:fld id="{ADE361C3-C043-4A6E-BDCE-8DA1E7D90A3B}" type="slidenum">
              <a:rPr lang="zh-CN" altLang="en-US" smtClean="0"/>
              <a:t>31</a:t>
            </a:fld>
            <a:endParaRPr lang="zh-CN" altLang="en-US"/>
          </a:p>
        </p:txBody>
      </p:sp>
      <p:grpSp>
        <p:nvGrpSpPr>
          <p:cNvPr id="5" name="组合 4">
            <a:extLst>
              <a:ext uri="{FF2B5EF4-FFF2-40B4-BE49-F238E27FC236}">
                <a16:creationId xmlns:a16="http://schemas.microsoft.com/office/drawing/2014/main" id="{80549173-6259-C23B-B224-57253471057F}"/>
              </a:ext>
            </a:extLst>
          </p:cNvPr>
          <p:cNvGrpSpPr/>
          <p:nvPr/>
        </p:nvGrpSpPr>
        <p:grpSpPr>
          <a:xfrm>
            <a:off x="2855997" y="2860471"/>
            <a:ext cx="756295" cy="1148678"/>
            <a:chOff x="319056" y="1086522"/>
            <a:chExt cx="756295" cy="1148678"/>
          </a:xfrm>
        </p:grpSpPr>
        <p:sp>
          <p:nvSpPr>
            <p:cNvPr id="6" name="圆角矩形 5">
              <a:extLst>
                <a:ext uri="{FF2B5EF4-FFF2-40B4-BE49-F238E27FC236}">
                  <a16:creationId xmlns:a16="http://schemas.microsoft.com/office/drawing/2014/main" id="{5AB068DD-295E-5AAE-1F89-3EF13B71B1E6}"/>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63B1D95-4932-603B-EFD7-3AE1FF5A76DB}"/>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8" name="椭圆 7">
              <a:extLst>
                <a:ext uri="{FF2B5EF4-FFF2-40B4-BE49-F238E27FC236}">
                  <a16:creationId xmlns:a16="http://schemas.microsoft.com/office/drawing/2014/main" id="{D5BBCD28-4620-F63C-05F8-D751AC67E36E}"/>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537F3EA2-D432-5EF8-8DC9-A836B6C88217}"/>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543C5D7D-D068-6799-D56E-C539984182F8}"/>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1" name="图片 10">
            <a:extLst>
              <a:ext uri="{FF2B5EF4-FFF2-40B4-BE49-F238E27FC236}">
                <a16:creationId xmlns:a16="http://schemas.microsoft.com/office/drawing/2014/main" id="{5DA409A0-D6FE-F328-39A3-C36425123CE0}"/>
              </a:ext>
            </a:extLst>
          </p:cNvPr>
          <p:cNvPicPr>
            <a:picLocks noChangeAspect="1"/>
          </p:cNvPicPr>
          <p:nvPr/>
        </p:nvPicPr>
        <p:blipFill>
          <a:blip r:embed="rId3"/>
          <a:stretch>
            <a:fillRect/>
          </a:stretch>
        </p:blipFill>
        <p:spPr>
          <a:xfrm>
            <a:off x="3026834" y="3217898"/>
            <a:ext cx="433823" cy="433823"/>
          </a:xfrm>
          <a:prstGeom prst="rect">
            <a:avLst/>
          </a:prstGeom>
        </p:spPr>
      </p:pic>
      <p:grpSp>
        <p:nvGrpSpPr>
          <p:cNvPr id="12" name="组合 11">
            <a:extLst>
              <a:ext uri="{FF2B5EF4-FFF2-40B4-BE49-F238E27FC236}">
                <a16:creationId xmlns:a16="http://schemas.microsoft.com/office/drawing/2014/main" id="{8EC0C459-A320-7E2E-332F-54D08C914214}"/>
              </a:ext>
            </a:extLst>
          </p:cNvPr>
          <p:cNvGrpSpPr/>
          <p:nvPr/>
        </p:nvGrpSpPr>
        <p:grpSpPr>
          <a:xfrm>
            <a:off x="1220873" y="2860471"/>
            <a:ext cx="756295" cy="1148678"/>
            <a:chOff x="319056" y="1086522"/>
            <a:chExt cx="756295" cy="1148678"/>
          </a:xfrm>
        </p:grpSpPr>
        <p:sp>
          <p:nvSpPr>
            <p:cNvPr id="13" name="圆角矩形 12">
              <a:extLst>
                <a:ext uri="{FF2B5EF4-FFF2-40B4-BE49-F238E27FC236}">
                  <a16:creationId xmlns:a16="http://schemas.microsoft.com/office/drawing/2014/main" id="{5182E01A-27B2-CD85-12F2-3C3763CE1D37}"/>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31211349-58B0-55CA-F54D-0B16E2F8B0A0}"/>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DBA8D600-48BD-AD8E-A6B6-E72DC333AEFD}"/>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2983B89E-15CF-9134-559E-E8017393A9DF}"/>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C6FB7CBB-8240-F3F6-83AE-36E5E3AD1F57}"/>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8" name="图片 7">
            <a:extLst>
              <a:ext uri="{FF2B5EF4-FFF2-40B4-BE49-F238E27FC236}">
                <a16:creationId xmlns:a16="http://schemas.microsoft.com/office/drawing/2014/main" id="{F7D3D8F1-5290-5242-FDF1-E1894BEF43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626" t="22549" r="22501" b="23244"/>
          <a:stretch>
            <a:fillRect/>
          </a:stretch>
        </p:blipFill>
        <p:spPr bwMode="auto">
          <a:xfrm>
            <a:off x="1330431" y="3196993"/>
            <a:ext cx="516636" cy="47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a:extLst>
              <a:ext uri="{FF2B5EF4-FFF2-40B4-BE49-F238E27FC236}">
                <a16:creationId xmlns:a16="http://schemas.microsoft.com/office/drawing/2014/main" id="{615713C6-F442-D367-7F74-BBCE5D95B4EE}"/>
              </a:ext>
            </a:extLst>
          </p:cNvPr>
          <p:cNvGrpSpPr/>
          <p:nvPr/>
        </p:nvGrpSpPr>
        <p:grpSpPr>
          <a:xfrm>
            <a:off x="4575034" y="2860471"/>
            <a:ext cx="756295" cy="1148678"/>
            <a:chOff x="319056" y="1086522"/>
            <a:chExt cx="756295" cy="1148678"/>
          </a:xfrm>
        </p:grpSpPr>
        <p:sp>
          <p:nvSpPr>
            <p:cNvPr id="20" name="圆角矩形 19">
              <a:extLst>
                <a:ext uri="{FF2B5EF4-FFF2-40B4-BE49-F238E27FC236}">
                  <a16:creationId xmlns:a16="http://schemas.microsoft.com/office/drawing/2014/main" id="{4C91E0B1-3D77-76EA-B7E1-0B2F9B83B93D}"/>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081D8709-77D4-7D27-BDFC-A4CACA8A2A29}"/>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22" name="椭圆 21">
              <a:extLst>
                <a:ext uri="{FF2B5EF4-FFF2-40B4-BE49-F238E27FC236}">
                  <a16:creationId xmlns:a16="http://schemas.microsoft.com/office/drawing/2014/main" id="{D5E1D9C6-8BDC-7F6A-9078-9142D78F244C}"/>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40A671E3-7266-DF5E-990B-B40A3117949B}"/>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163650D8-B3F0-ED14-BC37-75DA211C7C48}"/>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25" name="图片 24">
            <a:extLst>
              <a:ext uri="{FF2B5EF4-FFF2-40B4-BE49-F238E27FC236}">
                <a16:creationId xmlns:a16="http://schemas.microsoft.com/office/drawing/2014/main" id="{0C158DB6-9AA4-1A65-2CB9-3DA85062E4E1}"/>
              </a:ext>
            </a:extLst>
          </p:cNvPr>
          <p:cNvPicPr>
            <a:picLocks noChangeAspect="1"/>
          </p:cNvPicPr>
          <p:nvPr/>
        </p:nvPicPr>
        <p:blipFill rotWithShape="1">
          <a:blip r:embed="rId5"/>
          <a:srcRect r="50000"/>
          <a:stretch/>
        </p:blipFill>
        <p:spPr>
          <a:xfrm>
            <a:off x="4683018" y="3175744"/>
            <a:ext cx="561737" cy="561737"/>
          </a:xfrm>
          <a:prstGeom prst="rect">
            <a:avLst/>
          </a:prstGeom>
        </p:spPr>
      </p:pic>
      <p:pic>
        <p:nvPicPr>
          <p:cNvPr id="26" name="图片 25">
            <a:extLst>
              <a:ext uri="{FF2B5EF4-FFF2-40B4-BE49-F238E27FC236}">
                <a16:creationId xmlns:a16="http://schemas.microsoft.com/office/drawing/2014/main" id="{85982ABD-1D88-5FE7-E6A7-F9B8E9B41DBD}"/>
              </a:ext>
            </a:extLst>
          </p:cNvPr>
          <p:cNvPicPr>
            <a:picLocks noChangeAspect="1"/>
          </p:cNvPicPr>
          <p:nvPr/>
        </p:nvPicPr>
        <p:blipFill>
          <a:blip r:embed="rId6"/>
          <a:stretch>
            <a:fillRect/>
          </a:stretch>
        </p:blipFill>
        <p:spPr>
          <a:xfrm>
            <a:off x="265797" y="2951666"/>
            <a:ext cx="597152" cy="597152"/>
          </a:xfrm>
          <a:prstGeom prst="rect">
            <a:avLst/>
          </a:prstGeom>
        </p:spPr>
      </p:pic>
      <p:pic>
        <p:nvPicPr>
          <p:cNvPr id="28" name="图片 27">
            <a:extLst>
              <a:ext uri="{FF2B5EF4-FFF2-40B4-BE49-F238E27FC236}">
                <a16:creationId xmlns:a16="http://schemas.microsoft.com/office/drawing/2014/main" id="{27B63825-092F-F7CC-566B-05E1B56A1057}"/>
              </a:ext>
            </a:extLst>
          </p:cNvPr>
          <p:cNvPicPr>
            <a:picLocks noChangeAspect="1"/>
          </p:cNvPicPr>
          <p:nvPr/>
        </p:nvPicPr>
        <p:blipFill>
          <a:blip r:embed="rId6"/>
          <a:stretch>
            <a:fillRect/>
          </a:stretch>
        </p:blipFill>
        <p:spPr>
          <a:xfrm>
            <a:off x="413321" y="1741898"/>
            <a:ext cx="597152" cy="597152"/>
          </a:xfrm>
          <a:prstGeom prst="rect">
            <a:avLst/>
          </a:prstGeom>
        </p:spPr>
      </p:pic>
      <p:pic>
        <p:nvPicPr>
          <p:cNvPr id="29" name="图片 28">
            <a:extLst>
              <a:ext uri="{FF2B5EF4-FFF2-40B4-BE49-F238E27FC236}">
                <a16:creationId xmlns:a16="http://schemas.microsoft.com/office/drawing/2014/main" id="{B4DDB772-68A8-CB51-D8C5-6B07C6E43815}"/>
              </a:ext>
            </a:extLst>
          </p:cNvPr>
          <p:cNvPicPr>
            <a:picLocks noChangeAspect="1"/>
          </p:cNvPicPr>
          <p:nvPr/>
        </p:nvPicPr>
        <p:blipFill>
          <a:blip r:embed="rId7"/>
          <a:stretch>
            <a:fillRect/>
          </a:stretch>
        </p:blipFill>
        <p:spPr>
          <a:xfrm>
            <a:off x="1193496" y="1680690"/>
            <a:ext cx="599935" cy="703924"/>
          </a:xfrm>
          <a:prstGeom prst="rect">
            <a:avLst/>
          </a:prstGeom>
        </p:spPr>
      </p:pic>
      <p:pic>
        <p:nvPicPr>
          <p:cNvPr id="30" name="图片 29">
            <a:extLst>
              <a:ext uri="{FF2B5EF4-FFF2-40B4-BE49-F238E27FC236}">
                <a16:creationId xmlns:a16="http://schemas.microsoft.com/office/drawing/2014/main" id="{F74B4F99-6C46-55C6-BAE9-43D68E89FD20}"/>
              </a:ext>
            </a:extLst>
          </p:cNvPr>
          <p:cNvPicPr>
            <a:picLocks noChangeAspect="1"/>
          </p:cNvPicPr>
          <p:nvPr/>
        </p:nvPicPr>
        <p:blipFill>
          <a:blip r:embed="rId8"/>
          <a:stretch>
            <a:fillRect/>
          </a:stretch>
        </p:blipFill>
        <p:spPr>
          <a:xfrm>
            <a:off x="3305563" y="1626817"/>
            <a:ext cx="599936" cy="712513"/>
          </a:xfrm>
          <a:prstGeom prst="rect">
            <a:avLst/>
          </a:prstGeom>
        </p:spPr>
      </p:pic>
      <p:sp>
        <p:nvSpPr>
          <p:cNvPr id="31" name="文本框 30">
            <a:extLst>
              <a:ext uri="{FF2B5EF4-FFF2-40B4-BE49-F238E27FC236}">
                <a16:creationId xmlns:a16="http://schemas.microsoft.com/office/drawing/2014/main" id="{35B43895-D9F8-D0D6-1A57-A6CC30EC61E6}"/>
              </a:ext>
            </a:extLst>
          </p:cNvPr>
          <p:cNvSpPr txBox="1"/>
          <p:nvPr/>
        </p:nvSpPr>
        <p:spPr>
          <a:xfrm>
            <a:off x="1793431" y="1809641"/>
            <a:ext cx="1247457" cy="461665"/>
          </a:xfrm>
          <a:prstGeom prst="rect">
            <a:avLst/>
          </a:prstGeom>
          <a:noFill/>
        </p:spPr>
        <p:txBody>
          <a:bodyPr wrap="none" rtlCol="0">
            <a:spAutoFit/>
          </a:bodyPr>
          <a:lstStyle/>
          <a:p>
            <a:r>
              <a:rPr kumimoji="1" lang="en-US" altLang="zh-CN" sz="2400" dirty="0"/>
              <a:t>Android</a:t>
            </a:r>
            <a:endParaRPr kumimoji="1" lang="zh-CN" altLang="en-US" sz="2400" dirty="0"/>
          </a:p>
        </p:txBody>
      </p:sp>
      <p:sp>
        <p:nvSpPr>
          <p:cNvPr id="32" name="文本框 31">
            <a:extLst>
              <a:ext uri="{FF2B5EF4-FFF2-40B4-BE49-F238E27FC236}">
                <a16:creationId xmlns:a16="http://schemas.microsoft.com/office/drawing/2014/main" id="{08D7416F-53BA-85A7-C920-CCA8B9B47B02}"/>
              </a:ext>
            </a:extLst>
          </p:cNvPr>
          <p:cNvSpPr txBox="1"/>
          <p:nvPr/>
        </p:nvSpPr>
        <p:spPr>
          <a:xfrm>
            <a:off x="3945247" y="1809641"/>
            <a:ext cx="973343" cy="461665"/>
          </a:xfrm>
          <a:prstGeom prst="rect">
            <a:avLst/>
          </a:prstGeom>
          <a:noFill/>
        </p:spPr>
        <p:txBody>
          <a:bodyPr wrap="none" rtlCol="0">
            <a:spAutoFit/>
          </a:bodyPr>
          <a:lstStyle/>
          <a:p>
            <a:r>
              <a:rPr kumimoji="1" lang="en-US" altLang="zh-CN" sz="2400" dirty="0"/>
              <a:t>Apple</a:t>
            </a:r>
            <a:endParaRPr kumimoji="1" lang="zh-CN" altLang="en-US" sz="2400" dirty="0"/>
          </a:p>
        </p:txBody>
      </p:sp>
      <p:sp>
        <p:nvSpPr>
          <p:cNvPr id="35" name="右大括号 34">
            <a:extLst>
              <a:ext uri="{FF2B5EF4-FFF2-40B4-BE49-F238E27FC236}">
                <a16:creationId xmlns:a16="http://schemas.microsoft.com/office/drawing/2014/main" id="{4F6A7399-767E-F766-A479-05127FFCBDA2}"/>
              </a:ext>
            </a:extLst>
          </p:cNvPr>
          <p:cNvSpPr/>
          <p:nvPr/>
        </p:nvSpPr>
        <p:spPr>
          <a:xfrm rot="16200000">
            <a:off x="2881819" y="2523247"/>
            <a:ext cx="712513" cy="38504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B2A9C3FA-9A76-9F94-9E2B-155BA1E4C116}"/>
              </a:ext>
            </a:extLst>
          </p:cNvPr>
          <p:cNvSpPr txBox="1"/>
          <p:nvPr/>
        </p:nvSpPr>
        <p:spPr>
          <a:xfrm>
            <a:off x="769311" y="4839326"/>
            <a:ext cx="1075936" cy="461665"/>
          </a:xfrm>
          <a:prstGeom prst="rect">
            <a:avLst/>
          </a:prstGeom>
          <a:noFill/>
        </p:spPr>
        <p:txBody>
          <a:bodyPr wrap="none" rtlCol="0">
            <a:spAutoFit/>
          </a:bodyPr>
          <a:lstStyle/>
          <a:p>
            <a:r>
              <a:rPr kumimoji="1" lang="en-US" altLang="zh-CN" sz="2400" dirty="0"/>
              <a:t>Redmi</a:t>
            </a:r>
            <a:endParaRPr kumimoji="1" lang="zh-CN" altLang="en-US" sz="2400" dirty="0"/>
          </a:p>
        </p:txBody>
      </p:sp>
      <p:sp>
        <p:nvSpPr>
          <p:cNvPr id="37" name="文本框 36">
            <a:extLst>
              <a:ext uri="{FF2B5EF4-FFF2-40B4-BE49-F238E27FC236}">
                <a16:creationId xmlns:a16="http://schemas.microsoft.com/office/drawing/2014/main" id="{52654ACF-F468-E635-8ADC-5B29BB0D6D42}"/>
              </a:ext>
            </a:extLst>
          </p:cNvPr>
          <p:cNvSpPr txBox="1"/>
          <p:nvPr/>
        </p:nvSpPr>
        <p:spPr>
          <a:xfrm>
            <a:off x="1923128" y="4839326"/>
            <a:ext cx="1532407" cy="461665"/>
          </a:xfrm>
          <a:prstGeom prst="rect">
            <a:avLst/>
          </a:prstGeom>
          <a:noFill/>
        </p:spPr>
        <p:txBody>
          <a:bodyPr wrap="none" rtlCol="0">
            <a:spAutoFit/>
          </a:bodyPr>
          <a:lstStyle/>
          <a:p>
            <a:r>
              <a:rPr kumimoji="1" lang="en-US" altLang="zh-CN" sz="2400" dirty="0"/>
              <a:t>Xiaomi</a:t>
            </a:r>
            <a:r>
              <a:rPr kumimoji="1" lang="zh-CN" altLang="en-US" sz="2400" dirty="0"/>
              <a:t> </a:t>
            </a:r>
            <a:r>
              <a:rPr kumimoji="1" lang="en-US" altLang="zh-CN" sz="2400" dirty="0"/>
              <a:t>11</a:t>
            </a:r>
            <a:endParaRPr kumimoji="1" lang="zh-CN" altLang="en-US" sz="2400" dirty="0"/>
          </a:p>
        </p:txBody>
      </p:sp>
      <p:sp>
        <p:nvSpPr>
          <p:cNvPr id="38" name="文本框 37">
            <a:extLst>
              <a:ext uri="{FF2B5EF4-FFF2-40B4-BE49-F238E27FC236}">
                <a16:creationId xmlns:a16="http://schemas.microsoft.com/office/drawing/2014/main" id="{9DF2F44B-E1BC-1CA2-4265-26DC681AB008}"/>
              </a:ext>
            </a:extLst>
          </p:cNvPr>
          <p:cNvSpPr txBox="1"/>
          <p:nvPr/>
        </p:nvSpPr>
        <p:spPr>
          <a:xfrm>
            <a:off x="3533416" y="4828993"/>
            <a:ext cx="699230" cy="461665"/>
          </a:xfrm>
          <a:prstGeom prst="rect">
            <a:avLst/>
          </a:prstGeom>
          <a:noFill/>
        </p:spPr>
        <p:txBody>
          <a:bodyPr wrap="none" rtlCol="0">
            <a:spAutoFit/>
          </a:bodyPr>
          <a:lstStyle/>
          <a:p>
            <a:r>
              <a:rPr kumimoji="1" lang="en-US" altLang="zh-CN" sz="2400" dirty="0" err="1"/>
              <a:t>Civi</a:t>
            </a:r>
            <a:endParaRPr kumimoji="1" lang="zh-CN" altLang="en-US" sz="2400" dirty="0"/>
          </a:p>
        </p:txBody>
      </p:sp>
      <p:sp>
        <p:nvSpPr>
          <p:cNvPr id="39" name="文本框 38">
            <a:extLst>
              <a:ext uri="{FF2B5EF4-FFF2-40B4-BE49-F238E27FC236}">
                <a16:creationId xmlns:a16="http://schemas.microsoft.com/office/drawing/2014/main" id="{B57CD25E-E2F8-5E2B-A970-787A95C97BCF}"/>
              </a:ext>
            </a:extLst>
          </p:cNvPr>
          <p:cNvSpPr txBox="1"/>
          <p:nvPr/>
        </p:nvSpPr>
        <p:spPr>
          <a:xfrm>
            <a:off x="4424631" y="4828992"/>
            <a:ext cx="1555234" cy="461665"/>
          </a:xfrm>
          <a:prstGeom prst="rect">
            <a:avLst/>
          </a:prstGeom>
          <a:noFill/>
        </p:spPr>
        <p:txBody>
          <a:bodyPr wrap="none" rtlCol="0">
            <a:spAutoFit/>
          </a:bodyPr>
          <a:lstStyle/>
          <a:p>
            <a:r>
              <a:rPr kumimoji="1" lang="en-US" altLang="zh-CN" sz="2400" dirty="0"/>
              <a:t>Xiaomi</a:t>
            </a:r>
            <a:r>
              <a:rPr kumimoji="1" lang="zh-CN" altLang="en-US" sz="2400" dirty="0"/>
              <a:t> </a:t>
            </a:r>
            <a:r>
              <a:rPr kumimoji="1" lang="en-US" altLang="zh-CN" sz="2400" dirty="0"/>
              <a:t>12</a:t>
            </a:r>
            <a:endParaRPr kumimoji="1" lang="zh-CN" altLang="en-US" sz="2400" dirty="0"/>
          </a:p>
        </p:txBody>
      </p:sp>
      <p:cxnSp>
        <p:nvCxnSpPr>
          <p:cNvPr id="40" name="直线连接符 39">
            <a:extLst>
              <a:ext uri="{FF2B5EF4-FFF2-40B4-BE49-F238E27FC236}">
                <a16:creationId xmlns:a16="http://schemas.microsoft.com/office/drawing/2014/main" id="{787B35A8-4443-19A8-938D-81AF75A72AD5}"/>
              </a:ext>
            </a:extLst>
          </p:cNvPr>
          <p:cNvCxnSpPr>
            <a:cxnSpLocks/>
          </p:cNvCxnSpPr>
          <p:nvPr/>
        </p:nvCxnSpPr>
        <p:spPr>
          <a:xfrm>
            <a:off x="218089" y="2603374"/>
            <a:ext cx="5096905" cy="0"/>
          </a:xfrm>
          <a:prstGeom prst="line">
            <a:avLst/>
          </a:prstGeom>
          <a:ln w="25400"/>
        </p:spPr>
        <p:style>
          <a:lnRef idx="1">
            <a:schemeClr val="dk1"/>
          </a:lnRef>
          <a:fillRef idx="0">
            <a:schemeClr val="dk1"/>
          </a:fillRef>
          <a:effectRef idx="0">
            <a:schemeClr val="dk1"/>
          </a:effectRef>
          <a:fontRef idx="minor">
            <a:schemeClr val="tx1"/>
          </a:fontRef>
        </p:style>
      </p:cxnSp>
      <p:sp>
        <p:nvSpPr>
          <p:cNvPr id="54" name="文本框 53">
            <a:extLst>
              <a:ext uri="{FF2B5EF4-FFF2-40B4-BE49-F238E27FC236}">
                <a16:creationId xmlns:a16="http://schemas.microsoft.com/office/drawing/2014/main" id="{CA61CE4B-F63F-9A96-77C7-C3315CACAD7E}"/>
              </a:ext>
            </a:extLst>
          </p:cNvPr>
          <p:cNvSpPr txBox="1"/>
          <p:nvPr/>
        </p:nvSpPr>
        <p:spPr>
          <a:xfrm>
            <a:off x="5979865" y="1938940"/>
            <a:ext cx="2749471" cy="400110"/>
          </a:xfrm>
          <a:prstGeom prst="rect">
            <a:avLst/>
          </a:prstGeom>
          <a:noFill/>
        </p:spPr>
        <p:txBody>
          <a:bodyPr wrap="none" rtlCol="0">
            <a:spAutoFit/>
          </a:bodyPr>
          <a:lstStyle/>
          <a:p>
            <a:r>
              <a:rPr kumimoji="1" lang="zh-CN" altLang="en-US" sz="2000" dirty="0">
                <a:solidFill>
                  <a:srgbClr val="C00000"/>
                </a:solidFill>
              </a:rPr>
              <a:t>面向操作系统开发应用</a:t>
            </a:r>
          </a:p>
        </p:txBody>
      </p:sp>
      <p:sp>
        <p:nvSpPr>
          <p:cNvPr id="3" name="文本框 2">
            <a:extLst>
              <a:ext uri="{FF2B5EF4-FFF2-40B4-BE49-F238E27FC236}">
                <a16:creationId xmlns:a16="http://schemas.microsoft.com/office/drawing/2014/main" id="{0A343804-7588-71DE-47F4-F10F2E75C61A}"/>
              </a:ext>
            </a:extLst>
          </p:cNvPr>
          <p:cNvSpPr txBox="1"/>
          <p:nvPr/>
        </p:nvSpPr>
        <p:spPr>
          <a:xfrm>
            <a:off x="5979864" y="2917987"/>
            <a:ext cx="2749471" cy="400110"/>
          </a:xfrm>
          <a:prstGeom prst="rect">
            <a:avLst/>
          </a:prstGeom>
          <a:noFill/>
        </p:spPr>
        <p:txBody>
          <a:bodyPr wrap="none" rtlCol="0">
            <a:spAutoFit/>
          </a:bodyPr>
          <a:lstStyle/>
          <a:p>
            <a:r>
              <a:rPr kumimoji="1" lang="zh-CN" altLang="en-US" sz="2000" dirty="0">
                <a:solidFill>
                  <a:srgbClr val="C00000"/>
                </a:solidFill>
              </a:rPr>
              <a:t>面向各款手机开发应用</a:t>
            </a:r>
          </a:p>
        </p:txBody>
      </p:sp>
    </p:spTree>
    <p:extLst>
      <p:ext uri="{BB962C8B-B14F-4D97-AF65-F5344CB8AC3E}">
        <p14:creationId xmlns:p14="http://schemas.microsoft.com/office/powerpoint/2010/main" val="113492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B1B92-2532-80B6-E891-F0C09217D0DC}"/>
              </a:ext>
            </a:extLst>
          </p:cNvPr>
          <p:cNvSpPr>
            <a:spLocks noGrp="1"/>
          </p:cNvSpPr>
          <p:nvPr>
            <p:ph type="title"/>
          </p:nvPr>
        </p:nvSpPr>
        <p:spPr/>
        <p:txBody>
          <a:bodyPr/>
          <a:lstStyle/>
          <a:p>
            <a:r>
              <a:rPr kumimoji="1" lang="zh-CN" altLang="en-US" dirty="0"/>
              <a:t>如果没有操作系统</a:t>
            </a:r>
          </a:p>
        </p:txBody>
      </p:sp>
      <p:sp>
        <p:nvSpPr>
          <p:cNvPr id="4" name="灯片编号占位符 3">
            <a:extLst>
              <a:ext uri="{FF2B5EF4-FFF2-40B4-BE49-F238E27FC236}">
                <a16:creationId xmlns:a16="http://schemas.microsoft.com/office/drawing/2014/main" id="{7FAA987B-281C-BF7F-1E74-DBA8A9386678}"/>
              </a:ext>
            </a:extLst>
          </p:cNvPr>
          <p:cNvSpPr>
            <a:spLocks noGrp="1"/>
          </p:cNvSpPr>
          <p:nvPr>
            <p:ph type="sldNum" sz="quarter" idx="12"/>
          </p:nvPr>
        </p:nvSpPr>
        <p:spPr/>
        <p:txBody>
          <a:bodyPr/>
          <a:lstStyle/>
          <a:p>
            <a:fld id="{ADE361C3-C043-4A6E-BDCE-8DA1E7D90A3B}" type="slidenum">
              <a:rPr lang="zh-CN" altLang="en-US" smtClean="0"/>
              <a:t>32</a:t>
            </a:fld>
            <a:endParaRPr lang="zh-CN" altLang="en-US"/>
          </a:p>
        </p:txBody>
      </p:sp>
      <p:grpSp>
        <p:nvGrpSpPr>
          <p:cNvPr id="5" name="组合 4">
            <a:extLst>
              <a:ext uri="{FF2B5EF4-FFF2-40B4-BE49-F238E27FC236}">
                <a16:creationId xmlns:a16="http://schemas.microsoft.com/office/drawing/2014/main" id="{80549173-6259-C23B-B224-57253471057F}"/>
              </a:ext>
            </a:extLst>
          </p:cNvPr>
          <p:cNvGrpSpPr/>
          <p:nvPr/>
        </p:nvGrpSpPr>
        <p:grpSpPr>
          <a:xfrm>
            <a:off x="2855997" y="2860471"/>
            <a:ext cx="756295" cy="1148678"/>
            <a:chOff x="319056" y="1086522"/>
            <a:chExt cx="756295" cy="1148678"/>
          </a:xfrm>
        </p:grpSpPr>
        <p:sp>
          <p:nvSpPr>
            <p:cNvPr id="6" name="圆角矩形 5">
              <a:extLst>
                <a:ext uri="{FF2B5EF4-FFF2-40B4-BE49-F238E27FC236}">
                  <a16:creationId xmlns:a16="http://schemas.microsoft.com/office/drawing/2014/main" id="{5AB068DD-295E-5AAE-1F89-3EF13B71B1E6}"/>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63B1D95-4932-603B-EFD7-3AE1FF5A76DB}"/>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8" name="椭圆 7">
              <a:extLst>
                <a:ext uri="{FF2B5EF4-FFF2-40B4-BE49-F238E27FC236}">
                  <a16:creationId xmlns:a16="http://schemas.microsoft.com/office/drawing/2014/main" id="{D5BBCD28-4620-F63C-05F8-D751AC67E36E}"/>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537F3EA2-D432-5EF8-8DC9-A836B6C88217}"/>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543C5D7D-D068-6799-D56E-C539984182F8}"/>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1" name="图片 10">
            <a:extLst>
              <a:ext uri="{FF2B5EF4-FFF2-40B4-BE49-F238E27FC236}">
                <a16:creationId xmlns:a16="http://schemas.microsoft.com/office/drawing/2014/main" id="{5DA409A0-D6FE-F328-39A3-C36425123CE0}"/>
              </a:ext>
            </a:extLst>
          </p:cNvPr>
          <p:cNvPicPr>
            <a:picLocks noChangeAspect="1"/>
          </p:cNvPicPr>
          <p:nvPr/>
        </p:nvPicPr>
        <p:blipFill>
          <a:blip r:embed="rId3"/>
          <a:stretch>
            <a:fillRect/>
          </a:stretch>
        </p:blipFill>
        <p:spPr>
          <a:xfrm>
            <a:off x="3026834" y="3217898"/>
            <a:ext cx="433823" cy="433823"/>
          </a:xfrm>
          <a:prstGeom prst="rect">
            <a:avLst/>
          </a:prstGeom>
        </p:spPr>
      </p:pic>
      <p:grpSp>
        <p:nvGrpSpPr>
          <p:cNvPr id="12" name="组合 11">
            <a:extLst>
              <a:ext uri="{FF2B5EF4-FFF2-40B4-BE49-F238E27FC236}">
                <a16:creationId xmlns:a16="http://schemas.microsoft.com/office/drawing/2014/main" id="{8EC0C459-A320-7E2E-332F-54D08C914214}"/>
              </a:ext>
            </a:extLst>
          </p:cNvPr>
          <p:cNvGrpSpPr/>
          <p:nvPr/>
        </p:nvGrpSpPr>
        <p:grpSpPr>
          <a:xfrm>
            <a:off x="1220873" y="2860471"/>
            <a:ext cx="756295" cy="1148678"/>
            <a:chOff x="319056" y="1086522"/>
            <a:chExt cx="756295" cy="1148678"/>
          </a:xfrm>
        </p:grpSpPr>
        <p:sp>
          <p:nvSpPr>
            <p:cNvPr id="13" name="圆角矩形 12">
              <a:extLst>
                <a:ext uri="{FF2B5EF4-FFF2-40B4-BE49-F238E27FC236}">
                  <a16:creationId xmlns:a16="http://schemas.microsoft.com/office/drawing/2014/main" id="{5182E01A-27B2-CD85-12F2-3C3763CE1D37}"/>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31211349-58B0-55CA-F54D-0B16E2F8B0A0}"/>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DBA8D600-48BD-AD8E-A6B6-E72DC333AEFD}"/>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2983B89E-15CF-9134-559E-E8017393A9DF}"/>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C6FB7CBB-8240-F3F6-83AE-36E5E3AD1F57}"/>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18" name="图片 7">
            <a:extLst>
              <a:ext uri="{FF2B5EF4-FFF2-40B4-BE49-F238E27FC236}">
                <a16:creationId xmlns:a16="http://schemas.microsoft.com/office/drawing/2014/main" id="{F7D3D8F1-5290-5242-FDF1-E1894BEF43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626" t="22549" r="22501" b="23244"/>
          <a:stretch>
            <a:fillRect/>
          </a:stretch>
        </p:blipFill>
        <p:spPr bwMode="auto">
          <a:xfrm>
            <a:off x="1330431" y="3196993"/>
            <a:ext cx="516636" cy="47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a:extLst>
              <a:ext uri="{FF2B5EF4-FFF2-40B4-BE49-F238E27FC236}">
                <a16:creationId xmlns:a16="http://schemas.microsoft.com/office/drawing/2014/main" id="{615713C6-F442-D367-7F74-BBCE5D95B4EE}"/>
              </a:ext>
            </a:extLst>
          </p:cNvPr>
          <p:cNvGrpSpPr/>
          <p:nvPr/>
        </p:nvGrpSpPr>
        <p:grpSpPr>
          <a:xfrm>
            <a:off x="4575034" y="2860471"/>
            <a:ext cx="756295" cy="1148678"/>
            <a:chOff x="319056" y="1086522"/>
            <a:chExt cx="756295" cy="1148678"/>
          </a:xfrm>
        </p:grpSpPr>
        <p:sp>
          <p:nvSpPr>
            <p:cNvPr id="20" name="圆角矩形 19">
              <a:extLst>
                <a:ext uri="{FF2B5EF4-FFF2-40B4-BE49-F238E27FC236}">
                  <a16:creationId xmlns:a16="http://schemas.microsoft.com/office/drawing/2014/main" id="{4C91E0B1-3D77-76EA-B7E1-0B2F9B83B93D}"/>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081D8709-77D4-7D27-BDFC-A4CACA8A2A29}"/>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22" name="椭圆 21">
              <a:extLst>
                <a:ext uri="{FF2B5EF4-FFF2-40B4-BE49-F238E27FC236}">
                  <a16:creationId xmlns:a16="http://schemas.microsoft.com/office/drawing/2014/main" id="{D5E1D9C6-8BDC-7F6A-9078-9142D78F244C}"/>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40A671E3-7266-DF5E-990B-B40A3117949B}"/>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163650D8-B3F0-ED14-BC37-75DA211C7C48}"/>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25" name="图片 24">
            <a:extLst>
              <a:ext uri="{FF2B5EF4-FFF2-40B4-BE49-F238E27FC236}">
                <a16:creationId xmlns:a16="http://schemas.microsoft.com/office/drawing/2014/main" id="{0C158DB6-9AA4-1A65-2CB9-3DA85062E4E1}"/>
              </a:ext>
            </a:extLst>
          </p:cNvPr>
          <p:cNvPicPr>
            <a:picLocks noChangeAspect="1"/>
          </p:cNvPicPr>
          <p:nvPr/>
        </p:nvPicPr>
        <p:blipFill rotWithShape="1">
          <a:blip r:embed="rId5"/>
          <a:srcRect r="50000"/>
          <a:stretch/>
        </p:blipFill>
        <p:spPr>
          <a:xfrm>
            <a:off x="4683018" y="3175744"/>
            <a:ext cx="561737" cy="561737"/>
          </a:xfrm>
          <a:prstGeom prst="rect">
            <a:avLst/>
          </a:prstGeom>
        </p:spPr>
      </p:pic>
      <p:pic>
        <p:nvPicPr>
          <p:cNvPr id="26" name="图片 25">
            <a:extLst>
              <a:ext uri="{FF2B5EF4-FFF2-40B4-BE49-F238E27FC236}">
                <a16:creationId xmlns:a16="http://schemas.microsoft.com/office/drawing/2014/main" id="{85982ABD-1D88-5FE7-E6A7-F9B8E9B41DBD}"/>
              </a:ext>
            </a:extLst>
          </p:cNvPr>
          <p:cNvPicPr>
            <a:picLocks noChangeAspect="1"/>
          </p:cNvPicPr>
          <p:nvPr/>
        </p:nvPicPr>
        <p:blipFill>
          <a:blip r:embed="rId6"/>
          <a:stretch>
            <a:fillRect/>
          </a:stretch>
        </p:blipFill>
        <p:spPr>
          <a:xfrm>
            <a:off x="265797" y="2951666"/>
            <a:ext cx="597152" cy="597152"/>
          </a:xfrm>
          <a:prstGeom prst="rect">
            <a:avLst/>
          </a:prstGeom>
        </p:spPr>
      </p:pic>
      <p:pic>
        <p:nvPicPr>
          <p:cNvPr id="28" name="图片 27">
            <a:extLst>
              <a:ext uri="{FF2B5EF4-FFF2-40B4-BE49-F238E27FC236}">
                <a16:creationId xmlns:a16="http://schemas.microsoft.com/office/drawing/2014/main" id="{27B63825-092F-F7CC-566B-05E1B56A1057}"/>
              </a:ext>
            </a:extLst>
          </p:cNvPr>
          <p:cNvPicPr>
            <a:picLocks noChangeAspect="1"/>
          </p:cNvPicPr>
          <p:nvPr/>
        </p:nvPicPr>
        <p:blipFill>
          <a:blip r:embed="rId6"/>
          <a:stretch>
            <a:fillRect/>
          </a:stretch>
        </p:blipFill>
        <p:spPr>
          <a:xfrm>
            <a:off x="413321" y="1741898"/>
            <a:ext cx="597152" cy="597152"/>
          </a:xfrm>
          <a:prstGeom prst="rect">
            <a:avLst/>
          </a:prstGeom>
        </p:spPr>
      </p:pic>
      <p:pic>
        <p:nvPicPr>
          <p:cNvPr id="29" name="图片 28">
            <a:extLst>
              <a:ext uri="{FF2B5EF4-FFF2-40B4-BE49-F238E27FC236}">
                <a16:creationId xmlns:a16="http://schemas.microsoft.com/office/drawing/2014/main" id="{B4DDB772-68A8-CB51-D8C5-6B07C6E43815}"/>
              </a:ext>
            </a:extLst>
          </p:cNvPr>
          <p:cNvPicPr>
            <a:picLocks noChangeAspect="1"/>
          </p:cNvPicPr>
          <p:nvPr/>
        </p:nvPicPr>
        <p:blipFill>
          <a:blip r:embed="rId7"/>
          <a:stretch>
            <a:fillRect/>
          </a:stretch>
        </p:blipFill>
        <p:spPr>
          <a:xfrm>
            <a:off x="1193496" y="1680690"/>
            <a:ext cx="599935" cy="703924"/>
          </a:xfrm>
          <a:prstGeom prst="rect">
            <a:avLst/>
          </a:prstGeom>
        </p:spPr>
      </p:pic>
      <p:pic>
        <p:nvPicPr>
          <p:cNvPr id="30" name="图片 29">
            <a:extLst>
              <a:ext uri="{FF2B5EF4-FFF2-40B4-BE49-F238E27FC236}">
                <a16:creationId xmlns:a16="http://schemas.microsoft.com/office/drawing/2014/main" id="{F74B4F99-6C46-55C6-BAE9-43D68E89FD20}"/>
              </a:ext>
            </a:extLst>
          </p:cNvPr>
          <p:cNvPicPr>
            <a:picLocks noChangeAspect="1"/>
          </p:cNvPicPr>
          <p:nvPr/>
        </p:nvPicPr>
        <p:blipFill>
          <a:blip r:embed="rId8"/>
          <a:stretch>
            <a:fillRect/>
          </a:stretch>
        </p:blipFill>
        <p:spPr>
          <a:xfrm>
            <a:off x="3305563" y="1626817"/>
            <a:ext cx="599936" cy="712513"/>
          </a:xfrm>
          <a:prstGeom prst="rect">
            <a:avLst/>
          </a:prstGeom>
        </p:spPr>
      </p:pic>
      <p:sp>
        <p:nvSpPr>
          <p:cNvPr id="31" name="文本框 30">
            <a:extLst>
              <a:ext uri="{FF2B5EF4-FFF2-40B4-BE49-F238E27FC236}">
                <a16:creationId xmlns:a16="http://schemas.microsoft.com/office/drawing/2014/main" id="{35B43895-D9F8-D0D6-1A57-A6CC30EC61E6}"/>
              </a:ext>
            </a:extLst>
          </p:cNvPr>
          <p:cNvSpPr txBox="1"/>
          <p:nvPr/>
        </p:nvSpPr>
        <p:spPr>
          <a:xfrm>
            <a:off x="1793431" y="1809641"/>
            <a:ext cx="1247457" cy="461665"/>
          </a:xfrm>
          <a:prstGeom prst="rect">
            <a:avLst/>
          </a:prstGeom>
          <a:noFill/>
        </p:spPr>
        <p:txBody>
          <a:bodyPr wrap="none" rtlCol="0">
            <a:spAutoFit/>
          </a:bodyPr>
          <a:lstStyle/>
          <a:p>
            <a:r>
              <a:rPr kumimoji="1" lang="en-US" altLang="zh-CN" sz="2400" dirty="0"/>
              <a:t>Android</a:t>
            </a:r>
            <a:endParaRPr kumimoji="1" lang="zh-CN" altLang="en-US" sz="2400" dirty="0"/>
          </a:p>
        </p:txBody>
      </p:sp>
      <p:sp>
        <p:nvSpPr>
          <p:cNvPr id="32" name="文本框 31">
            <a:extLst>
              <a:ext uri="{FF2B5EF4-FFF2-40B4-BE49-F238E27FC236}">
                <a16:creationId xmlns:a16="http://schemas.microsoft.com/office/drawing/2014/main" id="{08D7416F-53BA-85A7-C920-CCA8B9B47B02}"/>
              </a:ext>
            </a:extLst>
          </p:cNvPr>
          <p:cNvSpPr txBox="1"/>
          <p:nvPr/>
        </p:nvSpPr>
        <p:spPr>
          <a:xfrm>
            <a:off x="3945247" y="1809641"/>
            <a:ext cx="973343" cy="461665"/>
          </a:xfrm>
          <a:prstGeom prst="rect">
            <a:avLst/>
          </a:prstGeom>
          <a:noFill/>
        </p:spPr>
        <p:txBody>
          <a:bodyPr wrap="none" rtlCol="0">
            <a:spAutoFit/>
          </a:bodyPr>
          <a:lstStyle/>
          <a:p>
            <a:r>
              <a:rPr kumimoji="1" lang="en-US" altLang="zh-CN" sz="2400" dirty="0"/>
              <a:t>Apple</a:t>
            </a:r>
            <a:endParaRPr kumimoji="1" lang="zh-CN" altLang="en-US" sz="2400" dirty="0"/>
          </a:p>
        </p:txBody>
      </p:sp>
      <p:sp>
        <p:nvSpPr>
          <p:cNvPr id="35" name="右大括号 34">
            <a:extLst>
              <a:ext uri="{FF2B5EF4-FFF2-40B4-BE49-F238E27FC236}">
                <a16:creationId xmlns:a16="http://schemas.microsoft.com/office/drawing/2014/main" id="{4F6A7399-767E-F766-A479-05127FFCBDA2}"/>
              </a:ext>
            </a:extLst>
          </p:cNvPr>
          <p:cNvSpPr/>
          <p:nvPr/>
        </p:nvSpPr>
        <p:spPr>
          <a:xfrm rot="16200000">
            <a:off x="2881819" y="2523247"/>
            <a:ext cx="712513" cy="385046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B2A9C3FA-9A76-9F94-9E2B-155BA1E4C116}"/>
              </a:ext>
            </a:extLst>
          </p:cNvPr>
          <p:cNvSpPr txBox="1"/>
          <p:nvPr/>
        </p:nvSpPr>
        <p:spPr>
          <a:xfrm>
            <a:off x="769311" y="4839326"/>
            <a:ext cx="1075936" cy="461665"/>
          </a:xfrm>
          <a:prstGeom prst="rect">
            <a:avLst/>
          </a:prstGeom>
          <a:noFill/>
        </p:spPr>
        <p:txBody>
          <a:bodyPr wrap="none" rtlCol="0">
            <a:spAutoFit/>
          </a:bodyPr>
          <a:lstStyle/>
          <a:p>
            <a:r>
              <a:rPr kumimoji="1" lang="en-US" altLang="zh-CN" sz="2400" dirty="0"/>
              <a:t>Redmi</a:t>
            </a:r>
            <a:endParaRPr kumimoji="1" lang="zh-CN" altLang="en-US" sz="2400" dirty="0"/>
          </a:p>
        </p:txBody>
      </p:sp>
      <p:sp>
        <p:nvSpPr>
          <p:cNvPr id="37" name="文本框 36">
            <a:extLst>
              <a:ext uri="{FF2B5EF4-FFF2-40B4-BE49-F238E27FC236}">
                <a16:creationId xmlns:a16="http://schemas.microsoft.com/office/drawing/2014/main" id="{52654ACF-F468-E635-8ADC-5B29BB0D6D42}"/>
              </a:ext>
            </a:extLst>
          </p:cNvPr>
          <p:cNvSpPr txBox="1"/>
          <p:nvPr/>
        </p:nvSpPr>
        <p:spPr>
          <a:xfrm>
            <a:off x="1923128" y="4839326"/>
            <a:ext cx="1532407" cy="461665"/>
          </a:xfrm>
          <a:prstGeom prst="rect">
            <a:avLst/>
          </a:prstGeom>
          <a:noFill/>
        </p:spPr>
        <p:txBody>
          <a:bodyPr wrap="none" rtlCol="0">
            <a:spAutoFit/>
          </a:bodyPr>
          <a:lstStyle/>
          <a:p>
            <a:r>
              <a:rPr kumimoji="1" lang="en-US" altLang="zh-CN" sz="2400" dirty="0"/>
              <a:t>Xiaomi</a:t>
            </a:r>
            <a:r>
              <a:rPr kumimoji="1" lang="zh-CN" altLang="en-US" sz="2400" dirty="0"/>
              <a:t> </a:t>
            </a:r>
            <a:r>
              <a:rPr kumimoji="1" lang="en-US" altLang="zh-CN" sz="2400" dirty="0"/>
              <a:t>11</a:t>
            </a:r>
            <a:endParaRPr kumimoji="1" lang="zh-CN" altLang="en-US" sz="2400" dirty="0"/>
          </a:p>
        </p:txBody>
      </p:sp>
      <p:sp>
        <p:nvSpPr>
          <p:cNvPr id="38" name="文本框 37">
            <a:extLst>
              <a:ext uri="{FF2B5EF4-FFF2-40B4-BE49-F238E27FC236}">
                <a16:creationId xmlns:a16="http://schemas.microsoft.com/office/drawing/2014/main" id="{9DF2F44B-E1BC-1CA2-4265-26DC681AB008}"/>
              </a:ext>
            </a:extLst>
          </p:cNvPr>
          <p:cNvSpPr txBox="1"/>
          <p:nvPr/>
        </p:nvSpPr>
        <p:spPr>
          <a:xfrm>
            <a:off x="3533416" y="4828993"/>
            <a:ext cx="699230" cy="461665"/>
          </a:xfrm>
          <a:prstGeom prst="rect">
            <a:avLst/>
          </a:prstGeom>
          <a:noFill/>
        </p:spPr>
        <p:txBody>
          <a:bodyPr wrap="none" rtlCol="0">
            <a:spAutoFit/>
          </a:bodyPr>
          <a:lstStyle/>
          <a:p>
            <a:r>
              <a:rPr kumimoji="1" lang="en-US" altLang="zh-CN" sz="2400" dirty="0" err="1"/>
              <a:t>Civi</a:t>
            </a:r>
            <a:endParaRPr kumimoji="1" lang="zh-CN" altLang="en-US" sz="2400" dirty="0"/>
          </a:p>
        </p:txBody>
      </p:sp>
      <p:sp>
        <p:nvSpPr>
          <p:cNvPr id="39" name="文本框 38">
            <a:extLst>
              <a:ext uri="{FF2B5EF4-FFF2-40B4-BE49-F238E27FC236}">
                <a16:creationId xmlns:a16="http://schemas.microsoft.com/office/drawing/2014/main" id="{B57CD25E-E2F8-5E2B-A970-787A95C97BCF}"/>
              </a:ext>
            </a:extLst>
          </p:cNvPr>
          <p:cNvSpPr txBox="1"/>
          <p:nvPr/>
        </p:nvSpPr>
        <p:spPr>
          <a:xfrm>
            <a:off x="4424631" y="4828992"/>
            <a:ext cx="1555234" cy="461665"/>
          </a:xfrm>
          <a:prstGeom prst="rect">
            <a:avLst/>
          </a:prstGeom>
          <a:noFill/>
        </p:spPr>
        <p:txBody>
          <a:bodyPr wrap="none" rtlCol="0">
            <a:spAutoFit/>
          </a:bodyPr>
          <a:lstStyle/>
          <a:p>
            <a:r>
              <a:rPr kumimoji="1" lang="en-US" altLang="zh-CN" sz="2400" dirty="0"/>
              <a:t>Xiaomi</a:t>
            </a:r>
            <a:r>
              <a:rPr kumimoji="1" lang="zh-CN" altLang="en-US" sz="2400" dirty="0"/>
              <a:t> </a:t>
            </a:r>
            <a:r>
              <a:rPr kumimoji="1" lang="en-US" altLang="zh-CN" sz="2400" dirty="0"/>
              <a:t>12</a:t>
            </a:r>
            <a:endParaRPr kumimoji="1" lang="zh-CN" altLang="en-US" sz="2400" dirty="0"/>
          </a:p>
        </p:txBody>
      </p:sp>
      <p:cxnSp>
        <p:nvCxnSpPr>
          <p:cNvPr id="40" name="直线连接符 39">
            <a:extLst>
              <a:ext uri="{FF2B5EF4-FFF2-40B4-BE49-F238E27FC236}">
                <a16:creationId xmlns:a16="http://schemas.microsoft.com/office/drawing/2014/main" id="{787B35A8-4443-19A8-938D-81AF75A72AD5}"/>
              </a:ext>
            </a:extLst>
          </p:cNvPr>
          <p:cNvCxnSpPr>
            <a:cxnSpLocks/>
          </p:cNvCxnSpPr>
          <p:nvPr/>
        </p:nvCxnSpPr>
        <p:spPr>
          <a:xfrm>
            <a:off x="218089" y="2603374"/>
            <a:ext cx="5096905" cy="0"/>
          </a:xfrm>
          <a:prstGeom prst="line">
            <a:avLst/>
          </a:prstGeom>
          <a:ln w="25400"/>
        </p:spPr>
        <p:style>
          <a:lnRef idx="1">
            <a:schemeClr val="dk1"/>
          </a:lnRef>
          <a:fillRef idx="0">
            <a:schemeClr val="dk1"/>
          </a:fillRef>
          <a:effectRef idx="0">
            <a:schemeClr val="dk1"/>
          </a:effectRef>
          <a:fontRef idx="minor">
            <a:schemeClr val="tx1"/>
          </a:fontRef>
        </p:style>
      </p:cxnSp>
      <p:grpSp>
        <p:nvGrpSpPr>
          <p:cNvPr id="41" name="组合 40">
            <a:extLst>
              <a:ext uri="{FF2B5EF4-FFF2-40B4-BE49-F238E27FC236}">
                <a16:creationId xmlns:a16="http://schemas.microsoft.com/office/drawing/2014/main" id="{004DD8F8-AC03-74A6-6EA6-ABC481BF5326}"/>
              </a:ext>
            </a:extLst>
          </p:cNvPr>
          <p:cNvGrpSpPr/>
          <p:nvPr/>
        </p:nvGrpSpPr>
        <p:grpSpPr>
          <a:xfrm>
            <a:off x="6654848" y="3197183"/>
            <a:ext cx="756295" cy="1148678"/>
            <a:chOff x="319056" y="1086522"/>
            <a:chExt cx="756295" cy="1148678"/>
          </a:xfrm>
        </p:grpSpPr>
        <p:sp>
          <p:nvSpPr>
            <p:cNvPr id="42" name="圆角矩形 41">
              <a:extLst>
                <a:ext uri="{FF2B5EF4-FFF2-40B4-BE49-F238E27FC236}">
                  <a16:creationId xmlns:a16="http://schemas.microsoft.com/office/drawing/2014/main" id="{7913CE99-4516-4A33-4B12-B18D155C8FEE}"/>
                </a:ext>
              </a:extLst>
            </p:cNvPr>
            <p:cNvSpPr/>
            <p:nvPr/>
          </p:nvSpPr>
          <p:spPr>
            <a:xfrm>
              <a:off x="319056" y="1086522"/>
              <a:ext cx="756295" cy="1148678"/>
            </a:xfrm>
            <a:prstGeom prst="round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4ABA3CE4-2998-7FA6-77A9-EDD3790A9767}"/>
                </a:ext>
              </a:extLst>
            </p:cNvPr>
            <p:cNvSpPr/>
            <p:nvPr/>
          </p:nvSpPr>
          <p:spPr>
            <a:xfrm>
              <a:off x="381848" y="1204856"/>
              <a:ext cx="644386" cy="882128"/>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p>
          </p:txBody>
        </p:sp>
        <p:sp>
          <p:nvSpPr>
            <p:cNvPr id="44" name="椭圆 43">
              <a:extLst>
                <a:ext uri="{FF2B5EF4-FFF2-40B4-BE49-F238E27FC236}">
                  <a16:creationId xmlns:a16="http://schemas.microsoft.com/office/drawing/2014/main" id="{684DE07C-A592-D74A-9772-FF7749667005}"/>
                </a:ext>
              </a:extLst>
            </p:cNvPr>
            <p:cNvSpPr>
              <a:spLocks noChangeAspect="1"/>
            </p:cNvSpPr>
            <p:nvPr/>
          </p:nvSpPr>
          <p:spPr>
            <a:xfrm>
              <a:off x="645459" y="2108947"/>
              <a:ext cx="90000" cy="9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3B77B7CC-1DC9-792F-F320-EE58AC1A5D8B}"/>
                </a:ext>
              </a:extLst>
            </p:cNvPr>
            <p:cNvSpPr>
              <a:spLocks noChangeAspect="1"/>
            </p:cNvSpPr>
            <p:nvPr/>
          </p:nvSpPr>
          <p:spPr>
            <a:xfrm>
              <a:off x="467909" y="1108038"/>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EC21059A-4AF1-C703-0464-7F3C4DE21E2B}"/>
                </a:ext>
              </a:extLst>
            </p:cNvPr>
            <p:cNvSpPr>
              <a:spLocks noChangeAspect="1"/>
            </p:cNvSpPr>
            <p:nvPr/>
          </p:nvSpPr>
          <p:spPr>
            <a:xfrm>
              <a:off x="566520" y="1109830"/>
              <a:ext cx="72000" cy="72000"/>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47" name="Picture 2" descr="Wechat,512x512 Icon - 微信 图标 (512x512)">
            <a:extLst>
              <a:ext uri="{FF2B5EF4-FFF2-40B4-BE49-F238E27FC236}">
                <a16:creationId xmlns:a16="http://schemas.microsoft.com/office/drawing/2014/main" id="{C4BF2186-C8A2-DC22-9B04-E92286C1541F}"/>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7411143" y="1809531"/>
            <a:ext cx="597064" cy="597064"/>
          </a:xfrm>
          <a:prstGeom prst="rect">
            <a:avLst/>
          </a:prstGeom>
          <a:noFill/>
          <a:extLst>
            <a:ext uri="{909E8E84-426E-40DD-AFC4-6F175D3DCCD1}">
              <a14:hiddenFill xmlns:a14="http://schemas.microsoft.com/office/drawing/2010/main">
                <a:solidFill>
                  <a:srgbClr val="FFFFFF"/>
                </a:solidFill>
              </a14:hiddenFill>
            </a:ext>
          </a:extLst>
        </p:spPr>
      </p:pic>
      <p:pic>
        <p:nvPicPr>
          <p:cNvPr id="48" name="图片 47">
            <a:extLst>
              <a:ext uri="{FF2B5EF4-FFF2-40B4-BE49-F238E27FC236}">
                <a16:creationId xmlns:a16="http://schemas.microsoft.com/office/drawing/2014/main" id="{254B38AF-DC39-706F-8421-5D249157AA48}"/>
              </a:ext>
            </a:extLst>
          </p:cNvPr>
          <p:cNvPicPr>
            <a:picLocks noChangeAspect="1"/>
          </p:cNvPicPr>
          <p:nvPr/>
        </p:nvPicPr>
        <p:blipFill>
          <a:blip r:embed="rId6"/>
          <a:stretch>
            <a:fillRect/>
          </a:stretch>
        </p:blipFill>
        <p:spPr>
          <a:xfrm>
            <a:off x="6026098" y="1815555"/>
            <a:ext cx="597152" cy="597152"/>
          </a:xfrm>
          <a:prstGeom prst="rect">
            <a:avLst/>
          </a:prstGeom>
        </p:spPr>
      </p:pic>
      <p:sp>
        <p:nvSpPr>
          <p:cNvPr id="49" name="椭圆形标注 48">
            <a:extLst>
              <a:ext uri="{FF2B5EF4-FFF2-40B4-BE49-F238E27FC236}">
                <a16:creationId xmlns:a16="http://schemas.microsoft.com/office/drawing/2014/main" id="{7DA9646C-4CF3-6072-C72B-04A844F6289C}"/>
              </a:ext>
            </a:extLst>
          </p:cNvPr>
          <p:cNvSpPr/>
          <p:nvPr/>
        </p:nvSpPr>
        <p:spPr>
          <a:xfrm flipH="1">
            <a:off x="4854638" y="1071501"/>
            <a:ext cx="1395496" cy="738140"/>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dirty="0"/>
              <a:t>显示我！</a:t>
            </a:r>
          </a:p>
        </p:txBody>
      </p:sp>
      <p:sp>
        <p:nvSpPr>
          <p:cNvPr id="50" name="椭圆形标注 49">
            <a:extLst>
              <a:ext uri="{FF2B5EF4-FFF2-40B4-BE49-F238E27FC236}">
                <a16:creationId xmlns:a16="http://schemas.microsoft.com/office/drawing/2014/main" id="{6A70C05A-A0B9-E7A5-156F-FCE89E24AD5A}"/>
              </a:ext>
            </a:extLst>
          </p:cNvPr>
          <p:cNvSpPr/>
          <p:nvPr/>
        </p:nvSpPr>
        <p:spPr>
          <a:xfrm>
            <a:off x="7709675" y="1090619"/>
            <a:ext cx="1395497" cy="738140"/>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dirty="0"/>
              <a:t> 显示我！</a:t>
            </a:r>
          </a:p>
        </p:txBody>
      </p:sp>
      <p:pic>
        <p:nvPicPr>
          <p:cNvPr id="51" name="图片 50">
            <a:extLst>
              <a:ext uri="{FF2B5EF4-FFF2-40B4-BE49-F238E27FC236}">
                <a16:creationId xmlns:a16="http://schemas.microsoft.com/office/drawing/2014/main" id="{6E26AC8D-1734-C797-3C46-DB27274A06DE}"/>
              </a:ext>
            </a:extLst>
          </p:cNvPr>
          <p:cNvPicPr>
            <a:picLocks noChangeAspect="1"/>
          </p:cNvPicPr>
          <p:nvPr/>
        </p:nvPicPr>
        <p:blipFill>
          <a:blip r:embed="rId10"/>
          <a:stretch>
            <a:fillRect/>
          </a:stretch>
        </p:blipFill>
        <p:spPr>
          <a:xfrm>
            <a:off x="6717640" y="3322972"/>
            <a:ext cx="644386" cy="857647"/>
          </a:xfrm>
          <a:prstGeom prst="rect">
            <a:avLst/>
          </a:prstGeom>
        </p:spPr>
      </p:pic>
      <p:cxnSp>
        <p:nvCxnSpPr>
          <p:cNvPr id="52" name="直线箭头连接符 51">
            <a:extLst>
              <a:ext uri="{FF2B5EF4-FFF2-40B4-BE49-F238E27FC236}">
                <a16:creationId xmlns:a16="http://schemas.microsoft.com/office/drawing/2014/main" id="{85E26766-F779-34B7-876B-32350FAC2760}"/>
              </a:ext>
            </a:extLst>
          </p:cNvPr>
          <p:cNvCxnSpPr>
            <a:cxnSpLocks/>
            <a:stCxn id="48" idx="2"/>
            <a:endCxn id="42" idx="0"/>
          </p:cNvCxnSpPr>
          <p:nvPr/>
        </p:nvCxnSpPr>
        <p:spPr>
          <a:xfrm>
            <a:off x="6324674" y="2412707"/>
            <a:ext cx="708322" cy="78447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5BFB8F99-79B6-A5AB-310C-ABC4B655D2DA}"/>
              </a:ext>
            </a:extLst>
          </p:cNvPr>
          <p:cNvCxnSpPr>
            <a:stCxn id="47" idx="2"/>
            <a:endCxn id="42" idx="0"/>
          </p:cNvCxnSpPr>
          <p:nvPr/>
        </p:nvCxnSpPr>
        <p:spPr>
          <a:xfrm flipH="1">
            <a:off x="7032996" y="2406595"/>
            <a:ext cx="676679" cy="79058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786C5F0B-EFD5-7BC6-84D8-A8FD78B45B36}"/>
              </a:ext>
            </a:extLst>
          </p:cNvPr>
          <p:cNvSpPr txBox="1"/>
          <p:nvPr/>
        </p:nvSpPr>
        <p:spPr>
          <a:xfrm>
            <a:off x="6425835" y="4604680"/>
            <a:ext cx="2492990" cy="400110"/>
          </a:xfrm>
          <a:prstGeom prst="rect">
            <a:avLst/>
          </a:prstGeom>
          <a:noFill/>
        </p:spPr>
        <p:txBody>
          <a:bodyPr wrap="none" rtlCol="0">
            <a:spAutoFit/>
          </a:bodyPr>
          <a:lstStyle/>
          <a:p>
            <a:r>
              <a:rPr kumimoji="1" lang="zh-CN" altLang="en-US" sz="2000" dirty="0">
                <a:solidFill>
                  <a:srgbClr val="C00000"/>
                </a:solidFill>
              </a:rPr>
              <a:t>协调不同的应用程序</a:t>
            </a:r>
          </a:p>
        </p:txBody>
      </p:sp>
    </p:spTree>
    <p:extLst>
      <p:ext uri="{BB962C8B-B14F-4D97-AF65-F5344CB8AC3E}">
        <p14:creationId xmlns:p14="http://schemas.microsoft.com/office/powerpoint/2010/main" val="3726553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88C3C-766A-1445-A964-4EC16817F659}"/>
              </a:ext>
            </a:extLst>
          </p:cNvPr>
          <p:cNvSpPr>
            <a:spLocks noGrp="1"/>
          </p:cNvSpPr>
          <p:nvPr>
            <p:ph type="title"/>
          </p:nvPr>
        </p:nvSpPr>
        <p:spPr/>
        <p:txBody>
          <a:bodyPr/>
          <a:lstStyle/>
          <a:p>
            <a:r>
              <a:rPr kumimoji="1" lang="zh-CN" altLang="en-US" dirty="0"/>
              <a:t>究竟什么是操作系统？</a:t>
            </a:r>
          </a:p>
        </p:txBody>
      </p:sp>
      <p:sp>
        <p:nvSpPr>
          <p:cNvPr id="3" name="内容占位符 2">
            <a:extLst>
              <a:ext uri="{FF2B5EF4-FFF2-40B4-BE49-F238E27FC236}">
                <a16:creationId xmlns:a16="http://schemas.microsoft.com/office/drawing/2014/main" id="{67BDB73D-19F3-D34C-A73F-FC74E03BBDE4}"/>
              </a:ext>
            </a:extLst>
          </p:cNvPr>
          <p:cNvSpPr>
            <a:spLocks noGrp="1"/>
          </p:cNvSpPr>
          <p:nvPr>
            <p:ph idx="1"/>
          </p:nvPr>
        </p:nvSpPr>
        <p:spPr>
          <a:xfrm>
            <a:off x="457200" y="1333501"/>
            <a:ext cx="8229600" cy="3828256"/>
          </a:xfrm>
        </p:spPr>
        <p:txBody>
          <a:bodyPr>
            <a:normAutofit/>
          </a:bodyPr>
          <a:lstStyle/>
          <a:p>
            <a:r>
              <a:rPr kumimoji="1" lang="en-US" altLang="zh-CN" sz="2000" dirty="0"/>
              <a:t>“</a:t>
            </a:r>
            <a:r>
              <a:rPr kumimoji="1" lang="zh-CN" altLang="en-US" sz="2000" dirty="0"/>
              <a:t>操作系统</a:t>
            </a:r>
            <a:r>
              <a:rPr kumimoji="1" lang="en-US" altLang="zh-CN" sz="2000" dirty="0"/>
              <a:t>”</a:t>
            </a:r>
            <a:r>
              <a:rPr kumimoji="1" lang="zh-CN" altLang="en-US" sz="2000" dirty="0"/>
              <a:t>并没有严格的唯一定义</a:t>
            </a:r>
            <a:endParaRPr kumimoji="1" lang="en-US" altLang="zh-CN" sz="2000" dirty="0"/>
          </a:p>
          <a:p>
            <a:pPr lvl="1"/>
            <a:r>
              <a:rPr kumimoji="1" lang="zh-CN" altLang="en-US" sz="1800" dirty="0"/>
              <a:t>是一个相对概念：相对</a:t>
            </a:r>
            <a:r>
              <a:rPr kumimoji="1" lang="en-US" altLang="zh-CN" sz="1800" dirty="0"/>
              <a:t>“</a:t>
            </a:r>
            <a:r>
              <a:rPr kumimoji="1" lang="zh-CN" altLang="en-US" sz="1800" dirty="0"/>
              <a:t>应用</a:t>
            </a:r>
            <a:r>
              <a:rPr kumimoji="1" lang="en-US" altLang="zh-CN" sz="1800" dirty="0"/>
              <a:t>”</a:t>
            </a:r>
            <a:r>
              <a:rPr kumimoji="1" lang="zh-CN" altLang="en-US" sz="1800" dirty="0"/>
              <a:t>而言</a:t>
            </a:r>
            <a:endParaRPr kumimoji="1" lang="en-US" altLang="zh-CN" sz="1800" dirty="0"/>
          </a:p>
          <a:p>
            <a:pPr lvl="1"/>
            <a:r>
              <a:rPr kumimoji="1" lang="zh-CN" altLang="en-US" sz="1800" dirty="0"/>
              <a:t>操作系统也可包含运行在用户态的框架（</a:t>
            </a:r>
            <a:r>
              <a:rPr kumimoji="1" lang="en-US" altLang="zh-CN" sz="1800" dirty="0"/>
              <a:t>framework</a:t>
            </a:r>
            <a:r>
              <a:rPr kumimoji="1" lang="zh-CN" altLang="en-US" sz="1800" dirty="0"/>
              <a:t>）</a:t>
            </a:r>
            <a:endParaRPr kumimoji="1" lang="en-US" altLang="zh-CN" sz="1800" dirty="0"/>
          </a:p>
          <a:p>
            <a:r>
              <a:rPr kumimoji="1" lang="zh-CN" altLang="en-US" sz="2000" dirty="0"/>
              <a:t>例如：</a:t>
            </a:r>
            <a:r>
              <a:rPr kumimoji="1" lang="en-US" altLang="zh-CN" sz="2000" dirty="0"/>
              <a:t>SSL</a:t>
            </a:r>
            <a:r>
              <a:rPr kumimoji="1" lang="zh-CN" altLang="en-US" sz="2000" dirty="0"/>
              <a:t>库、</a:t>
            </a:r>
            <a:r>
              <a:rPr kumimoji="1" lang="en-US" altLang="zh-CN" sz="2000" dirty="0"/>
              <a:t>Dalvik</a:t>
            </a:r>
            <a:r>
              <a:rPr kumimoji="1" lang="zh-CN" altLang="en-US" sz="2000" dirty="0"/>
              <a:t>（</a:t>
            </a:r>
            <a:r>
              <a:rPr kumimoji="1" lang="en-US" altLang="zh-CN" sz="2000" dirty="0"/>
              <a:t>Java</a:t>
            </a:r>
            <a:r>
              <a:rPr kumimoji="1" lang="zh-CN" altLang="en-US" sz="2000" dirty="0"/>
              <a:t>虚拟机）是否属于操作系统？</a:t>
            </a:r>
            <a:endParaRPr kumimoji="1" lang="en-US" altLang="zh-CN" sz="2000" dirty="0"/>
          </a:p>
          <a:p>
            <a:pPr lvl="1"/>
            <a:r>
              <a:rPr kumimoji="1" lang="zh-CN" altLang="en-US" sz="1800" dirty="0"/>
              <a:t>对</a:t>
            </a:r>
            <a:r>
              <a:rPr kumimoji="1" lang="en-US" altLang="zh-CN" sz="1800" dirty="0"/>
              <a:t>Android</a:t>
            </a:r>
            <a:r>
              <a:rPr kumimoji="1" lang="zh-CN" altLang="en-US" sz="1800" dirty="0"/>
              <a:t>来说，属于操作系统框架层；</a:t>
            </a:r>
            <a:r>
              <a:rPr kumimoji="1" lang="en-US" altLang="zh-CN" sz="1800" dirty="0"/>
              <a:t>App</a:t>
            </a:r>
            <a:r>
              <a:rPr kumimoji="1" lang="zh-CN" altLang="en-US" sz="1800" dirty="0"/>
              <a:t>属于应用</a:t>
            </a:r>
            <a:endParaRPr kumimoji="1" lang="en-US" altLang="zh-CN" sz="1800" dirty="0"/>
          </a:p>
          <a:p>
            <a:pPr lvl="1"/>
            <a:r>
              <a:rPr kumimoji="1" lang="zh-CN" altLang="en-US" sz="1800" dirty="0"/>
              <a:t>对</a:t>
            </a:r>
            <a:r>
              <a:rPr kumimoji="1" lang="en-US" altLang="zh-CN" sz="1800" dirty="0"/>
              <a:t>Linux</a:t>
            </a:r>
            <a:r>
              <a:rPr kumimoji="1" lang="zh-CN" altLang="en-US" sz="1800" dirty="0"/>
              <a:t>来说，不属于操作系统；</a:t>
            </a:r>
            <a:r>
              <a:rPr kumimoji="1" lang="en-US" altLang="zh-CN" sz="1800" dirty="0"/>
              <a:t>hello</a:t>
            </a:r>
            <a:r>
              <a:rPr kumimoji="1" lang="zh-CN" altLang="en-US" sz="1800" dirty="0"/>
              <a:t>属于应用</a:t>
            </a:r>
            <a:endParaRPr kumimoji="1" lang="en-US" altLang="zh-CN" sz="1800" dirty="0"/>
          </a:p>
          <a:p>
            <a:pPr lvl="1"/>
            <a:endParaRPr kumimoji="1" lang="en-US" altLang="zh-CN" sz="2000" dirty="0"/>
          </a:p>
          <a:p>
            <a:r>
              <a:rPr kumimoji="1" lang="zh-CN" altLang="en-US" sz="2000" dirty="0"/>
              <a:t>我们课程中的操作系统：以</a:t>
            </a:r>
            <a:r>
              <a:rPr kumimoji="1" lang="en-US" altLang="zh-CN" sz="2000" dirty="0"/>
              <a:t>hello</a:t>
            </a:r>
            <a:r>
              <a:rPr kumimoji="1" lang="zh-CN" altLang="en-US" sz="2000" dirty="0"/>
              <a:t>作为典型应用</a:t>
            </a:r>
          </a:p>
        </p:txBody>
      </p:sp>
      <p:sp>
        <p:nvSpPr>
          <p:cNvPr id="4" name="灯片编号占位符 3">
            <a:extLst>
              <a:ext uri="{FF2B5EF4-FFF2-40B4-BE49-F238E27FC236}">
                <a16:creationId xmlns:a16="http://schemas.microsoft.com/office/drawing/2014/main" id="{4258AD29-8EE3-1149-B7CF-04FAA72643CD}"/>
              </a:ext>
            </a:extLst>
          </p:cNvPr>
          <p:cNvSpPr>
            <a:spLocks noGrp="1"/>
          </p:cNvSpPr>
          <p:nvPr>
            <p:ph type="sldNum" sz="quarter" idx="12"/>
          </p:nvPr>
        </p:nvSpPr>
        <p:spPr/>
        <p:txBody>
          <a:bodyPr/>
          <a:lstStyle/>
          <a:p>
            <a:fld id="{ADE361C3-C043-4A6E-BDCE-8DA1E7D90A3B}" type="slidenum">
              <a:rPr lang="zh-CN" altLang="en-US" smtClean="0"/>
              <a:t>33</a:t>
            </a:fld>
            <a:endParaRPr lang="zh-CN" altLang="en-US"/>
          </a:p>
        </p:txBody>
      </p:sp>
    </p:spTree>
    <p:extLst>
      <p:ext uri="{BB962C8B-B14F-4D97-AF65-F5344CB8AC3E}">
        <p14:creationId xmlns:p14="http://schemas.microsoft.com/office/powerpoint/2010/main" val="1100325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0A9D9-934A-DE46-8A3C-271742130D3B}"/>
              </a:ext>
            </a:extLst>
          </p:cNvPr>
          <p:cNvSpPr>
            <a:spLocks noGrp="1"/>
          </p:cNvSpPr>
          <p:nvPr>
            <p:ph type="title"/>
          </p:nvPr>
        </p:nvSpPr>
        <p:spPr/>
        <p:txBody>
          <a:bodyPr/>
          <a:lstStyle/>
          <a:p>
            <a:r>
              <a:rPr kumimoji="1" lang="zh-CN" altLang="en-US" dirty="0"/>
              <a:t>从 </a:t>
            </a:r>
            <a:r>
              <a:rPr kumimoji="1" lang="en-US" altLang="zh-CN" dirty="0"/>
              <a:t>Hello</a:t>
            </a:r>
            <a:r>
              <a:rPr kumimoji="1" lang="zh-CN" altLang="en-US" dirty="0"/>
              <a:t> </a:t>
            </a:r>
            <a:r>
              <a:rPr kumimoji="1" lang="en-US" altLang="zh-CN" dirty="0"/>
              <a:t>World</a:t>
            </a:r>
            <a:r>
              <a:rPr kumimoji="1" lang="zh-CN" altLang="en-US" dirty="0"/>
              <a:t> 说起</a:t>
            </a:r>
          </a:p>
        </p:txBody>
      </p:sp>
      <p:sp>
        <p:nvSpPr>
          <p:cNvPr id="4" name="灯片编号占位符 3">
            <a:extLst>
              <a:ext uri="{FF2B5EF4-FFF2-40B4-BE49-F238E27FC236}">
                <a16:creationId xmlns:a16="http://schemas.microsoft.com/office/drawing/2014/main" id="{75639666-6BF7-F449-BD32-49398B3D3714}"/>
              </a:ext>
            </a:extLst>
          </p:cNvPr>
          <p:cNvSpPr>
            <a:spLocks noGrp="1"/>
          </p:cNvSpPr>
          <p:nvPr>
            <p:ph type="sldNum" sz="quarter" idx="12"/>
          </p:nvPr>
        </p:nvSpPr>
        <p:spPr/>
        <p:txBody>
          <a:bodyPr/>
          <a:lstStyle/>
          <a:p>
            <a:fld id="{ADE361C3-C043-4A6E-BDCE-8DA1E7D90A3B}" type="slidenum">
              <a:rPr lang="zh-CN" altLang="en-US" smtClean="0"/>
              <a:t>34</a:t>
            </a:fld>
            <a:endParaRPr lang="zh-CN" altLang="en-US"/>
          </a:p>
        </p:txBody>
      </p:sp>
      <p:sp>
        <p:nvSpPr>
          <p:cNvPr id="5" name="矩形 4">
            <a:extLst>
              <a:ext uri="{FF2B5EF4-FFF2-40B4-BE49-F238E27FC236}">
                <a16:creationId xmlns:a16="http://schemas.microsoft.com/office/drawing/2014/main" id="{58A9F078-55BD-5D46-851C-38B5B4AFFB0C}"/>
              </a:ext>
            </a:extLst>
          </p:cNvPr>
          <p:cNvSpPr/>
          <p:nvPr/>
        </p:nvSpPr>
        <p:spPr>
          <a:xfrm>
            <a:off x="605773" y="1489348"/>
            <a:ext cx="3870176" cy="2031325"/>
          </a:xfrm>
          <a:prstGeom prst="rect">
            <a:avLst/>
          </a:prstGeom>
          <a:ln>
            <a:solidFill>
              <a:schemeClr val="bg1">
                <a:lumMod val="50000"/>
              </a:schemeClr>
            </a:solidFill>
          </a:ln>
        </p:spPr>
        <p:txBody>
          <a:bodyPr wrap="square">
            <a:spAutoFit/>
          </a:bodyPr>
          <a:lstStyle/>
          <a:p>
            <a:r>
              <a:rPr lang="en" altLang="zh-CN" dirty="0">
                <a:latin typeface="Consolas" panose="020B0609020204030204" pitchFamily="49" charset="0"/>
                <a:cs typeface="Consolas" panose="020B0609020204030204" pitchFamily="49" charset="0"/>
              </a:rPr>
              <a:t>#include &lt;</a:t>
            </a:r>
            <a:r>
              <a:rPr lang="en" altLang="zh-CN" dirty="0" err="1">
                <a:latin typeface="Consolas" panose="020B0609020204030204" pitchFamily="49" charset="0"/>
                <a:cs typeface="Consolas" panose="020B0609020204030204" pitchFamily="49" charset="0"/>
              </a:rPr>
              <a:t>stdio.h</a:t>
            </a:r>
            <a:r>
              <a:rPr lang="en" altLang="zh-CN" dirty="0">
                <a:latin typeface="Consolas" panose="020B0609020204030204" pitchFamily="49" charset="0"/>
                <a:cs typeface="Consolas" panose="020B0609020204030204" pitchFamily="49" charset="0"/>
              </a:rPr>
              <a:t>&gt; </a:t>
            </a:r>
          </a:p>
          <a:p>
            <a:endParaRPr lang="en" altLang="zh-CN" dirty="0">
              <a:latin typeface="Consolas" panose="020B0609020204030204" pitchFamily="49" charset="0"/>
              <a:cs typeface="Consolas" panose="020B0609020204030204" pitchFamily="49" charset="0"/>
            </a:endParaRPr>
          </a:p>
          <a:p>
            <a:r>
              <a:rPr lang="en" altLang="zh-CN" dirty="0">
                <a:latin typeface="Consolas" panose="020B0609020204030204" pitchFamily="49" charset="0"/>
                <a:cs typeface="Consolas" panose="020B0609020204030204" pitchFamily="49" charset="0"/>
              </a:rPr>
              <a:t>int main() </a:t>
            </a:r>
          </a:p>
          <a:p>
            <a:r>
              <a:rPr lang="en" altLang="zh-CN" dirty="0">
                <a:latin typeface="Consolas" panose="020B0609020204030204" pitchFamily="49" charset="0"/>
                <a:cs typeface="Consolas" panose="020B0609020204030204" pitchFamily="49" charset="0"/>
              </a:rPr>
              <a:t>{</a:t>
            </a:r>
          </a:p>
          <a:p>
            <a:r>
              <a:rPr lang="zh-CN" altLang="en-US" dirty="0">
                <a:latin typeface="Consolas" panose="020B0609020204030204" pitchFamily="49" charset="0"/>
                <a:cs typeface="Consolas" panose="020B0609020204030204" pitchFamily="49" charset="0"/>
              </a:rPr>
              <a:t>    </a:t>
            </a:r>
            <a:r>
              <a:rPr lang="en" altLang="zh-CN" dirty="0" err="1">
                <a:latin typeface="Consolas" panose="020B0609020204030204" pitchFamily="49" charset="0"/>
                <a:cs typeface="Consolas" panose="020B0609020204030204" pitchFamily="49" charset="0"/>
              </a:rPr>
              <a:t>printf</a:t>
            </a:r>
            <a:r>
              <a:rPr lang="en" altLang="zh-CN" dirty="0">
                <a:latin typeface="Consolas" panose="020B0609020204030204" pitchFamily="49" charset="0"/>
                <a:cs typeface="Consolas" panose="020B0609020204030204" pitchFamily="49" charset="0"/>
              </a:rPr>
              <a:t>("Hello World!\n");</a:t>
            </a:r>
          </a:p>
          <a:p>
            <a:r>
              <a:rPr lang="zh-CN" altLang="en-US" dirty="0">
                <a:latin typeface="Consolas" panose="020B0609020204030204" pitchFamily="49" charset="0"/>
                <a:cs typeface="Consolas" panose="020B0609020204030204" pitchFamily="49" charset="0"/>
              </a:rPr>
              <a:t>    </a:t>
            </a:r>
            <a:r>
              <a:rPr lang="en" altLang="zh-CN" dirty="0">
                <a:latin typeface="Consolas" panose="020B0609020204030204" pitchFamily="49" charset="0"/>
                <a:cs typeface="Consolas" panose="020B0609020204030204" pitchFamily="49" charset="0"/>
              </a:rPr>
              <a:t>return 0; </a:t>
            </a:r>
          </a:p>
          <a:p>
            <a:r>
              <a:rPr lang="en" altLang="zh-CN" dirty="0">
                <a:latin typeface="Consolas" panose="020B0609020204030204" pitchFamily="49" charset="0"/>
                <a:cs typeface="Consolas" panose="020B0609020204030204" pitchFamily="49" charset="0"/>
              </a:rPr>
              <a:t>}</a:t>
            </a:r>
            <a:endParaRPr lang="zh-CN" altLang="en-US" dirty="0">
              <a:latin typeface="Consolas" panose="020B0609020204030204" pitchFamily="49" charset="0"/>
              <a:cs typeface="Consolas" panose="020B0609020204030204" pitchFamily="49" charset="0"/>
            </a:endParaRPr>
          </a:p>
        </p:txBody>
      </p:sp>
      <p:sp>
        <p:nvSpPr>
          <p:cNvPr id="6" name="矩形 5">
            <a:extLst>
              <a:ext uri="{FF2B5EF4-FFF2-40B4-BE49-F238E27FC236}">
                <a16:creationId xmlns:a16="http://schemas.microsoft.com/office/drawing/2014/main" id="{DB1F710C-7964-4942-ADA2-D82BD241301F}"/>
              </a:ext>
            </a:extLst>
          </p:cNvPr>
          <p:cNvSpPr/>
          <p:nvPr/>
        </p:nvSpPr>
        <p:spPr>
          <a:xfrm>
            <a:off x="5292080" y="1489348"/>
            <a:ext cx="3102131" cy="3662862"/>
          </a:xfrm>
          <a:prstGeom prst="rect">
            <a:avLst/>
          </a:prstGeom>
          <a:solidFill>
            <a:schemeClr val="tx1">
              <a:lumMod val="65000"/>
              <a:lumOff val="35000"/>
            </a:schemeClr>
          </a:solidFill>
        </p:spPr>
        <p:txBody>
          <a:bodyPr wrap="none">
            <a:spAutoFit/>
          </a:bodyPr>
          <a:lstStyle/>
          <a:p>
            <a:pPr>
              <a:lnSpc>
                <a:spcPct val="123000"/>
              </a:lnSpc>
            </a:pPr>
            <a:r>
              <a:rPr lang="zh-CN" altLang="en-US" sz="1600" dirty="0">
                <a:solidFill>
                  <a:srgbClr val="73FEFF"/>
                </a:solidFill>
                <a:latin typeface="Consolas" panose="020B0609020204030204" pitchFamily="49" charset="0"/>
                <a:cs typeface="Consolas" panose="020B0609020204030204" pitchFamily="49" charset="0"/>
              </a:rPr>
              <a:t>bash$ gcc hello.c -o hello</a:t>
            </a:r>
            <a:endParaRPr lang="en-US" altLang="zh-CN" sz="1600" dirty="0">
              <a:solidFill>
                <a:srgbClr val="73FEFF"/>
              </a:solidFill>
              <a:latin typeface="Consolas" panose="020B0609020204030204" pitchFamily="49" charset="0"/>
              <a:cs typeface="Consolas" panose="020B0609020204030204" pitchFamily="49" charset="0"/>
            </a:endParaRPr>
          </a:p>
          <a:p>
            <a:pPr>
              <a:lnSpc>
                <a:spcPct val="123000"/>
              </a:lnSpc>
            </a:pPr>
            <a:endParaRPr lang="en-US" altLang="zh-CN" sz="1600" dirty="0">
              <a:solidFill>
                <a:schemeClr val="bg1"/>
              </a:solidFill>
              <a:latin typeface="Consolas" panose="020B0609020204030204" pitchFamily="49" charset="0"/>
              <a:cs typeface="Consolas" panose="020B0609020204030204" pitchFamily="49" charset="0"/>
            </a:endParaRPr>
          </a:p>
          <a:p>
            <a:pPr>
              <a:lnSpc>
                <a:spcPct val="123000"/>
              </a:lnSpc>
            </a:pPr>
            <a:r>
              <a:rPr lang="en-US" altLang="zh-CN" sz="1400" dirty="0">
                <a:solidFill>
                  <a:schemeClr val="bg1"/>
                </a:solidFill>
                <a:latin typeface="Consolas" panose="020B0609020204030204" pitchFamily="49" charset="0"/>
                <a:cs typeface="Consolas" panose="020B0609020204030204" pitchFamily="49" charset="0"/>
              </a:rPr>
              <a:t>#</a:t>
            </a:r>
            <a:r>
              <a:rPr lang="zh-CN" altLang="en-US" sz="1400" dirty="0">
                <a:solidFill>
                  <a:schemeClr val="bg1"/>
                </a:solidFill>
                <a:latin typeface="Consolas" panose="020B0609020204030204" pitchFamily="49" charset="0"/>
                <a:cs typeface="Consolas" panose="020B0609020204030204" pitchFamily="49" charset="0"/>
              </a:rPr>
              <a:t> 运行一个</a:t>
            </a:r>
            <a:r>
              <a:rPr lang="en-US" altLang="zh-CN" sz="1400" dirty="0">
                <a:solidFill>
                  <a:schemeClr val="bg1"/>
                </a:solidFill>
                <a:latin typeface="Consolas" panose="020B0609020204030204" pitchFamily="49" charset="0"/>
                <a:cs typeface="Consolas" panose="020B0609020204030204" pitchFamily="49" charset="0"/>
              </a:rPr>
              <a:t>hello</a:t>
            </a:r>
            <a:r>
              <a:rPr lang="zh-CN" altLang="en-US" sz="1400" dirty="0">
                <a:solidFill>
                  <a:schemeClr val="bg1"/>
                </a:solidFill>
                <a:latin typeface="Consolas" panose="020B0609020204030204" pitchFamily="49" charset="0"/>
                <a:cs typeface="Consolas" panose="020B0609020204030204" pitchFamily="49" charset="0"/>
              </a:rPr>
              <a:t> </a:t>
            </a:r>
            <a:r>
              <a:rPr lang="en-US" altLang="zh-CN" sz="1400" dirty="0">
                <a:solidFill>
                  <a:schemeClr val="bg1"/>
                </a:solidFill>
                <a:latin typeface="Consolas" panose="020B0609020204030204" pitchFamily="49" charset="0"/>
                <a:cs typeface="Consolas" panose="020B0609020204030204" pitchFamily="49" charset="0"/>
              </a:rPr>
              <a:t>world</a:t>
            </a:r>
            <a:r>
              <a:rPr lang="zh-CN" altLang="en-US" sz="1400" dirty="0">
                <a:solidFill>
                  <a:schemeClr val="bg1"/>
                </a:solidFill>
                <a:latin typeface="Consolas" panose="020B0609020204030204" pitchFamily="49" charset="0"/>
                <a:cs typeface="Consolas" panose="020B0609020204030204" pitchFamily="49" charset="0"/>
              </a:rPr>
              <a:t>程序</a:t>
            </a:r>
            <a:endParaRPr lang="en-US" altLang="zh-CN" sz="1400" dirty="0">
              <a:solidFill>
                <a:schemeClr val="bg1"/>
              </a:solidFill>
              <a:latin typeface="Consolas" panose="020B0609020204030204" pitchFamily="49" charset="0"/>
              <a:cs typeface="Consolas" panose="020B0609020204030204" pitchFamily="49" charset="0"/>
            </a:endParaRPr>
          </a:p>
          <a:p>
            <a:pPr>
              <a:lnSpc>
                <a:spcPct val="123000"/>
              </a:lnSpc>
            </a:pPr>
            <a:r>
              <a:rPr lang="en" altLang="zh-CN" sz="1600" dirty="0">
                <a:solidFill>
                  <a:srgbClr val="73FEFF"/>
                </a:solidFill>
                <a:latin typeface="Consolas" panose="020B0609020204030204" pitchFamily="49" charset="0"/>
                <a:cs typeface="Consolas" panose="020B0609020204030204" pitchFamily="49" charset="0"/>
              </a:rPr>
              <a:t>bash$./hello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a:t>
            </a:r>
          </a:p>
          <a:p>
            <a:pPr>
              <a:lnSpc>
                <a:spcPct val="123000"/>
              </a:lnSpc>
            </a:pPr>
            <a:endParaRPr lang="en" altLang="zh-CN" sz="1600" dirty="0">
              <a:solidFill>
                <a:schemeClr val="bg1"/>
              </a:solidFill>
              <a:latin typeface="Consolas" panose="020B0609020204030204" pitchFamily="49" charset="0"/>
              <a:cs typeface="Consolas" panose="020B0609020204030204" pitchFamily="49" charset="0"/>
            </a:endParaRPr>
          </a:p>
          <a:p>
            <a:pPr>
              <a:lnSpc>
                <a:spcPct val="123000"/>
              </a:lnSpc>
            </a:pPr>
            <a:r>
              <a:rPr lang="en-US" altLang="zh-CN" sz="1400" dirty="0">
                <a:solidFill>
                  <a:schemeClr val="bg1"/>
                </a:solidFill>
                <a:latin typeface="Consolas" panose="020B0609020204030204" pitchFamily="49" charset="0"/>
                <a:cs typeface="Consolas" panose="020B0609020204030204" pitchFamily="49" charset="0"/>
              </a:rPr>
              <a:t>#</a:t>
            </a:r>
            <a:r>
              <a:rPr lang="zh-CN" altLang="en-US" sz="1400" dirty="0">
                <a:solidFill>
                  <a:schemeClr val="bg1"/>
                </a:solidFill>
                <a:latin typeface="Consolas" panose="020B0609020204030204" pitchFamily="49" charset="0"/>
                <a:cs typeface="Consolas" panose="020B0609020204030204" pitchFamily="49" charset="0"/>
              </a:rPr>
              <a:t> 同时启动两个</a:t>
            </a:r>
            <a:r>
              <a:rPr lang="en-US" altLang="zh-CN" sz="1400" dirty="0">
                <a:solidFill>
                  <a:schemeClr val="bg1"/>
                </a:solidFill>
                <a:latin typeface="Consolas" panose="020B0609020204030204" pitchFamily="49" charset="0"/>
                <a:cs typeface="Consolas" panose="020B0609020204030204" pitchFamily="49" charset="0"/>
              </a:rPr>
              <a:t>hello</a:t>
            </a:r>
            <a:r>
              <a:rPr lang="zh-CN" altLang="en-US" sz="1400" dirty="0">
                <a:solidFill>
                  <a:schemeClr val="bg1"/>
                </a:solidFill>
                <a:latin typeface="Consolas" panose="020B0609020204030204" pitchFamily="49" charset="0"/>
                <a:cs typeface="Consolas" panose="020B0609020204030204" pitchFamily="49" charset="0"/>
              </a:rPr>
              <a:t> </a:t>
            </a:r>
            <a:r>
              <a:rPr lang="en-US" altLang="zh-CN" sz="1400" dirty="0">
                <a:solidFill>
                  <a:schemeClr val="bg1"/>
                </a:solidFill>
                <a:latin typeface="Consolas" panose="020B0609020204030204" pitchFamily="49" charset="0"/>
                <a:cs typeface="Consolas" panose="020B0609020204030204" pitchFamily="49" charset="0"/>
              </a:rPr>
              <a:t>world</a:t>
            </a:r>
            <a:r>
              <a:rPr lang="zh-CN" altLang="en-US" sz="1400" dirty="0">
                <a:solidFill>
                  <a:schemeClr val="bg1"/>
                </a:solidFill>
                <a:latin typeface="Consolas" panose="020B0609020204030204" pitchFamily="49" charset="0"/>
                <a:cs typeface="Consolas" panose="020B0609020204030204" pitchFamily="49" charset="0"/>
              </a:rPr>
              <a:t>程序</a:t>
            </a:r>
            <a:endParaRPr lang="en" altLang="zh-CN" sz="1400" dirty="0">
              <a:solidFill>
                <a:schemeClr val="bg1"/>
              </a:solidFill>
              <a:latin typeface="Consolas" panose="020B0609020204030204" pitchFamily="49" charset="0"/>
              <a:cs typeface="Consolas" panose="020B0609020204030204" pitchFamily="49" charset="0"/>
            </a:endParaRPr>
          </a:p>
          <a:p>
            <a:pPr>
              <a:lnSpc>
                <a:spcPct val="123000"/>
              </a:lnSpc>
            </a:pPr>
            <a:r>
              <a:rPr lang="en" altLang="zh-CN" sz="1600" dirty="0">
                <a:solidFill>
                  <a:srgbClr val="73FEFF"/>
                </a:solidFill>
                <a:latin typeface="Consolas" panose="020B0609020204030204" pitchFamily="49" charset="0"/>
                <a:cs typeface="Consolas" panose="020B0609020204030204" pitchFamily="49" charset="0"/>
              </a:rPr>
              <a:t>bash$ ./hello &amp; ./hello</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[1] 144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 </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Hello World!</a:t>
            </a:r>
          </a:p>
          <a:p>
            <a:pPr>
              <a:lnSpc>
                <a:spcPct val="123000"/>
              </a:lnSpc>
            </a:pPr>
            <a:r>
              <a:rPr lang="en" altLang="zh-CN" sz="1600" dirty="0">
                <a:solidFill>
                  <a:schemeClr val="bg1"/>
                </a:solidFill>
                <a:latin typeface="Consolas" panose="020B0609020204030204" pitchFamily="49" charset="0"/>
                <a:cs typeface="Consolas" panose="020B0609020204030204" pitchFamily="49" charset="0"/>
              </a:rPr>
              <a:t>[1]+ Done</a:t>
            </a:r>
            <a:r>
              <a:rPr lang="zh-CN" altLang="en-US" sz="1600" dirty="0">
                <a:solidFill>
                  <a:schemeClr val="bg1"/>
                </a:solidFill>
                <a:latin typeface="Consolas" panose="020B0609020204030204" pitchFamily="49" charset="0"/>
                <a:cs typeface="Consolas" panose="020B0609020204030204" pitchFamily="49" charset="0"/>
              </a:rPr>
              <a:t>       </a:t>
            </a:r>
            <a:r>
              <a:rPr lang="en" altLang="zh-CN" sz="1600" dirty="0">
                <a:solidFill>
                  <a:schemeClr val="bg1"/>
                </a:solidFill>
                <a:latin typeface="Consolas" panose="020B0609020204030204" pitchFamily="49" charset="0"/>
                <a:cs typeface="Consolas" panose="020B0609020204030204" pitchFamily="49" charset="0"/>
              </a:rPr>
              <a:t>./hello</a:t>
            </a:r>
          </a:p>
        </p:txBody>
      </p:sp>
      <p:sp>
        <p:nvSpPr>
          <p:cNvPr id="7" name="矩形 6">
            <a:extLst>
              <a:ext uri="{FF2B5EF4-FFF2-40B4-BE49-F238E27FC236}">
                <a16:creationId xmlns:a16="http://schemas.microsoft.com/office/drawing/2014/main" id="{3F46B5F4-7921-594D-803B-B2CB5BD88051}"/>
              </a:ext>
            </a:extLst>
          </p:cNvPr>
          <p:cNvSpPr/>
          <p:nvPr/>
        </p:nvSpPr>
        <p:spPr>
          <a:xfrm>
            <a:off x="361495" y="4729708"/>
            <a:ext cx="4594528" cy="461665"/>
          </a:xfrm>
          <a:prstGeom prst="rect">
            <a:avLst/>
          </a:prstGeom>
        </p:spPr>
        <p:txBody>
          <a:bodyPr wrap="none">
            <a:spAutoFit/>
          </a:bodyPr>
          <a:lstStyle/>
          <a:p>
            <a:pPr algn="ctr"/>
            <a:r>
              <a:rPr kumimoji="1" lang="zh-CN" altLang="en-US" sz="2400" b="1" dirty="0">
                <a:solidFill>
                  <a:srgbClr val="C00000"/>
                </a:solidFill>
              </a:rPr>
              <a:t>运行</a:t>
            </a:r>
            <a:r>
              <a:rPr kumimoji="1" lang="en-US" altLang="zh-CN" sz="2400" b="1" dirty="0">
                <a:solidFill>
                  <a:srgbClr val="C00000"/>
                </a:solidFill>
              </a:rPr>
              <a:t>hello</a:t>
            </a:r>
            <a:r>
              <a:rPr kumimoji="1" lang="zh-CN" altLang="en-US" sz="2400" b="1" dirty="0">
                <a:solidFill>
                  <a:srgbClr val="C00000"/>
                </a:solidFill>
              </a:rPr>
              <a:t>时，操作系统的作用？</a:t>
            </a:r>
            <a:endParaRPr lang="zh-CN" altLang="en-US" sz="2400" b="1" dirty="0">
              <a:solidFill>
                <a:srgbClr val="C00000"/>
              </a:solidFill>
            </a:endParaRPr>
          </a:p>
        </p:txBody>
      </p:sp>
    </p:spTree>
    <p:extLst>
      <p:ext uri="{BB962C8B-B14F-4D97-AF65-F5344CB8AC3E}">
        <p14:creationId xmlns:p14="http://schemas.microsoft.com/office/powerpoint/2010/main" val="2349640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7F879-DC5B-8840-9F61-993421AA71CC}"/>
              </a:ext>
            </a:extLst>
          </p:cNvPr>
          <p:cNvSpPr>
            <a:spLocks noGrp="1"/>
          </p:cNvSpPr>
          <p:nvPr>
            <p:ph type="title"/>
          </p:nvPr>
        </p:nvSpPr>
        <p:spPr/>
        <p:txBody>
          <a:bodyPr/>
          <a:lstStyle/>
          <a:p>
            <a:r>
              <a:rPr kumimoji="1" lang="zh-CN" altLang="en-US" dirty="0"/>
              <a:t>操作系统考虑的一些问题</a:t>
            </a:r>
          </a:p>
        </p:txBody>
      </p:sp>
      <p:sp>
        <p:nvSpPr>
          <p:cNvPr id="3" name="内容占位符 2">
            <a:extLst>
              <a:ext uri="{FF2B5EF4-FFF2-40B4-BE49-F238E27FC236}">
                <a16:creationId xmlns:a16="http://schemas.microsoft.com/office/drawing/2014/main" id="{20268A23-9D03-F44B-9D22-6B6491A77F52}"/>
              </a:ext>
            </a:extLst>
          </p:cNvPr>
          <p:cNvSpPr>
            <a:spLocks noGrp="1"/>
          </p:cNvSpPr>
          <p:nvPr>
            <p:ph idx="1"/>
          </p:nvPr>
        </p:nvSpPr>
        <p:spPr/>
        <p:txBody>
          <a:bodyPr>
            <a:normAutofit/>
          </a:bodyPr>
          <a:lstStyle/>
          <a:p>
            <a:r>
              <a:rPr kumimoji="1" lang="en" altLang="zh-CN" sz="2000" b="0" dirty="0"/>
              <a:t>hello </a:t>
            </a:r>
            <a:r>
              <a:rPr kumimoji="1" lang="zh-CN" altLang="en-US" sz="2000" b="0" dirty="0"/>
              <a:t>这个可执行文件存储在什么位置？是如何存储的？</a:t>
            </a:r>
          </a:p>
          <a:p>
            <a:r>
              <a:rPr kumimoji="1" lang="en" altLang="zh-CN" sz="2000" b="0" dirty="0"/>
              <a:t>hello </a:t>
            </a:r>
            <a:r>
              <a:rPr kumimoji="1" lang="zh-CN" altLang="en-US" sz="2000" b="0" dirty="0"/>
              <a:t>这个可执行文件是如何从硬盘加载到</a:t>
            </a:r>
            <a:r>
              <a:rPr kumimoji="1" lang="zh-CN" altLang="en" sz="2000" b="0" dirty="0"/>
              <a:t>内存</a:t>
            </a:r>
            <a:r>
              <a:rPr kumimoji="1" lang="zh-CN" altLang="en-US" sz="2000" b="0" dirty="0"/>
              <a:t>中运行的？</a:t>
            </a:r>
          </a:p>
          <a:p>
            <a:r>
              <a:rPr kumimoji="1" lang="en" altLang="zh-CN" sz="2000" b="0" dirty="0"/>
              <a:t>hello </a:t>
            </a:r>
            <a:r>
              <a:rPr kumimoji="1" lang="zh-CN" altLang="en-US" sz="2000" b="0" dirty="0"/>
              <a:t>这个可执行文件是如何将</a:t>
            </a:r>
            <a:r>
              <a:rPr kumimoji="1" lang="en-US" altLang="zh-CN" sz="2000" b="0" dirty="0"/>
              <a:t>"</a:t>
            </a:r>
            <a:r>
              <a:rPr kumimoji="1" lang="en" altLang="zh-CN" sz="2000" b="0" dirty="0"/>
              <a:t>Hello World!</a:t>
            </a:r>
            <a:r>
              <a:rPr kumimoji="1" lang="en-US" altLang="zh-CN" sz="2000" b="0" dirty="0"/>
              <a:t>"</a:t>
            </a:r>
            <a:r>
              <a:rPr kumimoji="1" lang="zh-CN" altLang="en-US" sz="2000" b="0" dirty="0"/>
              <a:t>这行字输出到屏幕？</a:t>
            </a:r>
          </a:p>
          <a:p>
            <a:r>
              <a:rPr kumimoji="1" lang="zh-CN" altLang="en-US" sz="2000" b="0" dirty="0"/>
              <a:t>两个 </a:t>
            </a:r>
            <a:r>
              <a:rPr kumimoji="1" lang="en" altLang="zh-CN" sz="2000" b="0" dirty="0"/>
              <a:t>hello </a:t>
            </a:r>
            <a:r>
              <a:rPr kumimoji="1" lang="zh-CN" altLang="en-US" sz="2000" b="0" dirty="0"/>
              <a:t>程序是如何同时运行在一个 </a:t>
            </a:r>
            <a:r>
              <a:rPr kumimoji="1" lang="en" altLang="zh-CN" sz="2000" b="0" dirty="0"/>
              <a:t>CPU </a:t>
            </a:r>
            <a:r>
              <a:rPr kumimoji="1" lang="zh-CN" altLang="en" sz="2000" b="0" dirty="0"/>
              <a:t>上</a:t>
            </a:r>
            <a:r>
              <a:rPr kumimoji="1" lang="zh-CN" altLang="en-US" sz="2000" b="0" dirty="0"/>
              <a:t>的？</a:t>
            </a:r>
            <a:endParaRPr kumimoji="1" lang="en-US" altLang="zh-CN" sz="2000" b="0" dirty="0"/>
          </a:p>
          <a:p>
            <a:r>
              <a:rPr kumimoji="1" lang="zh-CN" altLang="en-US" sz="2000" b="0" dirty="0"/>
              <a:t>两个 </a:t>
            </a:r>
            <a:r>
              <a:rPr kumimoji="1" lang="en-US" altLang="zh-CN" sz="2000" b="0" dirty="0"/>
              <a:t>hello</a:t>
            </a:r>
            <a:r>
              <a:rPr kumimoji="1" lang="zh-CN" altLang="en-US" sz="2000" b="0" dirty="0"/>
              <a:t> 程序之间如果互相通信该怎么做？</a:t>
            </a:r>
            <a:endParaRPr kumimoji="1" lang="en-US" altLang="zh-CN" sz="2000" b="0" dirty="0"/>
          </a:p>
          <a:p>
            <a:r>
              <a:rPr kumimoji="1" lang="zh-CN" altLang="en-US" sz="2000" b="0" dirty="0"/>
              <a:t>如果其中一个 </a:t>
            </a:r>
            <a:r>
              <a:rPr kumimoji="1" lang="en-US" altLang="zh-CN" sz="2000" b="0" dirty="0"/>
              <a:t>hello</a:t>
            </a:r>
            <a:r>
              <a:rPr kumimoji="1" lang="zh-CN" altLang="en-US" sz="2000" b="0" dirty="0"/>
              <a:t> 出</a:t>
            </a:r>
            <a:r>
              <a:rPr kumimoji="1" lang="en-US" altLang="zh-CN" sz="2000" b="0" dirty="0"/>
              <a:t>bug</a:t>
            </a:r>
            <a:r>
              <a:rPr kumimoji="1" lang="zh-CN" altLang="en-US" sz="2000" b="0" dirty="0"/>
              <a:t>了，如何保证另一个能不受影响正常运行？</a:t>
            </a:r>
            <a:endParaRPr kumimoji="1" lang="en-US" altLang="zh-CN" sz="2000" b="0" dirty="0"/>
          </a:p>
          <a:p>
            <a:r>
              <a:rPr kumimoji="1" lang="en-US" altLang="zh-CN" sz="2000" b="0" dirty="0"/>
              <a:t>…</a:t>
            </a:r>
            <a:endParaRPr kumimoji="1" lang="zh-CN" altLang="en-US" sz="2000" b="0" dirty="0"/>
          </a:p>
        </p:txBody>
      </p:sp>
      <p:sp>
        <p:nvSpPr>
          <p:cNvPr id="4" name="灯片编号占位符 3">
            <a:extLst>
              <a:ext uri="{FF2B5EF4-FFF2-40B4-BE49-F238E27FC236}">
                <a16:creationId xmlns:a16="http://schemas.microsoft.com/office/drawing/2014/main" id="{B06D3163-8E40-454A-89C3-F210757C2F23}"/>
              </a:ext>
            </a:extLst>
          </p:cNvPr>
          <p:cNvSpPr>
            <a:spLocks noGrp="1"/>
          </p:cNvSpPr>
          <p:nvPr>
            <p:ph type="sldNum" sz="quarter" idx="12"/>
          </p:nvPr>
        </p:nvSpPr>
        <p:spPr/>
        <p:txBody>
          <a:bodyPr/>
          <a:lstStyle/>
          <a:p>
            <a:fld id="{ADE361C3-C043-4A6E-BDCE-8DA1E7D90A3B}" type="slidenum">
              <a:rPr lang="zh-CN" altLang="en-US" smtClean="0"/>
              <a:t>35</a:t>
            </a:fld>
            <a:endParaRPr lang="zh-CN" altLang="en-US"/>
          </a:p>
        </p:txBody>
      </p:sp>
      <p:sp>
        <p:nvSpPr>
          <p:cNvPr id="5" name="矩形 4">
            <a:extLst>
              <a:ext uri="{FF2B5EF4-FFF2-40B4-BE49-F238E27FC236}">
                <a16:creationId xmlns:a16="http://schemas.microsoft.com/office/drawing/2014/main" id="{DB3E3AC2-810F-C548-8D50-6C6B21232C24}"/>
              </a:ext>
            </a:extLst>
          </p:cNvPr>
          <p:cNvSpPr/>
          <p:nvPr/>
        </p:nvSpPr>
        <p:spPr>
          <a:xfrm>
            <a:off x="1538163" y="4832221"/>
            <a:ext cx="6067687" cy="461665"/>
          </a:xfrm>
          <a:prstGeom prst="rect">
            <a:avLst/>
          </a:prstGeom>
        </p:spPr>
        <p:txBody>
          <a:bodyPr wrap="none">
            <a:spAutoFit/>
          </a:bodyPr>
          <a:lstStyle/>
          <a:p>
            <a:pPr algn="ctr"/>
            <a:r>
              <a:rPr kumimoji="1" lang="zh-CN" altLang="en-US" sz="2400" b="1" dirty="0">
                <a:solidFill>
                  <a:srgbClr val="C00000"/>
                </a:solidFill>
              </a:rPr>
              <a:t>操作系统需要：</a:t>
            </a:r>
            <a:r>
              <a:rPr kumimoji="1" lang="en-US" altLang="zh-CN" sz="2400" b="1" dirty="0">
                <a:solidFill>
                  <a:srgbClr val="C00000"/>
                </a:solidFill>
              </a:rPr>
              <a:t>1</a:t>
            </a:r>
            <a:r>
              <a:rPr kumimoji="1" lang="zh-CN" altLang="en-US" sz="2400" b="1" dirty="0">
                <a:solidFill>
                  <a:srgbClr val="C00000"/>
                </a:solidFill>
              </a:rPr>
              <a:t>、服务应用；</a:t>
            </a:r>
            <a:r>
              <a:rPr kumimoji="1" lang="en-US" altLang="zh-CN" sz="2400" b="1" dirty="0">
                <a:solidFill>
                  <a:srgbClr val="C00000"/>
                </a:solidFill>
              </a:rPr>
              <a:t>2</a:t>
            </a:r>
            <a:r>
              <a:rPr kumimoji="1" lang="zh-CN" altLang="en-US" sz="2400" b="1" dirty="0">
                <a:solidFill>
                  <a:srgbClr val="C00000"/>
                </a:solidFill>
              </a:rPr>
              <a:t>、管理应用</a:t>
            </a:r>
            <a:endParaRPr lang="zh-CN" altLang="en-US" sz="2400" b="1" dirty="0">
              <a:solidFill>
                <a:srgbClr val="C00000"/>
              </a:solidFill>
            </a:endParaRPr>
          </a:p>
        </p:txBody>
      </p:sp>
    </p:spTree>
    <p:extLst>
      <p:ext uri="{BB962C8B-B14F-4D97-AF65-F5344CB8AC3E}">
        <p14:creationId xmlns:p14="http://schemas.microsoft.com/office/powerpoint/2010/main" val="103022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B380B-753D-E947-AA25-689D63560347}"/>
              </a:ext>
            </a:extLst>
          </p:cNvPr>
          <p:cNvSpPr>
            <a:spLocks noGrp="1"/>
          </p:cNvSpPr>
          <p:nvPr>
            <p:ph type="title"/>
          </p:nvPr>
        </p:nvSpPr>
        <p:spPr/>
        <p:txBody>
          <a:bodyPr/>
          <a:lstStyle/>
          <a:p>
            <a:r>
              <a:rPr kumimoji="1" lang="zh-CN" altLang="en-US" dirty="0"/>
              <a:t>操作系统为应用提供的服务（部分）</a:t>
            </a:r>
          </a:p>
        </p:txBody>
      </p:sp>
      <p:sp>
        <p:nvSpPr>
          <p:cNvPr id="3" name="内容占位符 2">
            <a:extLst>
              <a:ext uri="{FF2B5EF4-FFF2-40B4-BE49-F238E27FC236}">
                <a16:creationId xmlns:a16="http://schemas.microsoft.com/office/drawing/2014/main" id="{93E8DD62-B449-2B4B-A9E2-4129A2756342}"/>
              </a:ext>
            </a:extLst>
          </p:cNvPr>
          <p:cNvSpPr>
            <a:spLocks noGrp="1"/>
          </p:cNvSpPr>
          <p:nvPr>
            <p:ph idx="1"/>
          </p:nvPr>
        </p:nvSpPr>
        <p:spPr>
          <a:xfrm>
            <a:off x="457200" y="1333500"/>
            <a:ext cx="8229600" cy="4116287"/>
          </a:xfrm>
        </p:spPr>
        <p:txBody>
          <a:bodyPr>
            <a:normAutofit lnSpcReduction="10000"/>
          </a:bodyPr>
          <a:lstStyle/>
          <a:p>
            <a:r>
              <a:rPr kumimoji="1" lang="zh-CN" altLang="en-US" sz="2000" dirty="0">
                <a:latin typeface="Arial" panose="020B0604020202020204" pitchFamily="34" charset="0"/>
                <a:cs typeface="Arial" panose="020B0604020202020204" pitchFamily="34" charset="0"/>
              </a:rPr>
              <a:t>为应用提供计算资源的抽象</a:t>
            </a:r>
            <a:endParaRPr kumimoji="1" lang="en-US" altLang="zh-CN" sz="2000" dirty="0">
              <a:latin typeface="Arial" panose="020B0604020202020204" pitchFamily="34" charset="0"/>
              <a:cs typeface="Arial" panose="020B0604020202020204" pitchFamily="34" charset="0"/>
            </a:endParaRPr>
          </a:p>
          <a:p>
            <a:pPr lvl="1"/>
            <a:r>
              <a:rPr kumimoji="1" lang="en-US" altLang="zh-CN" sz="1800" dirty="0">
                <a:latin typeface="Arial" panose="020B0604020202020204" pitchFamily="34" charset="0"/>
                <a:cs typeface="Arial" panose="020B0604020202020204" pitchFamily="34" charset="0"/>
              </a:rPr>
              <a:t>CPU</a:t>
            </a:r>
            <a:r>
              <a:rPr kumimoji="1" lang="zh-CN" altLang="en-US" sz="1800" dirty="0">
                <a:latin typeface="Arial" panose="020B0604020202020204" pitchFamily="34" charset="0"/>
                <a:cs typeface="Arial" panose="020B0604020202020204" pitchFamily="34" charset="0"/>
              </a:rPr>
              <a:t>：进程</a:t>
            </a:r>
            <a:r>
              <a:rPr kumimoji="1" lang="en-US" altLang="zh-CN" sz="1800" dirty="0">
                <a:latin typeface="Arial" panose="020B0604020202020204" pitchFamily="34" charset="0"/>
                <a:cs typeface="Arial" panose="020B0604020202020204" pitchFamily="34" charset="0"/>
              </a:rPr>
              <a:t>/</a:t>
            </a:r>
            <a:r>
              <a:rPr kumimoji="1" lang="zh-CN" altLang="en-US" sz="1800" dirty="0">
                <a:latin typeface="Arial" panose="020B0604020202020204" pitchFamily="34" charset="0"/>
                <a:cs typeface="Arial" panose="020B0604020202020204" pitchFamily="34" charset="0"/>
              </a:rPr>
              <a:t>线程，数量不受物理</a:t>
            </a:r>
            <a:r>
              <a:rPr kumimoji="1" lang="en-US" altLang="zh-CN" sz="1800" dirty="0">
                <a:latin typeface="Arial" panose="020B0604020202020204" pitchFamily="34" charset="0"/>
                <a:cs typeface="Arial" panose="020B0604020202020204" pitchFamily="34" charset="0"/>
              </a:rPr>
              <a:t>CPU</a:t>
            </a:r>
            <a:r>
              <a:rPr kumimoji="1" lang="zh-CN" altLang="en-US" sz="1800" dirty="0">
                <a:latin typeface="Arial" panose="020B0604020202020204" pitchFamily="34" charset="0"/>
                <a:cs typeface="Arial" panose="020B0604020202020204" pitchFamily="34" charset="0"/>
              </a:rPr>
              <a:t>的限制</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内存：虚拟内存，大小不受物理内存的限制</a:t>
            </a:r>
            <a:endParaRPr kumimoji="1" lang="en-US" altLang="zh-CN" sz="1800" dirty="0">
              <a:latin typeface="Arial" panose="020B0604020202020204" pitchFamily="34" charset="0"/>
              <a:cs typeface="Arial" panose="020B0604020202020204" pitchFamily="34" charset="0"/>
            </a:endParaRPr>
          </a:p>
          <a:p>
            <a:pPr lvl="1"/>
            <a:r>
              <a:rPr kumimoji="1" lang="en-US" altLang="zh-CN" sz="1800" dirty="0">
                <a:latin typeface="Arial" panose="020B0604020202020204" pitchFamily="34" charset="0"/>
                <a:cs typeface="Arial" panose="020B0604020202020204" pitchFamily="34" charset="0"/>
              </a:rPr>
              <a:t>I/O</a:t>
            </a:r>
            <a:r>
              <a:rPr kumimoji="1" lang="zh-CN" altLang="en-US" sz="1800" dirty="0">
                <a:latin typeface="Arial" panose="020B0604020202020204" pitchFamily="34" charset="0"/>
                <a:cs typeface="Arial" panose="020B0604020202020204" pitchFamily="34" charset="0"/>
              </a:rPr>
              <a:t>设备：将各种设备统一抽象为文件，提供统一接口</a:t>
            </a:r>
            <a:endParaRPr kumimoji="1" lang="en-US" altLang="zh-CN" sz="1800" dirty="0">
              <a:latin typeface="Arial" panose="020B0604020202020204" pitchFamily="34" charset="0"/>
              <a:cs typeface="Arial" panose="020B0604020202020204" pitchFamily="34" charset="0"/>
            </a:endParaRPr>
          </a:p>
          <a:p>
            <a:r>
              <a:rPr kumimoji="1" lang="zh-CN" altLang="en-US" sz="2000" dirty="0">
                <a:latin typeface="Arial" panose="020B0604020202020204" pitchFamily="34" charset="0"/>
                <a:cs typeface="Arial" panose="020B0604020202020204" pitchFamily="34" charset="0"/>
              </a:rPr>
              <a:t>为应用提供线程间的同步</a:t>
            </a:r>
            <a:endParaRPr kumimoji="1" lang="en-US" altLang="zh-CN" sz="20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应用可以实现自己的同步原语（</a:t>
            </a:r>
            <a:r>
              <a:rPr kumimoji="1" lang="en-US" altLang="zh-CN" sz="1800" dirty="0">
                <a:latin typeface="Arial" panose="020B0604020202020204" pitchFamily="34" charset="0"/>
                <a:cs typeface="Arial" panose="020B0604020202020204" pitchFamily="34" charset="0"/>
              </a:rPr>
              <a:t>lock</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操作系统提供了更高效的同步原语（与线程切换配合</a:t>
            </a:r>
            <a:r>
              <a:rPr kumimoji="1" lang="en-US" altLang="zh-CN" sz="1800" dirty="0">
                <a:latin typeface="Arial" panose="020B0604020202020204" pitchFamily="34" charset="0"/>
                <a:cs typeface="Arial" panose="020B0604020202020204" pitchFamily="34" charset="0"/>
              </a:rPr>
              <a:t>, </a:t>
            </a:r>
            <a:r>
              <a:rPr kumimoji="1" lang="zh-CN" altLang="en-US" sz="1800" dirty="0">
                <a:latin typeface="Arial" panose="020B0604020202020204" pitchFamily="34" charset="0"/>
                <a:cs typeface="Arial" panose="020B0604020202020204" pitchFamily="34" charset="0"/>
              </a:rPr>
              <a:t>如</a:t>
            </a:r>
            <a:r>
              <a:rPr kumimoji="1" lang="en-US" altLang="zh-CN" sz="1800" dirty="0" err="1">
                <a:latin typeface="Arial" panose="020B0604020202020204" pitchFamily="34" charset="0"/>
                <a:cs typeface="Arial" panose="020B0604020202020204" pitchFamily="34" charset="0"/>
              </a:rPr>
              <a:t>futex</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a:p>
            <a:r>
              <a:rPr kumimoji="1" lang="zh-CN" altLang="en-US" sz="2000" dirty="0">
                <a:latin typeface="Arial" panose="020B0604020202020204" pitchFamily="34" charset="0"/>
                <a:cs typeface="Arial" panose="020B0604020202020204" pitchFamily="34" charset="0"/>
              </a:rPr>
              <a:t>为应用提供进程间的通信</a:t>
            </a:r>
            <a:endParaRPr kumimoji="1" lang="en-US" altLang="zh-CN" sz="20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应用可以利用网络进行进程间通信（如</a:t>
            </a:r>
            <a:r>
              <a:rPr kumimoji="1" lang="en-US" altLang="zh-CN" sz="1800" dirty="0">
                <a:latin typeface="Arial" panose="020B0604020202020204" pitchFamily="34" charset="0"/>
                <a:cs typeface="Arial" panose="020B0604020202020204" pitchFamily="34" charset="0"/>
              </a:rPr>
              <a:t>loopback</a:t>
            </a:r>
            <a:r>
              <a:rPr kumimoji="1" lang="zh-CN" altLang="en-US" sz="1800" dirty="0">
                <a:latin typeface="Arial" panose="020B0604020202020204" pitchFamily="34" charset="0"/>
                <a:cs typeface="Arial" panose="020B0604020202020204" pitchFamily="34" charset="0"/>
              </a:rPr>
              <a:t>设备）</a:t>
            </a:r>
            <a:endParaRPr kumimoji="1" lang="en-US" altLang="zh-CN" sz="1800" dirty="0">
              <a:latin typeface="Arial" panose="020B0604020202020204" pitchFamily="34" charset="0"/>
              <a:cs typeface="Arial" panose="020B0604020202020204" pitchFamily="34" charset="0"/>
            </a:endParaRPr>
          </a:p>
          <a:p>
            <a:pPr lvl="1"/>
            <a:r>
              <a:rPr kumimoji="1" lang="zh-CN" altLang="en-US" sz="1800" dirty="0">
                <a:latin typeface="Arial" panose="020B0604020202020204" pitchFamily="34" charset="0"/>
                <a:cs typeface="Arial" panose="020B0604020202020204" pitchFamily="34" charset="0"/>
              </a:rPr>
              <a:t>操作系统提供了更高效的本地通信机制（具有更丰富的语义，如</a:t>
            </a:r>
            <a:r>
              <a:rPr kumimoji="1" lang="en-US" altLang="zh-CN" sz="1800" dirty="0">
                <a:latin typeface="Arial" panose="020B0604020202020204" pitchFamily="34" charset="0"/>
                <a:cs typeface="Arial" panose="020B0604020202020204" pitchFamily="34" charset="0"/>
              </a:rPr>
              <a:t>pipe</a:t>
            </a:r>
            <a:r>
              <a:rPr kumimoji="1" lang="zh-CN" altLang="en-US" sz="1800" dirty="0">
                <a:latin typeface="Arial" panose="020B0604020202020204" pitchFamily="34" charset="0"/>
                <a:cs typeface="Arial" panose="020B0604020202020204" pitchFamily="34" charset="0"/>
              </a:rPr>
              <a:t>）</a:t>
            </a:r>
            <a:endParaRPr kumimoji="1" lang="en-US" altLang="zh-CN" sz="18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FA479708-D07F-464F-ADF7-03960C16038E}"/>
              </a:ext>
            </a:extLst>
          </p:cNvPr>
          <p:cNvSpPr>
            <a:spLocks noGrp="1"/>
          </p:cNvSpPr>
          <p:nvPr>
            <p:ph type="sldNum" sz="quarter" idx="12"/>
          </p:nvPr>
        </p:nvSpPr>
        <p:spPr/>
        <p:txBody>
          <a:bodyPr/>
          <a:lstStyle/>
          <a:p>
            <a:fld id="{ADE361C3-C043-4A6E-BDCE-8DA1E7D90A3B}" type="slidenum">
              <a:rPr lang="zh-CN" altLang="en-US" smtClean="0"/>
              <a:t>36</a:t>
            </a:fld>
            <a:endParaRPr lang="zh-CN" altLang="en-US"/>
          </a:p>
        </p:txBody>
      </p:sp>
    </p:spTree>
    <p:extLst>
      <p:ext uri="{BB962C8B-B14F-4D97-AF65-F5344CB8AC3E}">
        <p14:creationId xmlns:p14="http://schemas.microsoft.com/office/powerpoint/2010/main" val="3744257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A0AE7-F5EB-FE49-82EC-3C91CC26C586}"/>
              </a:ext>
            </a:extLst>
          </p:cNvPr>
          <p:cNvSpPr>
            <a:spLocks noGrp="1"/>
          </p:cNvSpPr>
          <p:nvPr>
            <p:ph type="title"/>
          </p:nvPr>
        </p:nvSpPr>
        <p:spPr/>
        <p:txBody>
          <a:bodyPr/>
          <a:lstStyle/>
          <a:p>
            <a:r>
              <a:rPr kumimoji="1" lang="zh-CN" altLang="en-US" dirty="0"/>
              <a:t>操作系统对应用的管理（部分）</a:t>
            </a:r>
          </a:p>
        </p:txBody>
      </p:sp>
      <p:sp>
        <p:nvSpPr>
          <p:cNvPr id="3" name="内容占位符 2">
            <a:extLst>
              <a:ext uri="{FF2B5EF4-FFF2-40B4-BE49-F238E27FC236}">
                <a16:creationId xmlns:a16="http://schemas.microsoft.com/office/drawing/2014/main" id="{8F45DCD1-1BFD-9A4F-9289-7C8A7B29AE95}"/>
              </a:ext>
            </a:extLst>
          </p:cNvPr>
          <p:cNvSpPr>
            <a:spLocks noGrp="1"/>
          </p:cNvSpPr>
          <p:nvPr>
            <p:ph idx="1"/>
          </p:nvPr>
        </p:nvSpPr>
        <p:spPr/>
        <p:txBody>
          <a:bodyPr>
            <a:normAutofit fontScale="85000" lnSpcReduction="20000"/>
          </a:bodyPr>
          <a:lstStyle/>
          <a:p>
            <a:r>
              <a:rPr kumimoji="1" lang="zh-CN" altLang="en-US" dirty="0">
                <a:latin typeface="+mn-lt"/>
              </a:rPr>
              <a:t>应用生命周期的管理</a:t>
            </a:r>
            <a:endParaRPr kumimoji="1" lang="en-US" altLang="zh-CN" dirty="0">
              <a:latin typeface="+mn-lt"/>
            </a:endParaRPr>
          </a:p>
          <a:p>
            <a:pPr lvl="1"/>
            <a:r>
              <a:rPr kumimoji="1" lang="zh-CN" altLang="en-US" dirty="0">
                <a:latin typeface="+mn-lt"/>
              </a:rPr>
              <a:t>应用的加载、迁移、销毁等操作</a:t>
            </a:r>
            <a:endParaRPr kumimoji="1" lang="en-US" altLang="zh-CN" dirty="0">
              <a:latin typeface="+mn-lt"/>
            </a:endParaRPr>
          </a:p>
          <a:p>
            <a:r>
              <a:rPr kumimoji="1" lang="zh-CN" altLang="en-US" dirty="0">
                <a:latin typeface="+mn-lt"/>
              </a:rPr>
              <a:t>计算资源的分配</a:t>
            </a:r>
            <a:endParaRPr kumimoji="1" lang="en-US" altLang="zh-CN" dirty="0">
              <a:latin typeface="+mn-lt"/>
            </a:endParaRPr>
          </a:p>
          <a:p>
            <a:pPr lvl="1"/>
            <a:r>
              <a:rPr kumimoji="1" lang="en-US" altLang="zh-CN" dirty="0">
                <a:latin typeface="+mn-lt"/>
              </a:rPr>
              <a:t>CPU</a:t>
            </a:r>
            <a:r>
              <a:rPr kumimoji="1" lang="zh-CN" altLang="en-US" dirty="0">
                <a:latin typeface="+mn-lt"/>
              </a:rPr>
              <a:t>：线程的调度机制</a:t>
            </a:r>
            <a:endParaRPr kumimoji="1" lang="en-US" altLang="zh-CN" dirty="0">
              <a:latin typeface="+mn-lt"/>
            </a:endParaRPr>
          </a:p>
          <a:p>
            <a:pPr lvl="1"/>
            <a:r>
              <a:rPr kumimoji="1" lang="zh-CN" altLang="en-US" dirty="0">
                <a:latin typeface="+mn-lt"/>
              </a:rPr>
              <a:t>内存：物理内存的分配</a:t>
            </a:r>
            <a:endParaRPr kumimoji="1" lang="en-US" altLang="zh-CN" dirty="0">
              <a:latin typeface="+mn-lt"/>
            </a:endParaRPr>
          </a:p>
          <a:p>
            <a:pPr lvl="1"/>
            <a:r>
              <a:rPr kumimoji="1" lang="en-US" altLang="zh-CN" dirty="0">
                <a:latin typeface="+mn-lt"/>
              </a:rPr>
              <a:t>I/O</a:t>
            </a:r>
            <a:r>
              <a:rPr kumimoji="1" lang="zh-CN" altLang="en-US" dirty="0">
                <a:latin typeface="+mn-lt"/>
              </a:rPr>
              <a:t>设备：设备的复用与分配</a:t>
            </a:r>
            <a:endParaRPr kumimoji="1" lang="en-US" altLang="zh-CN" dirty="0">
              <a:latin typeface="+mn-lt"/>
            </a:endParaRPr>
          </a:p>
          <a:p>
            <a:r>
              <a:rPr kumimoji="1" lang="zh-CN" altLang="en-US" dirty="0">
                <a:latin typeface="+mn-lt"/>
              </a:rPr>
              <a:t>安全与隔离</a:t>
            </a:r>
            <a:endParaRPr kumimoji="1" lang="en-US" altLang="zh-CN" dirty="0">
              <a:latin typeface="+mn-lt"/>
            </a:endParaRPr>
          </a:p>
          <a:p>
            <a:pPr lvl="1"/>
            <a:r>
              <a:rPr kumimoji="1" lang="zh-CN" altLang="en-US" dirty="0">
                <a:latin typeface="+mn-lt"/>
              </a:rPr>
              <a:t>应用程序内部：访问控制机制</a:t>
            </a:r>
            <a:endParaRPr kumimoji="1" lang="en-US" altLang="zh-CN" dirty="0">
              <a:latin typeface="+mn-lt"/>
            </a:endParaRPr>
          </a:p>
          <a:p>
            <a:pPr lvl="1"/>
            <a:r>
              <a:rPr kumimoji="1" lang="zh-CN" altLang="en-US" dirty="0">
                <a:latin typeface="+mn-lt"/>
              </a:rPr>
              <a:t>应用程序之间：隔离机制，包括错误隔离和性能隔离</a:t>
            </a:r>
          </a:p>
        </p:txBody>
      </p:sp>
      <p:sp>
        <p:nvSpPr>
          <p:cNvPr id="4" name="灯片编号占位符 3">
            <a:extLst>
              <a:ext uri="{FF2B5EF4-FFF2-40B4-BE49-F238E27FC236}">
                <a16:creationId xmlns:a16="http://schemas.microsoft.com/office/drawing/2014/main" id="{0DB71EC5-FB6F-8045-B2E9-7C0AB59F3A90}"/>
              </a:ext>
            </a:extLst>
          </p:cNvPr>
          <p:cNvSpPr>
            <a:spLocks noGrp="1"/>
          </p:cNvSpPr>
          <p:nvPr>
            <p:ph type="sldNum" sz="quarter" idx="12"/>
          </p:nvPr>
        </p:nvSpPr>
        <p:spPr/>
        <p:txBody>
          <a:bodyPr/>
          <a:lstStyle/>
          <a:p>
            <a:fld id="{ADE361C3-C043-4A6E-BDCE-8DA1E7D90A3B}" type="slidenum">
              <a:rPr lang="zh-CN" altLang="en-US" smtClean="0"/>
              <a:t>37</a:t>
            </a:fld>
            <a:endParaRPr lang="zh-CN" altLang="en-US"/>
          </a:p>
        </p:txBody>
      </p:sp>
    </p:spTree>
    <p:extLst>
      <p:ext uri="{BB962C8B-B14F-4D97-AF65-F5344CB8AC3E}">
        <p14:creationId xmlns:p14="http://schemas.microsoft.com/office/powerpoint/2010/main" val="2615621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2660E-F678-5E41-84AA-918998BDBD78}"/>
              </a:ext>
            </a:extLst>
          </p:cNvPr>
          <p:cNvSpPr>
            <a:spLocks noGrp="1"/>
          </p:cNvSpPr>
          <p:nvPr>
            <p:ph type="title"/>
          </p:nvPr>
        </p:nvSpPr>
        <p:spPr/>
        <p:txBody>
          <a:bodyPr/>
          <a:lstStyle/>
          <a:p>
            <a:r>
              <a:rPr kumimoji="1" lang="zh-CN" altLang="en-US" dirty="0"/>
              <a:t>操作系统的功能：管理</a:t>
            </a:r>
          </a:p>
        </p:txBody>
      </p:sp>
      <p:sp>
        <p:nvSpPr>
          <p:cNvPr id="4" name="灯片编号占位符 3">
            <a:extLst>
              <a:ext uri="{FF2B5EF4-FFF2-40B4-BE49-F238E27FC236}">
                <a16:creationId xmlns:a16="http://schemas.microsoft.com/office/drawing/2014/main" id="{6AB75C71-14C1-7044-9DA7-112EA1CBF176}"/>
              </a:ext>
            </a:extLst>
          </p:cNvPr>
          <p:cNvSpPr>
            <a:spLocks noGrp="1"/>
          </p:cNvSpPr>
          <p:nvPr>
            <p:ph type="sldNum" sz="quarter" idx="12"/>
          </p:nvPr>
        </p:nvSpPr>
        <p:spPr/>
        <p:txBody>
          <a:bodyPr/>
          <a:lstStyle/>
          <a:p>
            <a:fld id="{ADE361C3-C043-4A6E-BDCE-8DA1E7D90A3B}" type="slidenum">
              <a:rPr lang="zh-CN" altLang="en-US" smtClean="0"/>
              <a:t>38</a:t>
            </a:fld>
            <a:endParaRPr lang="zh-CN" altLang="en-US"/>
          </a:p>
        </p:txBody>
      </p:sp>
      <p:sp>
        <p:nvSpPr>
          <p:cNvPr id="5" name="圆角矩形 4">
            <a:extLst>
              <a:ext uri="{FF2B5EF4-FFF2-40B4-BE49-F238E27FC236}">
                <a16:creationId xmlns:a16="http://schemas.microsoft.com/office/drawing/2014/main" id="{2551201F-6073-A646-A07A-2825766B4EA3}"/>
              </a:ext>
            </a:extLst>
          </p:cNvPr>
          <p:cNvSpPr/>
          <p:nvPr/>
        </p:nvSpPr>
        <p:spPr>
          <a:xfrm>
            <a:off x="6732240" y="420349"/>
            <a:ext cx="2158752" cy="1634480"/>
          </a:xfrm>
          <a:prstGeom prst="roundRect">
            <a:avLst>
              <a:gd name="adj" fmla="val 70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b="1" dirty="0" err="1">
                <a:solidFill>
                  <a:schemeClr val="bg1"/>
                </a:solidFill>
                <a:latin typeface="Consolas" panose="020B0609020204030204" pitchFamily="49" charset="0"/>
                <a:cs typeface="Consolas" panose="020B0609020204030204" pitchFamily="49" charset="0"/>
              </a:rPr>
              <a:t>rogue.c</a:t>
            </a:r>
            <a:endParaRPr kumimoji="1" lang="en-US" altLang="zh-CN" b="1" dirty="0">
              <a:solidFill>
                <a:schemeClr val="bg1"/>
              </a:solidFill>
              <a:latin typeface="Consolas" panose="020B0609020204030204" pitchFamily="49" charset="0"/>
              <a:cs typeface="Consolas" panose="020B0609020204030204" pitchFamily="49" charset="0"/>
            </a:endParaRPr>
          </a:p>
          <a:p>
            <a:endParaRPr kumimoji="1" lang="en-US" altLang="zh-CN" b="1" dirty="0">
              <a:solidFill>
                <a:schemeClr val="bg1"/>
              </a:solidFill>
              <a:latin typeface="Consolas" panose="020B0609020204030204" pitchFamily="49" charset="0"/>
              <a:cs typeface="Consolas" panose="020B0609020204030204" pitchFamily="49" charset="0"/>
            </a:endParaRPr>
          </a:p>
          <a:p>
            <a:r>
              <a:rPr kumimoji="1" lang="en-US" altLang="zh-CN" b="1" dirty="0" err="1">
                <a:solidFill>
                  <a:schemeClr val="bg1"/>
                </a:solidFill>
                <a:latin typeface="Consolas" panose="020B0609020204030204" pitchFamily="49" charset="0"/>
                <a:cs typeface="Consolas" panose="020B0609020204030204" pitchFamily="49" charset="0"/>
              </a:rPr>
              <a:t>int</a:t>
            </a:r>
            <a:r>
              <a:rPr kumimoji="1" lang="en-US" altLang="zh-CN" b="1" dirty="0">
                <a:solidFill>
                  <a:schemeClr val="bg1"/>
                </a:solidFill>
                <a:latin typeface="Consolas" panose="020B0609020204030204" pitchFamily="49" charset="0"/>
                <a:cs typeface="Consolas" panose="020B0609020204030204" pitchFamily="49" charset="0"/>
              </a:rPr>
              <a:t> main () {</a:t>
            </a:r>
          </a:p>
          <a:p>
            <a:r>
              <a:rPr kumimoji="1" lang="en-US" altLang="zh-CN" b="1" dirty="0">
                <a:solidFill>
                  <a:schemeClr val="bg1"/>
                </a:solidFill>
                <a:latin typeface="Consolas" panose="020B0609020204030204" pitchFamily="49" charset="0"/>
                <a:cs typeface="Consolas" panose="020B0609020204030204" pitchFamily="49" charset="0"/>
              </a:rPr>
              <a:t>    while (1);</a:t>
            </a:r>
          </a:p>
          <a:p>
            <a:r>
              <a:rPr kumimoji="1" lang="en-US" altLang="zh-CN" b="1" dirty="0">
                <a:solidFill>
                  <a:schemeClr val="bg1"/>
                </a:solidFill>
                <a:latin typeface="Consolas" panose="020B0609020204030204" pitchFamily="49" charset="0"/>
                <a:cs typeface="Consolas" panose="020B0609020204030204" pitchFamily="49" charset="0"/>
              </a:rPr>
              <a:t>}</a:t>
            </a:r>
            <a:endParaRPr kumimoji="1" lang="zh-CN" altLang="en-US" b="1" dirty="0">
              <a:solidFill>
                <a:schemeClr val="bg1"/>
              </a:solidFill>
              <a:latin typeface="Consolas" panose="020B0609020204030204" pitchFamily="49" charset="0"/>
              <a:cs typeface="Consolas" panose="020B0609020204030204" pitchFamily="49" charset="0"/>
            </a:endParaRPr>
          </a:p>
        </p:txBody>
      </p:sp>
      <p:sp>
        <p:nvSpPr>
          <p:cNvPr id="3" name="内容占位符 2">
            <a:extLst>
              <a:ext uri="{FF2B5EF4-FFF2-40B4-BE49-F238E27FC236}">
                <a16:creationId xmlns:a16="http://schemas.microsoft.com/office/drawing/2014/main" id="{DEF96CD2-68DD-3B47-9D9A-9845A7FDD4E4}"/>
              </a:ext>
            </a:extLst>
          </p:cNvPr>
          <p:cNvSpPr>
            <a:spLocks noGrp="1"/>
          </p:cNvSpPr>
          <p:nvPr>
            <p:ph idx="1"/>
          </p:nvPr>
        </p:nvSpPr>
        <p:spPr>
          <a:xfrm>
            <a:off x="251520" y="1333501"/>
            <a:ext cx="8435280" cy="3771636"/>
          </a:xfrm>
        </p:spPr>
        <p:txBody>
          <a:bodyPr>
            <a:normAutofit/>
          </a:bodyPr>
          <a:lstStyle/>
          <a:p>
            <a:r>
              <a:rPr kumimoji="1" lang="zh-CN" altLang="en-US" sz="2400" dirty="0"/>
              <a:t>问：如何避免一个流氓应用独占</a:t>
            </a:r>
            <a:r>
              <a:rPr kumimoji="1" lang="en-US" altLang="zh-CN" sz="2400" dirty="0"/>
              <a:t>CPU</a:t>
            </a:r>
            <a:r>
              <a:rPr kumimoji="1" lang="zh-CN" altLang="en-US" sz="2400" dirty="0"/>
              <a:t>资源？</a:t>
            </a:r>
            <a:endParaRPr kumimoji="1" lang="en-US" altLang="zh-CN" sz="2400" dirty="0"/>
          </a:p>
          <a:p>
            <a:pPr marL="0" indent="0">
              <a:buNone/>
            </a:pPr>
            <a:endParaRPr kumimoji="1" lang="en-US" altLang="zh-CN" sz="2400" dirty="0"/>
          </a:p>
          <a:p>
            <a:r>
              <a:rPr kumimoji="1" lang="zh-CN" altLang="en-US" sz="2400" dirty="0"/>
              <a:t>方法</a:t>
            </a:r>
            <a:r>
              <a:rPr kumimoji="1" lang="en-US" altLang="zh-CN" sz="2400" dirty="0"/>
              <a:t>-1</a:t>
            </a:r>
            <a:r>
              <a:rPr kumimoji="1" lang="zh-CN" altLang="en-US" sz="2400" dirty="0"/>
              <a:t>：每</a:t>
            </a:r>
            <a:r>
              <a:rPr kumimoji="1" lang="en-US" altLang="zh-CN" sz="2400" dirty="0"/>
              <a:t>10ms</a:t>
            </a:r>
            <a:r>
              <a:rPr kumimoji="1" lang="zh-CN" altLang="en-US" sz="2400" dirty="0"/>
              <a:t>发生一个时钟中断（时间片）</a:t>
            </a:r>
            <a:endParaRPr kumimoji="1" lang="en-US" altLang="zh-CN" sz="2400" dirty="0"/>
          </a:p>
          <a:p>
            <a:pPr lvl="1"/>
            <a:r>
              <a:rPr kumimoji="1" lang="zh-CN" altLang="en-US" sz="2000" dirty="0"/>
              <a:t>调度器决定下一个要运行的任务</a:t>
            </a:r>
            <a:endParaRPr kumimoji="1" lang="en-US" altLang="zh-CN" sz="2000" dirty="0"/>
          </a:p>
          <a:p>
            <a:r>
              <a:rPr kumimoji="1" lang="zh-CN" altLang="en-US" sz="2400" dirty="0"/>
              <a:t>方法</a:t>
            </a:r>
            <a:r>
              <a:rPr kumimoji="1" lang="en-US" altLang="zh-CN" sz="2400" dirty="0"/>
              <a:t>-2</a:t>
            </a:r>
            <a:r>
              <a:rPr kumimoji="1" lang="zh-CN" altLang="en-US" sz="2400" dirty="0"/>
              <a:t>：可通过信号等打断当前任务执行</a:t>
            </a:r>
            <a:r>
              <a:rPr kumimoji="1" lang="en-US" altLang="zh-CN" sz="2400" dirty="0"/>
              <a:t> </a:t>
            </a:r>
          </a:p>
          <a:p>
            <a:pPr lvl="1"/>
            <a:r>
              <a:rPr kumimoji="1" lang="zh-CN" altLang="en-US" sz="2000" dirty="0"/>
              <a:t>如：</a:t>
            </a:r>
            <a:r>
              <a:rPr kumimoji="1" lang="en-US" altLang="zh-CN" sz="2000" dirty="0"/>
              <a:t>kill -9 1951</a:t>
            </a:r>
          </a:p>
          <a:p>
            <a:endParaRPr kumimoji="1" lang="zh-CN" altLang="en-US" sz="2400" dirty="0"/>
          </a:p>
        </p:txBody>
      </p:sp>
    </p:spTree>
    <p:extLst>
      <p:ext uri="{BB962C8B-B14F-4D97-AF65-F5344CB8AC3E}">
        <p14:creationId xmlns:p14="http://schemas.microsoft.com/office/powerpoint/2010/main" val="410539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8A9AA-648B-D943-8F3D-C0E1C52C21BF}"/>
              </a:ext>
            </a:extLst>
          </p:cNvPr>
          <p:cNvSpPr>
            <a:spLocks noGrp="1"/>
          </p:cNvSpPr>
          <p:nvPr>
            <p:ph type="title"/>
          </p:nvPr>
        </p:nvSpPr>
        <p:spPr/>
        <p:txBody>
          <a:bodyPr/>
          <a:lstStyle/>
          <a:p>
            <a:r>
              <a:rPr kumimoji="1" lang="zh-CN" altLang="en-US" dirty="0"/>
              <a:t>操作系统的功能：管理</a:t>
            </a:r>
          </a:p>
        </p:txBody>
      </p:sp>
      <p:sp>
        <p:nvSpPr>
          <p:cNvPr id="3" name="内容占位符 2">
            <a:extLst>
              <a:ext uri="{FF2B5EF4-FFF2-40B4-BE49-F238E27FC236}">
                <a16:creationId xmlns:a16="http://schemas.microsoft.com/office/drawing/2014/main" id="{1FD3C51F-741B-4542-9C36-D6A15DE761A0}"/>
              </a:ext>
            </a:extLst>
          </p:cNvPr>
          <p:cNvSpPr>
            <a:spLocks noGrp="1"/>
          </p:cNvSpPr>
          <p:nvPr>
            <p:ph idx="1"/>
          </p:nvPr>
        </p:nvSpPr>
        <p:spPr>
          <a:xfrm>
            <a:off x="457200" y="1333500"/>
            <a:ext cx="8229600" cy="4116287"/>
          </a:xfrm>
        </p:spPr>
        <p:txBody>
          <a:bodyPr>
            <a:normAutofit/>
          </a:bodyPr>
          <a:lstStyle/>
          <a:p>
            <a:r>
              <a:rPr kumimoji="1" lang="zh-CN" altLang="en-US" sz="2400" dirty="0"/>
              <a:t>问：如何通过</a:t>
            </a:r>
            <a:r>
              <a:rPr kumimoji="1" lang="en-US" altLang="zh-CN" sz="2400" dirty="0"/>
              <a:t>3</a:t>
            </a:r>
            <a:r>
              <a:rPr kumimoji="1" lang="zh-CN" altLang="en-US" sz="2400" dirty="0"/>
              <a:t>行代码卡死一个</a:t>
            </a:r>
            <a:r>
              <a:rPr kumimoji="1" lang="en-US" altLang="zh-CN" sz="2400" dirty="0"/>
              <a:t>OS?</a:t>
            </a:r>
          </a:p>
          <a:p>
            <a:pPr lvl="1"/>
            <a:r>
              <a:rPr kumimoji="1" lang="zh-CN" altLang="en-US" sz="2000" dirty="0"/>
              <a:t>例：</a:t>
            </a:r>
            <a:r>
              <a:rPr kumimoji="1" lang="en-US" altLang="zh-CN" sz="2000" dirty="0"/>
              <a:t>rogue-1.c </a:t>
            </a:r>
            <a:r>
              <a:rPr kumimoji="1" lang="zh-CN" altLang="en-US" sz="2000" dirty="0"/>
              <a:t>可以</a:t>
            </a:r>
            <a:r>
              <a:rPr kumimoji="1" lang="en-US" altLang="zh-CN" sz="2000" dirty="0"/>
              <a:t>fork</a:t>
            </a:r>
            <a:r>
              <a:rPr kumimoji="1" lang="zh-CN" altLang="en-US" sz="2000" dirty="0"/>
              <a:t>出无数的进程</a:t>
            </a:r>
            <a:endParaRPr kumimoji="1" lang="en-US" altLang="zh-CN" sz="2000" dirty="0"/>
          </a:p>
          <a:p>
            <a:pPr lvl="1"/>
            <a:endParaRPr kumimoji="1" lang="en-US" altLang="zh-CN" sz="2200" dirty="0"/>
          </a:p>
          <a:p>
            <a:r>
              <a:rPr kumimoji="1" lang="zh-CN" altLang="en-US" sz="2400" dirty="0"/>
              <a:t>如何解决这个问题？</a:t>
            </a:r>
            <a:endParaRPr kumimoji="1" lang="en-US" altLang="zh-CN" sz="2400" dirty="0"/>
          </a:p>
          <a:p>
            <a:pPr lvl="1"/>
            <a:r>
              <a:rPr kumimoji="1" lang="zh-CN" altLang="en-US" sz="2000" dirty="0"/>
              <a:t>方法一：万能方法</a:t>
            </a:r>
            <a:r>
              <a:rPr kumimoji="1" lang="en-US" altLang="zh-CN" sz="2000" dirty="0"/>
              <a:t>——</a:t>
            </a:r>
            <a:r>
              <a:rPr kumimoji="1" lang="zh-CN" altLang="en-US" sz="2000" dirty="0"/>
              <a:t>重启</a:t>
            </a:r>
            <a:endParaRPr kumimoji="1" lang="en-US" altLang="zh-CN" sz="2000" dirty="0"/>
          </a:p>
          <a:p>
            <a:pPr lvl="1"/>
            <a:r>
              <a:rPr kumimoji="1" lang="zh-CN" altLang="en-US" sz="2000" dirty="0"/>
              <a:t>方法二：将代码运行在虚拟机中，虚拟机外的应用不受影响</a:t>
            </a:r>
            <a:endParaRPr kumimoji="1" lang="en-US" altLang="zh-CN" sz="2000" dirty="0"/>
          </a:p>
          <a:p>
            <a:pPr lvl="1"/>
            <a:r>
              <a:rPr kumimoji="1" lang="zh-CN" altLang="en-US" sz="2000" dirty="0"/>
              <a:t>方法三：</a:t>
            </a:r>
            <a:r>
              <a:rPr kumimoji="1" lang="en-US" altLang="zh-CN" sz="2000" dirty="0"/>
              <a:t>Linux</a:t>
            </a:r>
            <a:r>
              <a:rPr kumimoji="1" lang="zh-CN" altLang="en-US" sz="2000" dirty="0"/>
              <a:t> </a:t>
            </a:r>
            <a:r>
              <a:rPr kumimoji="1" lang="en-US" altLang="zh-CN" sz="2000" dirty="0" err="1"/>
              <a:t>cgroup</a:t>
            </a:r>
            <a:r>
              <a:rPr kumimoji="1" lang="zh-CN" altLang="en-US" sz="2000" dirty="0"/>
              <a:t> （</a:t>
            </a:r>
            <a:r>
              <a:rPr kumimoji="1" lang="en-US" altLang="zh-CN" sz="2000" dirty="0"/>
              <a:t>docker</a:t>
            </a:r>
            <a:r>
              <a:rPr kumimoji="1" lang="zh-CN" altLang="en-US" sz="2000" dirty="0"/>
              <a:t>），预先设置应用最大占用资源</a:t>
            </a:r>
          </a:p>
        </p:txBody>
      </p:sp>
      <p:sp>
        <p:nvSpPr>
          <p:cNvPr id="4" name="灯片编号占位符 3">
            <a:extLst>
              <a:ext uri="{FF2B5EF4-FFF2-40B4-BE49-F238E27FC236}">
                <a16:creationId xmlns:a16="http://schemas.microsoft.com/office/drawing/2014/main" id="{E428BCEF-8266-A84C-A318-46909D8E9C6F}"/>
              </a:ext>
            </a:extLst>
          </p:cNvPr>
          <p:cNvSpPr>
            <a:spLocks noGrp="1"/>
          </p:cNvSpPr>
          <p:nvPr>
            <p:ph type="sldNum" sz="quarter" idx="12"/>
          </p:nvPr>
        </p:nvSpPr>
        <p:spPr/>
        <p:txBody>
          <a:bodyPr/>
          <a:lstStyle/>
          <a:p>
            <a:fld id="{ADE361C3-C043-4A6E-BDCE-8DA1E7D90A3B}" type="slidenum">
              <a:rPr lang="zh-CN" altLang="en-US" smtClean="0"/>
              <a:t>39</a:t>
            </a:fld>
            <a:endParaRPr lang="zh-CN" altLang="en-US"/>
          </a:p>
        </p:txBody>
      </p:sp>
      <p:sp>
        <p:nvSpPr>
          <p:cNvPr id="5" name="圆角矩形 4">
            <a:extLst>
              <a:ext uri="{FF2B5EF4-FFF2-40B4-BE49-F238E27FC236}">
                <a16:creationId xmlns:a16="http://schemas.microsoft.com/office/drawing/2014/main" id="{8086EB45-47CF-EF42-B975-8340C64F925D}"/>
              </a:ext>
            </a:extLst>
          </p:cNvPr>
          <p:cNvSpPr/>
          <p:nvPr/>
        </p:nvSpPr>
        <p:spPr>
          <a:xfrm>
            <a:off x="6553200" y="448286"/>
            <a:ext cx="2374776" cy="1770428"/>
          </a:xfrm>
          <a:prstGeom prst="roundRect">
            <a:avLst>
              <a:gd name="adj" fmla="val 707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b="1" dirty="0">
                <a:solidFill>
                  <a:schemeClr val="bg1"/>
                </a:solidFill>
                <a:latin typeface="Consolas" panose="020B0609020204030204" pitchFamily="49" charset="0"/>
                <a:cs typeface="Consolas" panose="020B0609020204030204" pitchFamily="49" charset="0"/>
              </a:rPr>
              <a:t>rogue-1.c</a:t>
            </a:r>
          </a:p>
          <a:p>
            <a:endParaRPr kumimoji="1" lang="en-US" altLang="zh-CN" b="1" dirty="0">
              <a:solidFill>
                <a:schemeClr val="bg1"/>
              </a:solidFill>
              <a:latin typeface="Consolas" panose="020B0609020204030204" pitchFamily="49" charset="0"/>
              <a:cs typeface="Consolas" panose="020B0609020204030204" pitchFamily="49" charset="0"/>
            </a:endParaRPr>
          </a:p>
          <a:p>
            <a:r>
              <a:rPr kumimoji="1" lang="en-US" altLang="zh-CN" b="1" dirty="0" err="1">
                <a:solidFill>
                  <a:schemeClr val="bg1"/>
                </a:solidFill>
                <a:latin typeface="Consolas" panose="020B0609020204030204" pitchFamily="49" charset="0"/>
                <a:cs typeface="Consolas" panose="020B0609020204030204" pitchFamily="49" charset="0"/>
              </a:rPr>
              <a:t>int</a:t>
            </a:r>
            <a:r>
              <a:rPr kumimoji="1" lang="en-US" altLang="zh-CN" b="1" dirty="0">
                <a:solidFill>
                  <a:schemeClr val="bg1"/>
                </a:solidFill>
                <a:latin typeface="Consolas" panose="020B0609020204030204" pitchFamily="49" charset="0"/>
                <a:cs typeface="Consolas" panose="020B0609020204030204" pitchFamily="49" charset="0"/>
              </a:rPr>
              <a:t> main () {</a:t>
            </a:r>
          </a:p>
          <a:p>
            <a:r>
              <a:rPr kumimoji="1" lang="en-US" altLang="zh-CN" b="1" dirty="0">
                <a:solidFill>
                  <a:schemeClr val="bg1"/>
                </a:solidFill>
                <a:latin typeface="Consolas" panose="020B0609020204030204" pitchFamily="49" charset="0"/>
                <a:cs typeface="Consolas" panose="020B0609020204030204" pitchFamily="49" charset="0"/>
              </a:rPr>
              <a:t>    while (1) </a:t>
            </a:r>
          </a:p>
          <a:p>
            <a:r>
              <a:rPr kumimoji="1" lang="en-US" altLang="zh-CN" b="1" dirty="0">
                <a:solidFill>
                  <a:schemeClr val="bg1"/>
                </a:solidFill>
                <a:latin typeface="Consolas" panose="020B0609020204030204" pitchFamily="49" charset="0"/>
                <a:cs typeface="Consolas" panose="020B0609020204030204" pitchFamily="49" charset="0"/>
              </a:rPr>
              <a:t>    </a:t>
            </a:r>
            <a:r>
              <a:rPr kumimoji="1" lang="zh-CN" altLang="en-US" b="1" dirty="0">
                <a:solidFill>
                  <a:schemeClr val="bg1"/>
                </a:solidFill>
                <a:latin typeface="Consolas" panose="020B0609020204030204" pitchFamily="49" charset="0"/>
                <a:cs typeface="Consolas" panose="020B0609020204030204" pitchFamily="49" charset="0"/>
              </a:rPr>
              <a:t> </a:t>
            </a:r>
            <a:r>
              <a:rPr kumimoji="1" lang="en-US" altLang="zh-CN" b="1" dirty="0">
                <a:solidFill>
                  <a:schemeClr val="bg1"/>
                </a:solidFill>
                <a:latin typeface="Consolas" panose="020B0609020204030204" pitchFamily="49" charset="0"/>
                <a:cs typeface="Consolas" panose="020B0609020204030204" pitchFamily="49" charset="0"/>
              </a:rPr>
              <a:t> fork();</a:t>
            </a:r>
          </a:p>
          <a:p>
            <a:r>
              <a:rPr kumimoji="1" lang="en-US" altLang="zh-CN" b="1" dirty="0">
                <a:solidFill>
                  <a:schemeClr val="bg1"/>
                </a:solidFill>
                <a:latin typeface="Consolas" panose="020B0609020204030204" pitchFamily="49" charset="0"/>
                <a:cs typeface="Consolas" panose="020B0609020204030204" pitchFamily="49" charset="0"/>
              </a:rPr>
              <a:t>}</a:t>
            </a:r>
            <a:endParaRPr kumimoji="1" lang="zh-CN" altLang="en-US" b="1"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460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48D149A8-9973-8543-A77F-3AE34E740C73}"/>
              </a:ext>
            </a:extLst>
          </p:cNvPr>
          <p:cNvSpPr>
            <a:spLocks noGrp="1"/>
          </p:cNvSpPr>
          <p:nvPr>
            <p:ph idx="1"/>
          </p:nvPr>
        </p:nvSpPr>
        <p:spPr/>
        <p:txBody>
          <a:bodyPr>
            <a:normAutofit/>
          </a:bodyPr>
          <a:lstStyle/>
          <a:p>
            <a:r>
              <a:rPr kumimoji="1" lang="zh-CN" altLang="en-US" sz="2400" dirty="0"/>
              <a:t>为什么要学习操作系统</a:t>
            </a:r>
            <a:endParaRPr kumimoji="1" lang="en-US" altLang="zh-CN" sz="2400" dirty="0"/>
          </a:p>
          <a:p>
            <a:r>
              <a:rPr kumimoji="1" lang="zh-CN" altLang="en-US" sz="2400" dirty="0"/>
              <a:t>操作系统的历史</a:t>
            </a:r>
            <a:endParaRPr kumimoji="1" lang="en-US" altLang="zh-CN" sz="2400" dirty="0"/>
          </a:p>
          <a:p>
            <a:r>
              <a:rPr kumimoji="1" lang="zh-CN" altLang="en-US" sz="2400" dirty="0"/>
              <a:t>什么是操作系统</a:t>
            </a:r>
            <a:endParaRPr kumimoji="1" lang="en-US" altLang="zh-CN" sz="2400" dirty="0"/>
          </a:p>
          <a:p>
            <a:r>
              <a:rPr kumimoji="1" lang="zh-CN" altLang="en-US" sz="2400" dirty="0"/>
              <a:t>操作系统的分化</a:t>
            </a:r>
            <a:endParaRPr kumimoji="1" lang="en-US" altLang="zh-CN" sz="2400" dirty="0"/>
          </a:p>
          <a:p>
            <a:r>
              <a:rPr kumimoji="1" lang="zh-CN" altLang="en-US" sz="2400" dirty="0"/>
              <a:t>操作系统的不同架构</a:t>
            </a:r>
            <a:endParaRPr kumimoji="1" lang="en-US" altLang="zh-CN" sz="2400" dirty="0"/>
          </a:p>
          <a:p>
            <a:r>
              <a:rPr kumimoji="1" lang="zh-CN" altLang="en-US" sz="2400" dirty="0"/>
              <a:t>课程信息</a:t>
            </a:r>
          </a:p>
        </p:txBody>
      </p:sp>
      <p:sp>
        <p:nvSpPr>
          <p:cNvPr id="4" name="标题 3">
            <a:extLst>
              <a:ext uri="{FF2B5EF4-FFF2-40B4-BE49-F238E27FC236}">
                <a16:creationId xmlns:a16="http://schemas.microsoft.com/office/drawing/2014/main" id="{3B5A8429-BCF6-164C-98F4-27E970C4897E}"/>
              </a:ext>
            </a:extLst>
          </p:cNvPr>
          <p:cNvSpPr>
            <a:spLocks noGrp="1"/>
          </p:cNvSpPr>
          <p:nvPr>
            <p:ph type="title"/>
          </p:nvPr>
        </p:nvSpPr>
        <p:spPr/>
        <p:txBody>
          <a:bodyPr/>
          <a:lstStyle/>
          <a:p>
            <a:r>
              <a:rPr kumimoji="1" lang="zh-CN" altLang="en-US" dirty="0"/>
              <a:t>大纲</a:t>
            </a:r>
          </a:p>
        </p:txBody>
      </p:sp>
    </p:spTree>
    <p:extLst>
      <p:ext uri="{BB962C8B-B14F-4D97-AF65-F5344CB8AC3E}">
        <p14:creationId xmlns:p14="http://schemas.microsoft.com/office/powerpoint/2010/main" val="586592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操作系统的分化</a:t>
            </a:r>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025418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B417F-525C-7D4D-8DAC-129D8194BACA}"/>
              </a:ext>
            </a:extLst>
          </p:cNvPr>
          <p:cNvSpPr>
            <a:spLocks noGrp="1"/>
          </p:cNvSpPr>
          <p:nvPr>
            <p:ph type="title"/>
          </p:nvPr>
        </p:nvSpPr>
        <p:spPr/>
        <p:txBody>
          <a:bodyPr/>
          <a:lstStyle/>
          <a:p>
            <a:r>
              <a:rPr kumimoji="1" lang="zh-CN" altLang="en-US" dirty="0"/>
              <a:t>应用与操作系统的解耦</a:t>
            </a:r>
          </a:p>
        </p:txBody>
      </p:sp>
      <p:sp>
        <p:nvSpPr>
          <p:cNvPr id="3" name="内容占位符 2">
            <a:extLst>
              <a:ext uri="{FF2B5EF4-FFF2-40B4-BE49-F238E27FC236}">
                <a16:creationId xmlns:a16="http://schemas.microsoft.com/office/drawing/2014/main" id="{E55384EB-E3D1-4044-A981-C479F0ED1978}"/>
              </a:ext>
            </a:extLst>
          </p:cNvPr>
          <p:cNvSpPr>
            <a:spLocks noGrp="1"/>
          </p:cNvSpPr>
          <p:nvPr>
            <p:ph idx="1"/>
          </p:nvPr>
        </p:nvSpPr>
        <p:spPr/>
        <p:txBody>
          <a:bodyPr>
            <a:normAutofit/>
          </a:bodyPr>
          <a:lstStyle/>
          <a:p>
            <a:r>
              <a:rPr kumimoji="1" lang="zh-CN" altLang="en-US" sz="2400" dirty="0"/>
              <a:t>在最早的时候，并不区分应用与操作系统</a:t>
            </a:r>
            <a:endParaRPr kumimoji="1" lang="en-US" altLang="zh-CN" sz="2400" dirty="0"/>
          </a:p>
          <a:p>
            <a:pPr lvl="1"/>
            <a:r>
              <a:rPr kumimoji="1" lang="zh-CN" altLang="en-US" sz="2000" dirty="0"/>
              <a:t>所有功能都在一起，负责开发的也是同一批人</a:t>
            </a:r>
            <a:endParaRPr kumimoji="1" lang="en-US" altLang="zh-CN" sz="2000" dirty="0"/>
          </a:p>
          <a:p>
            <a:r>
              <a:rPr kumimoji="1" lang="zh-CN" altLang="en-US" sz="2400" dirty="0"/>
              <a:t>随着功能越来越多，开始出现分化和分工</a:t>
            </a:r>
            <a:endParaRPr kumimoji="1" lang="en-US" altLang="zh-CN" sz="2400" dirty="0"/>
          </a:p>
          <a:p>
            <a:pPr lvl="1"/>
            <a:r>
              <a:rPr kumimoji="1" lang="zh-CN" altLang="en-US" sz="2000" dirty="0"/>
              <a:t>有些底层功能被频繁复用，如对存储设备的操作</a:t>
            </a:r>
            <a:endParaRPr kumimoji="1" lang="en-US" altLang="zh-CN" sz="2000" dirty="0"/>
          </a:p>
          <a:p>
            <a:pPr lvl="1"/>
            <a:r>
              <a:rPr kumimoji="1" lang="zh-CN" altLang="en-US" sz="2000" dirty="0"/>
              <a:t>这些常用的功能形成了特定的模块，通过接口与其他模块交互</a:t>
            </a:r>
            <a:endParaRPr kumimoji="1" lang="en-US" altLang="zh-CN" sz="2000" dirty="0"/>
          </a:p>
          <a:p>
            <a:pPr lvl="2"/>
            <a:r>
              <a:rPr kumimoji="1" lang="zh-CN" altLang="en-US" sz="1800" dirty="0"/>
              <a:t>例如：存储模块，可将存储抽象成一个大数组</a:t>
            </a:r>
            <a:endParaRPr kumimoji="1" lang="en-US" altLang="zh-CN" sz="1800" dirty="0"/>
          </a:p>
          <a:p>
            <a:pPr lvl="1"/>
            <a:r>
              <a:rPr kumimoji="1" lang="zh-CN" altLang="en-US" sz="2000" dirty="0"/>
              <a:t>但这并不一定需要操作系统</a:t>
            </a:r>
            <a:r>
              <a:rPr kumimoji="1" lang="en-US" altLang="zh-CN" sz="2000" dirty="0"/>
              <a:t>——</a:t>
            </a:r>
            <a:r>
              <a:rPr kumimoji="1" lang="zh-CN" altLang="en-US" sz="2000" dirty="0"/>
              <a:t>比如，可以以库的方式存在</a:t>
            </a:r>
            <a:endParaRPr kumimoji="1" lang="en-US" altLang="zh-CN" sz="2000" dirty="0"/>
          </a:p>
          <a:p>
            <a:r>
              <a:rPr kumimoji="1" lang="zh-CN" altLang="en-US" sz="2400" dirty="0"/>
              <a:t>那么，为什么不能把操作系统作为一个库呢？</a:t>
            </a:r>
          </a:p>
        </p:txBody>
      </p:sp>
      <p:sp>
        <p:nvSpPr>
          <p:cNvPr id="4" name="灯片编号占位符 3">
            <a:extLst>
              <a:ext uri="{FF2B5EF4-FFF2-40B4-BE49-F238E27FC236}">
                <a16:creationId xmlns:a16="http://schemas.microsoft.com/office/drawing/2014/main" id="{B883EBD4-B249-E54D-B2EF-703318B73F19}"/>
              </a:ext>
            </a:extLst>
          </p:cNvPr>
          <p:cNvSpPr>
            <a:spLocks noGrp="1"/>
          </p:cNvSpPr>
          <p:nvPr>
            <p:ph type="sldNum" sz="quarter" idx="12"/>
          </p:nvPr>
        </p:nvSpPr>
        <p:spPr/>
        <p:txBody>
          <a:bodyPr/>
          <a:lstStyle/>
          <a:p>
            <a:fld id="{ADE361C3-C043-4A6E-BDCE-8DA1E7D90A3B}" type="slidenum">
              <a:rPr lang="zh-CN" altLang="en-US" smtClean="0"/>
              <a:t>41</a:t>
            </a:fld>
            <a:endParaRPr lang="zh-CN" altLang="en-US"/>
          </a:p>
        </p:txBody>
      </p:sp>
    </p:spTree>
    <p:extLst>
      <p:ext uri="{BB962C8B-B14F-4D97-AF65-F5344CB8AC3E}">
        <p14:creationId xmlns:p14="http://schemas.microsoft.com/office/powerpoint/2010/main" val="549454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C83FF-040E-B245-9D59-3939C0180BEA}"/>
              </a:ext>
            </a:extLst>
          </p:cNvPr>
          <p:cNvSpPr>
            <a:spLocks noGrp="1"/>
          </p:cNvSpPr>
          <p:nvPr>
            <p:ph type="title"/>
          </p:nvPr>
        </p:nvSpPr>
        <p:spPr/>
        <p:txBody>
          <a:bodyPr/>
          <a:lstStyle/>
          <a:p>
            <a:r>
              <a:rPr kumimoji="1" lang="zh-CN" altLang="en-US" dirty="0"/>
              <a:t>特权级的必要性</a:t>
            </a:r>
          </a:p>
        </p:txBody>
      </p:sp>
      <p:sp>
        <p:nvSpPr>
          <p:cNvPr id="3" name="内容占位符 2">
            <a:extLst>
              <a:ext uri="{FF2B5EF4-FFF2-40B4-BE49-F238E27FC236}">
                <a16:creationId xmlns:a16="http://schemas.microsoft.com/office/drawing/2014/main" id="{7328C6D9-AAC0-5D42-B548-63B268CD4AD7}"/>
              </a:ext>
            </a:extLst>
          </p:cNvPr>
          <p:cNvSpPr>
            <a:spLocks noGrp="1"/>
          </p:cNvSpPr>
          <p:nvPr>
            <p:ph idx="1"/>
          </p:nvPr>
        </p:nvSpPr>
        <p:spPr>
          <a:xfrm>
            <a:off x="457200" y="1333500"/>
            <a:ext cx="8229600" cy="3963461"/>
          </a:xfrm>
        </p:spPr>
        <p:txBody>
          <a:bodyPr>
            <a:normAutofit lnSpcReduction="10000"/>
          </a:bodyPr>
          <a:lstStyle/>
          <a:p>
            <a:r>
              <a:rPr kumimoji="1" lang="zh-CN" altLang="en-US" sz="2000" dirty="0"/>
              <a:t>多道（</a:t>
            </a:r>
            <a:r>
              <a:rPr kumimoji="1" lang="en-US" altLang="zh-CN" sz="2000" dirty="0"/>
              <a:t>Multi-programming</a:t>
            </a:r>
            <a:r>
              <a:rPr kumimoji="1" lang="zh-CN" altLang="en-US" sz="2000" dirty="0"/>
              <a:t>）操作系统的诞生</a:t>
            </a:r>
            <a:endParaRPr kumimoji="1" lang="en-US" altLang="zh-CN" sz="2000" dirty="0"/>
          </a:p>
          <a:p>
            <a:pPr lvl="1"/>
            <a:r>
              <a:rPr kumimoji="1" lang="zh-CN" altLang="en-US" sz="1800" dirty="0"/>
              <a:t>通过时分复用计算资源的方式，在一台计算机上同时运行多个应用程序</a:t>
            </a:r>
            <a:endParaRPr kumimoji="1" lang="en-US" altLang="zh-CN" sz="1800" dirty="0"/>
          </a:p>
          <a:p>
            <a:r>
              <a:rPr kumimoji="1" lang="zh-CN" altLang="en-US" sz="2000" dirty="0"/>
              <a:t>新的问题：如何保证不同应用间的隔离？</a:t>
            </a:r>
            <a:endParaRPr kumimoji="1" lang="en-US" altLang="zh-CN" sz="2000" dirty="0"/>
          </a:p>
          <a:p>
            <a:pPr lvl="1"/>
            <a:r>
              <a:rPr kumimoji="1" lang="zh-CN" altLang="en-US" sz="1800" dirty="0"/>
              <a:t>如果所有的应用均能完全控制硬件计算资源，则会导致混乱</a:t>
            </a:r>
            <a:endParaRPr kumimoji="1" lang="en-US" altLang="zh-CN" sz="1800" dirty="0"/>
          </a:p>
          <a:p>
            <a:pPr lvl="2"/>
            <a:r>
              <a:rPr kumimoji="1" lang="zh-CN" altLang="en-US" sz="1700" dirty="0"/>
              <a:t>例如：某个应用希望关机，某个应用希望格式化硬盘</a:t>
            </a:r>
            <a:endParaRPr kumimoji="1" lang="en-US" altLang="zh-CN" sz="1700" dirty="0"/>
          </a:p>
          <a:p>
            <a:pPr lvl="1"/>
            <a:r>
              <a:rPr kumimoji="1" lang="zh-CN" altLang="en-US" sz="1800" dirty="0"/>
              <a:t>因此必须先让应用降权，不允许直接改变全局的系统状态</a:t>
            </a:r>
            <a:endParaRPr kumimoji="1" lang="en-US" altLang="zh-CN" sz="1800" dirty="0"/>
          </a:p>
          <a:p>
            <a:pPr lvl="2"/>
            <a:r>
              <a:rPr kumimoji="1" lang="zh-CN" altLang="en-US" sz="1700" dirty="0"/>
              <a:t>例如：中断是否打开</a:t>
            </a:r>
            <a:endParaRPr kumimoji="1" lang="en-US" altLang="zh-CN" sz="2200" dirty="0"/>
          </a:p>
          <a:p>
            <a:r>
              <a:rPr kumimoji="1" lang="zh-CN" altLang="en-US" sz="2000" dirty="0"/>
              <a:t>方案：必须要有不同的权限级</a:t>
            </a:r>
            <a:r>
              <a:rPr kumimoji="1" lang="en-US" altLang="zh-CN" sz="2000" dirty="0"/>
              <a:t>——</a:t>
            </a:r>
            <a:r>
              <a:rPr kumimoji="1" lang="zh-CN" altLang="en-US" sz="2000" dirty="0"/>
              <a:t>至少两种权限</a:t>
            </a:r>
            <a:endParaRPr kumimoji="1" lang="en-US" altLang="zh-CN" sz="2000" dirty="0"/>
          </a:p>
          <a:p>
            <a:pPr lvl="1"/>
            <a:r>
              <a:rPr kumimoji="1" lang="zh-CN" altLang="en-US" sz="1800" dirty="0"/>
              <a:t>低权限：不允许改变全局系统状态，用来运行应用</a:t>
            </a:r>
            <a:endParaRPr kumimoji="1" lang="en-US" altLang="zh-CN" sz="1800" dirty="0"/>
          </a:p>
          <a:p>
            <a:pPr lvl="1"/>
            <a:r>
              <a:rPr kumimoji="1" lang="zh-CN" altLang="en-US" sz="1800" dirty="0"/>
              <a:t>高权限：集中运行能改变全局系统状态的操作，形成了操作系统</a:t>
            </a:r>
            <a:endParaRPr kumimoji="1" lang="en-US" altLang="zh-CN" sz="1800" dirty="0"/>
          </a:p>
        </p:txBody>
      </p:sp>
      <p:sp>
        <p:nvSpPr>
          <p:cNvPr id="4" name="灯片编号占位符 3">
            <a:extLst>
              <a:ext uri="{FF2B5EF4-FFF2-40B4-BE49-F238E27FC236}">
                <a16:creationId xmlns:a16="http://schemas.microsoft.com/office/drawing/2014/main" id="{9737EDAF-519C-854C-ADD2-62185BDE13C2}"/>
              </a:ext>
            </a:extLst>
          </p:cNvPr>
          <p:cNvSpPr>
            <a:spLocks noGrp="1"/>
          </p:cNvSpPr>
          <p:nvPr>
            <p:ph type="sldNum" sz="quarter" idx="12"/>
          </p:nvPr>
        </p:nvSpPr>
        <p:spPr/>
        <p:txBody>
          <a:bodyPr/>
          <a:lstStyle/>
          <a:p>
            <a:fld id="{ADE361C3-C043-4A6E-BDCE-8DA1E7D90A3B}" type="slidenum">
              <a:rPr lang="zh-CN" altLang="en-US" smtClean="0"/>
              <a:t>42</a:t>
            </a:fld>
            <a:endParaRPr lang="zh-CN" altLang="en-US"/>
          </a:p>
        </p:txBody>
      </p:sp>
      <p:cxnSp>
        <p:nvCxnSpPr>
          <p:cNvPr id="6" name="直线连接符 5">
            <a:extLst>
              <a:ext uri="{FF2B5EF4-FFF2-40B4-BE49-F238E27FC236}">
                <a16:creationId xmlns:a16="http://schemas.microsoft.com/office/drawing/2014/main" id="{B02DE983-1B05-D546-A5B1-70EBFB01437F}"/>
              </a:ext>
            </a:extLst>
          </p:cNvPr>
          <p:cNvCxnSpPr/>
          <p:nvPr/>
        </p:nvCxnSpPr>
        <p:spPr>
          <a:xfrm>
            <a:off x="3131840" y="5161756"/>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00BE77D8-6B7A-0D4D-9F11-66F160214A4A}"/>
              </a:ext>
            </a:extLst>
          </p:cNvPr>
          <p:cNvSpPr/>
          <p:nvPr/>
        </p:nvSpPr>
        <p:spPr>
          <a:xfrm>
            <a:off x="3945994" y="5161756"/>
            <a:ext cx="1107996" cy="369332"/>
          </a:xfrm>
          <a:prstGeom prst="rect">
            <a:avLst/>
          </a:prstGeom>
        </p:spPr>
        <p:txBody>
          <a:bodyPr wrap="none">
            <a:spAutoFit/>
          </a:bodyPr>
          <a:lstStyle/>
          <a:p>
            <a:r>
              <a:rPr kumimoji="1" lang="zh-CN" altLang="en-US" b="1" dirty="0">
                <a:solidFill>
                  <a:schemeClr val="accent1"/>
                </a:solidFill>
              </a:rPr>
              <a:t>特权操作</a:t>
            </a:r>
            <a:endParaRPr lang="zh-CN" altLang="en-US" b="1" dirty="0">
              <a:solidFill>
                <a:schemeClr val="accent1"/>
              </a:solidFill>
            </a:endParaRPr>
          </a:p>
        </p:txBody>
      </p:sp>
    </p:spTree>
    <p:extLst>
      <p:ext uri="{BB962C8B-B14F-4D97-AF65-F5344CB8AC3E}">
        <p14:creationId xmlns:p14="http://schemas.microsoft.com/office/powerpoint/2010/main" val="14726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53ABD-BAA6-3143-8366-381FB8FF0691}"/>
              </a:ext>
            </a:extLst>
          </p:cNvPr>
          <p:cNvSpPr>
            <a:spLocks noGrp="1"/>
          </p:cNvSpPr>
          <p:nvPr>
            <p:ph type="title"/>
          </p:nvPr>
        </p:nvSpPr>
        <p:spPr/>
        <p:txBody>
          <a:bodyPr/>
          <a:lstStyle/>
          <a:p>
            <a:r>
              <a:rPr kumimoji="1" lang="zh-CN" altLang="en-US" dirty="0"/>
              <a:t>操作系统的分化</a:t>
            </a:r>
          </a:p>
        </p:txBody>
      </p:sp>
      <p:sp>
        <p:nvSpPr>
          <p:cNvPr id="4" name="灯片编号占位符 3">
            <a:extLst>
              <a:ext uri="{FF2B5EF4-FFF2-40B4-BE49-F238E27FC236}">
                <a16:creationId xmlns:a16="http://schemas.microsoft.com/office/drawing/2014/main" id="{A5B7D10B-DBDD-6C4C-B752-498EC331CE28}"/>
              </a:ext>
            </a:extLst>
          </p:cNvPr>
          <p:cNvSpPr>
            <a:spLocks noGrp="1"/>
          </p:cNvSpPr>
          <p:nvPr>
            <p:ph type="sldNum" sz="quarter" idx="12"/>
          </p:nvPr>
        </p:nvSpPr>
        <p:spPr/>
        <p:txBody>
          <a:bodyPr/>
          <a:lstStyle/>
          <a:p>
            <a:fld id="{ADE361C3-C043-4A6E-BDCE-8DA1E7D90A3B}" type="slidenum">
              <a:rPr lang="zh-CN" altLang="en-US" smtClean="0"/>
              <a:t>43</a:t>
            </a:fld>
            <a:endParaRPr lang="zh-CN" altLang="en-US"/>
          </a:p>
        </p:txBody>
      </p:sp>
      <p:sp>
        <p:nvSpPr>
          <p:cNvPr id="5" name="圆角矩形 4">
            <a:extLst>
              <a:ext uri="{FF2B5EF4-FFF2-40B4-BE49-F238E27FC236}">
                <a16:creationId xmlns:a16="http://schemas.microsoft.com/office/drawing/2014/main" id="{7EB76F47-B51B-0749-ADD2-53423C160E20}"/>
              </a:ext>
            </a:extLst>
          </p:cNvPr>
          <p:cNvSpPr/>
          <p:nvPr/>
        </p:nvSpPr>
        <p:spPr>
          <a:xfrm>
            <a:off x="683568" y="1795845"/>
            <a:ext cx="1473324" cy="1665365"/>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软件</a:t>
            </a:r>
          </a:p>
        </p:txBody>
      </p:sp>
      <p:sp>
        <p:nvSpPr>
          <p:cNvPr id="6" name="圆角矩形 5">
            <a:extLst>
              <a:ext uri="{FF2B5EF4-FFF2-40B4-BE49-F238E27FC236}">
                <a16:creationId xmlns:a16="http://schemas.microsoft.com/office/drawing/2014/main" id="{60CF39FB-5310-8C45-9E54-935605B590C6}"/>
              </a:ext>
            </a:extLst>
          </p:cNvPr>
          <p:cNvSpPr/>
          <p:nvPr/>
        </p:nvSpPr>
        <p:spPr>
          <a:xfrm>
            <a:off x="683568"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a:t>
            </a:r>
          </a:p>
        </p:txBody>
      </p:sp>
      <p:sp>
        <p:nvSpPr>
          <p:cNvPr id="8" name="圆角矩形 7">
            <a:extLst>
              <a:ext uri="{FF2B5EF4-FFF2-40B4-BE49-F238E27FC236}">
                <a16:creationId xmlns:a16="http://schemas.microsoft.com/office/drawing/2014/main" id="{19825525-1C84-F342-A36F-5DC362F746F5}"/>
              </a:ext>
            </a:extLst>
          </p:cNvPr>
          <p:cNvSpPr/>
          <p:nvPr/>
        </p:nvSpPr>
        <p:spPr>
          <a:xfrm>
            <a:off x="2810644" y="1795845"/>
            <a:ext cx="1473324" cy="701615"/>
          </a:xfrm>
          <a:prstGeom prst="roundRect">
            <a:avLst>
              <a:gd name="adj" fmla="val 20743"/>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硬件无关部分</a:t>
            </a:r>
          </a:p>
        </p:txBody>
      </p:sp>
      <p:sp>
        <p:nvSpPr>
          <p:cNvPr id="9" name="圆角矩形 8">
            <a:extLst>
              <a:ext uri="{FF2B5EF4-FFF2-40B4-BE49-F238E27FC236}">
                <a16:creationId xmlns:a16="http://schemas.microsoft.com/office/drawing/2014/main" id="{8382B8DC-88B1-7E46-A175-A3A0C1F283DA}"/>
              </a:ext>
            </a:extLst>
          </p:cNvPr>
          <p:cNvSpPr/>
          <p:nvPr/>
        </p:nvSpPr>
        <p:spPr>
          <a:xfrm>
            <a:off x="2810644"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a:t>
            </a:r>
          </a:p>
        </p:txBody>
      </p:sp>
      <p:sp>
        <p:nvSpPr>
          <p:cNvPr id="10" name="圆角矩形 9">
            <a:extLst>
              <a:ext uri="{FF2B5EF4-FFF2-40B4-BE49-F238E27FC236}">
                <a16:creationId xmlns:a16="http://schemas.microsoft.com/office/drawing/2014/main" id="{5288F513-E4DC-344F-84C3-982CED15BAF9}"/>
              </a:ext>
            </a:extLst>
          </p:cNvPr>
          <p:cNvSpPr/>
          <p:nvPr/>
        </p:nvSpPr>
        <p:spPr>
          <a:xfrm>
            <a:off x="2810644" y="2759595"/>
            <a:ext cx="1473324" cy="701615"/>
          </a:xfrm>
          <a:prstGeom prst="roundRect">
            <a:avLst>
              <a:gd name="adj" fmla="val 17607"/>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硬件抽象部分</a:t>
            </a:r>
          </a:p>
        </p:txBody>
      </p:sp>
      <p:sp>
        <p:nvSpPr>
          <p:cNvPr id="11" name="圆角矩形 10">
            <a:extLst>
              <a:ext uri="{FF2B5EF4-FFF2-40B4-BE49-F238E27FC236}">
                <a16:creationId xmlns:a16="http://schemas.microsoft.com/office/drawing/2014/main" id="{4B73FB20-DACF-3C4B-9E6A-E68CDFB2BB4B}"/>
              </a:ext>
            </a:extLst>
          </p:cNvPr>
          <p:cNvSpPr/>
          <p:nvPr/>
        </p:nvSpPr>
        <p:spPr>
          <a:xfrm>
            <a:off x="4911840" y="1795845"/>
            <a:ext cx="1473324" cy="701615"/>
          </a:xfrm>
          <a:prstGeom prst="roundRect">
            <a:avLst>
              <a:gd name="adj" fmla="val 20743"/>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chemeClr val="tx1"/>
                </a:solidFill>
              </a:rPr>
              <a:t>硬件</a:t>
            </a:r>
            <a:r>
              <a:rPr kumimoji="1" lang="zh-CN" altLang="en-US" sz="1200">
                <a:solidFill>
                  <a:schemeClr val="tx1"/>
                </a:solidFill>
              </a:rPr>
              <a:t>无关部分</a:t>
            </a:r>
            <a:endParaRPr kumimoji="1" lang="en-US" altLang="zh-CN" sz="1200" dirty="0">
              <a:solidFill>
                <a:schemeClr val="tx1"/>
              </a:solidFill>
            </a:endParaRPr>
          </a:p>
          <a:p>
            <a:pPr algn="ctr"/>
            <a:r>
              <a:rPr kumimoji="1" lang="en-US" altLang="zh-CN" sz="1200">
                <a:solidFill>
                  <a:schemeClr val="tx1"/>
                </a:solidFill>
              </a:rPr>
              <a:t>+</a:t>
            </a:r>
            <a:endParaRPr kumimoji="1" lang="en-US" altLang="zh-CN" sz="1200" dirty="0">
              <a:solidFill>
                <a:schemeClr val="tx1"/>
              </a:solidFill>
            </a:endParaRPr>
          </a:p>
          <a:p>
            <a:pPr algn="ctr"/>
            <a:r>
              <a:rPr kumimoji="1" lang="zh-CN" altLang="en-US" sz="1200" dirty="0">
                <a:solidFill>
                  <a:schemeClr val="tx1"/>
                </a:solidFill>
              </a:rPr>
              <a:t>非特权操作部分</a:t>
            </a:r>
          </a:p>
        </p:txBody>
      </p:sp>
      <p:sp>
        <p:nvSpPr>
          <p:cNvPr id="12" name="圆角矩形 11">
            <a:extLst>
              <a:ext uri="{FF2B5EF4-FFF2-40B4-BE49-F238E27FC236}">
                <a16:creationId xmlns:a16="http://schemas.microsoft.com/office/drawing/2014/main" id="{8B06A5F2-9B49-EE45-94DC-07E269B45214}"/>
              </a:ext>
            </a:extLst>
          </p:cNvPr>
          <p:cNvSpPr/>
          <p:nvPr/>
        </p:nvSpPr>
        <p:spPr>
          <a:xfrm>
            <a:off x="4911840" y="3723347"/>
            <a:ext cx="1473324" cy="541964"/>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硬件（支持特权）</a:t>
            </a:r>
          </a:p>
        </p:txBody>
      </p:sp>
      <p:sp>
        <p:nvSpPr>
          <p:cNvPr id="13" name="圆角矩形 12">
            <a:extLst>
              <a:ext uri="{FF2B5EF4-FFF2-40B4-BE49-F238E27FC236}">
                <a16:creationId xmlns:a16="http://schemas.microsoft.com/office/drawing/2014/main" id="{6A526A3F-126C-4E48-ACFC-053261837650}"/>
              </a:ext>
            </a:extLst>
          </p:cNvPr>
          <p:cNvSpPr/>
          <p:nvPr/>
        </p:nvSpPr>
        <p:spPr>
          <a:xfrm>
            <a:off x="4911840" y="2759596"/>
            <a:ext cx="1473324" cy="701615"/>
          </a:xfrm>
          <a:prstGeom prst="roundRect">
            <a:avLst>
              <a:gd name="adj" fmla="val 17607"/>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硬件抽象部分</a:t>
            </a:r>
            <a:endParaRPr kumimoji="1" lang="en-US" altLang="zh-CN" sz="1200" dirty="0"/>
          </a:p>
          <a:p>
            <a:pPr algn="ctr"/>
            <a:r>
              <a:rPr kumimoji="1" lang="en-US" altLang="zh-CN" sz="1200" dirty="0"/>
              <a:t>+</a:t>
            </a:r>
          </a:p>
          <a:p>
            <a:pPr algn="ctr"/>
            <a:r>
              <a:rPr kumimoji="1" lang="zh-CN" altLang="en-US" sz="1200" dirty="0"/>
              <a:t>特权操作部分</a:t>
            </a:r>
          </a:p>
        </p:txBody>
      </p:sp>
      <p:cxnSp>
        <p:nvCxnSpPr>
          <p:cNvPr id="15" name="直线箭头连接符 14">
            <a:extLst>
              <a:ext uri="{FF2B5EF4-FFF2-40B4-BE49-F238E27FC236}">
                <a16:creationId xmlns:a16="http://schemas.microsoft.com/office/drawing/2014/main" id="{4E841A3B-33E9-A742-8C43-E5312EA4A557}"/>
              </a:ext>
            </a:extLst>
          </p:cNvPr>
          <p:cNvCxnSpPr>
            <a:stCxn id="8" idx="2"/>
            <a:endCxn id="10" idx="0"/>
          </p:cNvCxnSpPr>
          <p:nvPr/>
        </p:nvCxnSpPr>
        <p:spPr>
          <a:xfrm>
            <a:off x="3547306" y="2497460"/>
            <a:ext cx="0" cy="262135"/>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7" name="直线连接符 16">
            <a:extLst>
              <a:ext uri="{FF2B5EF4-FFF2-40B4-BE49-F238E27FC236}">
                <a16:creationId xmlns:a16="http://schemas.microsoft.com/office/drawing/2014/main" id="{E049675C-6883-AE4B-BC3E-EDADB43B3A98}"/>
              </a:ext>
            </a:extLst>
          </p:cNvPr>
          <p:cNvCxnSpPr>
            <a:cxnSpLocks/>
          </p:cNvCxnSpPr>
          <p:nvPr/>
        </p:nvCxnSpPr>
        <p:spPr>
          <a:xfrm>
            <a:off x="4839832" y="2641476"/>
            <a:ext cx="1656184"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9" name="下箭头 18">
            <a:extLst>
              <a:ext uri="{FF2B5EF4-FFF2-40B4-BE49-F238E27FC236}">
                <a16:creationId xmlns:a16="http://schemas.microsoft.com/office/drawing/2014/main" id="{880CDE1A-D635-AC49-B927-6D10E08E79AF}"/>
              </a:ext>
            </a:extLst>
          </p:cNvPr>
          <p:cNvSpPr/>
          <p:nvPr/>
        </p:nvSpPr>
        <p:spPr>
          <a:xfrm>
            <a:off x="5540490" y="2497460"/>
            <a:ext cx="216024" cy="262135"/>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13ECF690-D4B3-7743-82CC-9EEA42B735AC}"/>
              </a:ext>
            </a:extLst>
          </p:cNvPr>
          <p:cNvSpPr/>
          <p:nvPr/>
        </p:nvSpPr>
        <p:spPr>
          <a:xfrm>
            <a:off x="6496016" y="2925736"/>
            <a:ext cx="1107996" cy="369332"/>
          </a:xfrm>
          <a:prstGeom prst="rect">
            <a:avLst/>
          </a:prstGeom>
        </p:spPr>
        <p:txBody>
          <a:bodyPr wrap="none">
            <a:spAutoFit/>
          </a:bodyPr>
          <a:lstStyle/>
          <a:p>
            <a:r>
              <a:rPr kumimoji="1" lang="zh-CN" altLang="en-US" b="1" dirty="0">
                <a:solidFill>
                  <a:schemeClr val="accent1"/>
                </a:solidFill>
              </a:rPr>
              <a:t>操作系统</a:t>
            </a:r>
            <a:endParaRPr lang="zh-CN" altLang="en-US" b="1" dirty="0">
              <a:solidFill>
                <a:schemeClr val="accent1"/>
              </a:solidFill>
            </a:endParaRPr>
          </a:p>
        </p:txBody>
      </p:sp>
      <p:sp>
        <p:nvSpPr>
          <p:cNvPr id="21" name="矩形 20">
            <a:extLst>
              <a:ext uri="{FF2B5EF4-FFF2-40B4-BE49-F238E27FC236}">
                <a16:creationId xmlns:a16="http://schemas.microsoft.com/office/drawing/2014/main" id="{EE3F6EDE-9A22-6641-BA99-4DF76611506F}"/>
              </a:ext>
            </a:extLst>
          </p:cNvPr>
          <p:cNvSpPr/>
          <p:nvPr/>
        </p:nvSpPr>
        <p:spPr>
          <a:xfrm>
            <a:off x="6496016" y="1961986"/>
            <a:ext cx="1107996" cy="369332"/>
          </a:xfrm>
          <a:prstGeom prst="rect">
            <a:avLst/>
          </a:prstGeom>
        </p:spPr>
        <p:txBody>
          <a:bodyPr wrap="none">
            <a:spAutoFit/>
          </a:bodyPr>
          <a:lstStyle/>
          <a:p>
            <a:r>
              <a:rPr kumimoji="1" lang="zh-CN" altLang="en-US" b="1" dirty="0">
                <a:solidFill>
                  <a:schemeClr val="accent4">
                    <a:lumMod val="75000"/>
                  </a:schemeClr>
                </a:solidFill>
              </a:rPr>
              <a:t>应用程序</a:t>
            </a:r>
            <a:endParaRPr lang="zh-CN" altLang="en-US" b="1" dirty="0">
              <a:solidFill>
                <a:schemeClr val="accent4">
                  <a:lumMod val="75000"/>
                </a:schemeClr>
              </a:solidFill>
            </a:endParaRPr>
          </a:p>
        </p:txBody>
      </p:sp>
      <p:sp>
        <p:nvSpPr>
          <p:cNvPr id="22" name="矩形 21">
            <a:extLst>
              <a:ext uri="{FF2B5EF4-FFF2-40B4-BE49-F238E27FC236}">
                <a16:creationId xmlns:a16="http://schemas.microsoft.com/office/drawing/2014/main" id="{96A316CD-15BE-6B46-A35C-4BDDF136083C}"/>
              </a:ext>
            </a:extLst>
          </p:cNvPr>
          <p:cNvSpPr/>
          <p:nvPr/>
        </p:nvSpPr>
        <p:spPr>
          <a:xfrm>
            <a:off x="7743061" y="2740567"/>
            <a:ext cx="1005403" cy="338554"/>
          </a:xfrm>
          <a:prstGeom prst="rect">
            <a:avLst/>
          </a:prstGeom>
        </p:spPr>
        <p:txBody>
          <a:bodyPr wrap="none">
            <a:spAutoFit/>
          </a:bodyPr>
          <a:lstStyle/>
          <a:p>
            <a:r>
              <a:rPr kumimoji="1" lang="zh-CN" altLang="en-US" sz="1600" dirty="0">
                <a:solidFill>
                  <a:schemeClr val="accent1"/>
                </a:solidFill>
              </a:rPr>
              <a:t>服务应用</a:t>
            </a:r>
            <a:endParaRPr lang="zh-CN" altLang="en-US" sz="1600" dirty="0">
              <a:solidFill>
                <a:schemeClr val="accent1"/>
              </a:solidFill>
            </a:endParaRPr>
          </a:p>
        </p:txBody>
      </p:sp>
      <p:sp>
        <p:nvSpPr>
          <p:cNvPr id="23" name="矩形 22">
            <a:extLst>
              <a:ext uri="{FF2B5EF4-FFF2-40B4-BE49-F238E27FC236}">
                <a16:creationId xmlns:a16="http://schemas.microsoft.com/office/drawing/2014/main" id="{C95B1862-DCB1-D646-9810-78E36BCC5C8B}"/>
              </a:ext>
            </a:extLst>
          </p:cNvPr>
          <p:cNvSpPr/>
          <p:nvPr/>
        </p:nvSpPr>
        <p:spPr>
          <a:xfrm>
            <a:off x="7743061" y="3183282"/>
            <a:ext cx="1005403" cy="338554"/>
          </a:xfrm>
          <a:prstGeom prst="rect">
            <a:avLst/>
          </a:prstGeom>
        </p:spPr>
        <p:txBody>
          <a:bodyPr wrap="none">
            <a:spAutoFit/>
          </a:bodyPr>
          <a:lstStyle/>
          <a:p>
            <a:r>
              <a:rPr kumimoji="1" lang="zh-CN" altLang="en-US" sz="1600" dirty="0">
                <a:solidFill>
                  <a:schemeClr val="accent1"/>
                </a:solidFill>
              </a:rPr>
              <a:t>管理应用</a:t>
            </a:r>
            <a:endParaRPr lang="zh-CN" altLang="en-US" sz="1600" dirty="0">
              <a:solidFill>
                <a:schemeClr val="accent1"/>
              </a:solidFill>
            </a:endParaRPr>
          </a:p>
        </p:txBody>
      </p:sp>
      <p:sp>
        <p:nvSpPr>
          <p:cNvPr id="24" name="左大括号 23">
            <a:extLst>
              <a:ext uri="{FF2B5EF4-FFF2-40B4-BE49-F238E27FC236}">
                <a16:creationId xmlns:a16="http://schemas.microsoft.com/office/drawing/2014/main" id="{ADDD5EA8-D771-954C-B3A6-2ECF3C0D7022}"/>
              </a:ext>
            </a:extLst>
          </p:cNvPr>
          <p:cNvSpPr/>
          <p:nvPr/>
        </p:nvSpPr>
        <p:spPr>
          <a:xfrm>
            <a:off x="7650677" y="2780394"/>
            <a:ext cx="92384" cy="701615"/>
          </a:xfrm>
          <a:prstGeom prst="leftBrace">
            <a:avLst>
              <a:gd name="adj1" fmla="val 942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 name="右箭头 2">
            <a:extLst>
              <a:ext uri="{FF2B5EF4-FFF2-40B4-BE49-F238E27FC236}">
                <a16:creationId xmlns:a16="http://schemas.microsoft.com/office/drawing/2014/main" id="{F058E750-AF95-3F40-B5E9-5C511296398C}"/>
              </a:ext>
            </a:extLst>
          </p:cNvPr>
          <p:cNvSpPr/>
          <p:nvPr/>
        </p:nvSpPr>
        <p:spPr>
          <a:xfrm>
            <a:off x="2353405" y="2641476"/>
            <a:ext cx="300988" cy="4376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右箭头 24">
            <a:extLst>
              <a:ext uri="{FF2B5EF4-FFF2-40B4-BE49-F238E27FC236}">
                <a16:creationId xmlns:a16="http://schemas.microsoft.com/office/drawing/2014/main" id="{5CF83721-0427-F244-B275-2136DA2D36E9}"/>
              </a:ext>
            </a:extLst>
          </p:cNvPr>
          <p:cNvSpPr/>
          <p:nvPr/>
        </p:nvSpPr>
        <p:spPr>
          <a:xfrm>
            <a:off x="4452303" y="2638677"/>
            <a:ext cx="300988" cy="43764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79440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12D2F-A71E-D843-BEFE-4A9E44E5A1CF}"/>
              </a:ext>
            </a:extLst>
          </p:cNvPr>
          <p:cNvSpPr>
            <a:spLocks noGrp="1"/>
          </p:cNvSpPr>
          <p:nvPr>
            <p:ph type="title"/>
          </p:nvPr>
        </p:nvSpPr>
        <p:spPr/>
        <p:txBody>
          <a:bodyPr/>
          <a:lstStyle/>
          <a:p>
            <a:r>
              <a:rPr kumimoji="1" lang="zh-CN" altLang="en-US" dirty="0"/>
              <a:t>对硬件（</a:t>
            </a:r>
            <a:r>
              <a:rPr kumimoji="1" lang="en-US" altLang="zh-CN" dirty="0"/>
              <a:t>CPU</a:t>
            </a:r>
            <a:r>
              <a:rPr kumimoji="1" lang="zh-CN" altLang="en-US" dirty="0"/>
              <a:t>）的要求</a:t>
            </a:r>
          </a:p>
        </p:txBody>
      </p:sp>
      <p:sp>
        <p:nvSpPr>
          <p:cNvPr id="3" name="内容占位符 2">
            <a:extLst>
              <a:ext uri="{FF2B5EF4-FFF2-40B4-BE49-F238E27FC236}">
                <a16:creationId xmlns:a16="http://schemas.microsoft.com/office/drawing/2014/main" id="{53FBAF17-D019-DE4A-9B92-F75296B3E40A}"/>
              </a:ext>
            </a:extLst>
          </p:cNvPr>
          <p:cNvSpPr>
            <a:spLocks noGrp="1"/>
          </p:cNvSpPr>
          <p:nvPr>
            <p:ph idx="1"/>
          </p:nvPr>
        </p:nvSpPr>
        <p:spPr>
          <a:xfrm>
            <a:off x="457200" y="1333500"/>
            <a:ext cx="8229600" cy="4152634"/>
          </a:xfrm>
        </p:spPr>
        <p:txBody>
          <a:bodyPr>
            <a:normAutofit/>
          </a:bodyPr>
          <a:lstStyle/>
          <a:p>
            <a:r>
              <a:rPr kumimoji="1" lang="en-US" altLang="zh-CN" sz="2000" dirty="0"/>
              <a:t>CPU</a:t>
            </a:r>
            <a:r>
              <a:rPr kumimoji="1" lang="zh-CN" altLang="en-US" sz="2000" dirty="0"/>
              <a:t>对软件提供的接口称为</a:t>
            </a:r>
            <a:r>
              <a:rPr kumimoji="1" lang="en-US" altLang="zh-CN" sz="2000" dirty="0"/>
              <a:t>ISA</a:t>
            </a:r>
          </a:p>
          <a:p>
            <a:pPr lvl="1"/>
            <a:r>
              <a:rPr kumimoji="1" lang="en-US" altLang="zh-CN" sz="1800" dirty="0"/>
              <a:t>ISA:</a:t>
            </a:r>
            <a:r>
              <a:rPr kumimoji="1" lang="zh-CN" altLang="en-US" sz="1800" dirty="0"/>
              <a:t> </a:t>
            </a:r>
            <a:r>
              <a:rPr kumimoji="1" lang="en-US" altLang="zh-CN" sz="1800" dirty="0"/>
              <a:t>Instruction</a:t>
            </a:r>
            <a:r>
              <a:rPr kumimoji="1" lang="zh-CN" altLang="en-US" sz="1800" dirty="0"/>
              <a:t> </a:t>
            </a:r>
            <a:r>
              <a:rPr kumimoji="1" lang="en-US" altLang="zh-CN" sz="1800" dirty="0"/>
              <a:t>Set</a:t>
            </a:r>
            <a:r>
              <a:rPr kumimoji="1" lang="zh-CN" altLang="en-US" sz="1800" dirty="0"/>
              <a:t> </a:t>
            </a:r>
            <a:r>
              <a:rPr kumimoji="1" lang="en-US" altLang="zh-CN" sz="1800" dirty="0"/>
              <a:t>Architecture</a:t>
            </a:r>
          </a:p>
          <a:p>
            <a:pPr lvl="1"/>
            <a:r>
              <a:rPr kumimoji="1" lang="zh-CN" altLang="en-US" sz="1800" dirty="0"/>
              <a:t>包含指令、寄存器等软件可见、可操作的接口</a:t>
            </a:r>
            <a:endParaRPr kumimoji="1" lang="en-US" altLang="zh-CN" sz="1800" dirty="0"/>
          </a:p>
          <a:p>
            <a:r>
              <a:rPr kumimoji="1" lang="en-US" altLang="zh-CN" sz="2000" dirty="0"/>
              <a:t>CPU</a:t>
            </a:r>
            <a:r>
              <a:rPr kumimoji="1" lang="zh-CN" altLang="en-US" sz="2000" dirty="0"/>
              <a:t>相应分化出两个模式：非特权模式和特权模式</a:t>
            </a:r>
            <a:endParaRPr kumimoji="1" lang="en-US" altLang="zh-CN" sz="2000" dirty="0"/>
          </a:p>
          <a:p>
            <a:pPr lvl="1"/>
            <a:r>
              <a:rPr kumimoji="1" lang="zh-CN" altLang="en-US" sz="1800" dirty="0"/>
              <a:t>非特权模式</a:t>
            </a:r>
            <a:r>
              <a:rPr kumimoji="1" lang="en-US" altLang="zh-CN" sz="1800" dirty="0"/>
              <a:t>ISA</a:t>
            </a:r>
            <a:r>
              <a:rPr kumimoji="1" lang="zh-CN" altLang="en-US" sz="1800" dirty="0"/>
              <a:t>：应用可使用的指令和寄存器</a:t>
            </a:r>
            <a:endParaRPr kumimoji="1" lang="en-US" altLang="zh-CN" sz="1800" dirty="0"/>
          </a:p>
          <a:p>
            <a:pPr lvl="2"/>
            <a:r>
              <a:rPr kumimoji="1" lang="zh-CN" altLang="en-US" sz="1600" dirty="0"/>
              <a:t>包括各种运算指令、通用寄存器等</a:t>
            </a:r>
            <a:endParaRPr kumimoji="1" lang="en-US" altLang="zh-CN" sz="1600" dirty="0"/>
          </a:p>
          <a:p>
            <a:pPr lvl="1"/>
            <a:r>
              <a:rPr kumimoji="1" lang="zh-CN" altLang="en-US" sz="1800" dirty="0"/>
              <a:t>特权模式</a:t>
            </a:r>
            <a:r>
              <a:rPr kumimoji="1" lang="en-US" altLang="zh-CN" sz="1800" dirty="0"/>
              <a:t>ISA</a:t>
            </a:r>
            <a:r>
              <a:rPr kumimoji="1" lang="zh-CN" altLang="en-US" sz="1800" dirty="0"/>
              <a:t>：只有操作系统才可使用的指令和寄存器</a:t>
            </a:r>
            <a:endParaRPr kumimoji="1" lang="en-US" altLang="zh-CN" sz="1800" dirty="0"/>
          </a:p>
          <a:p>
            <a:pPr lvl="2"/>
            <a:r>
              <a:rPr kumimoji="1" lang="zh-CN" altLang="en-US" sz="1600" dirty="0"/>
              <a:t>包括各种特权指令、系统寄存器等</a:t>
            </a:r>
            <a:endParaRPr kumimoji="1" lang="en-US" altLang="zh-CN" sz="1600" dirty="0"/>
          </a:p>
          <a:p>
            <a:pPr lvl="1"/>
            <a:r>
              <a:rPr kumimoji="1" lang="zh-CN" altLang="en-US" sz="1800" dirty="0"/>
              <a:t>从上到下的切换过程通常称为陷入（</a:t>
            </a:r>
            <a:r>
              <a:rPr kumimoji="1" lang="en-US" altLang="zh-CN" sz="1800" dirty="0"/>
              <a:t>trap</a:t>
            </a:r>
            <a:r>
              <a:rPr kumimoji="1" lang="zh-CN" altLang="en-US" sz="1800" dirty="0"/>
              <a:t>）</a:t>
            </a:r>
            <a:endParaRPr kumimoji="1" lang="en-US" altLang="zh-CN" sz="1800" dirty="0"/>
          </a:p>
        </p:txBody>
      </p:sp>
      <p:sp>
        <p:nvSpPr>
          <p:cNvPr id="4" name="灯片编号占位符 3">
            <a:extLst>
              <a:ext uri="{FF2B5EF4-FFF2-40B4-BE49-F238E27FC236}">
                <a16:creationId xmlns:a16="http://schemas.microsoft.com/office/drawing/2014/main" id="{EBAEAD88-48EA-7741-A86F-D007E48A4BB2}"/>
              </a:ext>
            </a:extLst>
          </p:cNvPr>
          <p:cNvSpPr>
            <a:spLocks noGrp="1"/>
          </p:cNvSpPr>
          <p:nvPr>
            <p:ph type="sldNum" sz="quarter" idx="12"/>
          </p:nvPr>
        </p:nvSpPr>
        <p:spPr/>
        <p:txBody>
          <a:bodyPr/>
          <a:lstStyle/>
          <a:p>
            <a:fld id="{ADE361C3-C043-4A6E-BDCE-8DA1E7D90A3B}" type="slidenum">
              <a:rPr lang="zh-CN" altLang="en-US" smtClean="0"/>
              <a:t>44</a:t>
            </a:fld>
            <a:endParaRPr lang="zh-CN" altLang="en-US"/>
          </a:p>
        </p:txBody>
      </p:sp>
    </p:spTree>
    <p:extLst>
      <p:ext uri="{BB962C8B-B14F-4D97-AF65-F5344CB8AC3E}">
        <p14:creationId xmlns:p14="http://schemas.microsoft.com/office/powerpoint/2010/main" val="169302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721E1-D1A5-2F46-8D4D-8942601D7A18}"/>
              </a:ext>
            </a:extLst>
          </p:cNvPr>
          <p:cNvSpPr>
            <a:spLocks noGrp="1"/>
          </p:cNvSpPr>
          <p:nvPr>
            <p:ph type="title"/>
          </p:nvPr>
        </p:nvSpPr>
        <p:spPr/>
        <p:txBody>
          <a:bodyPr>
            <a:normAutofit/>
          </a:bodyPr>
          <a:lstStyle/>
          <a:p>
            <a:r>
              <a:rPr kumimoji="1" lang="zh-CN" altLang="en-US" dirty="0"/>
              <a:t>非特权部分与特权部分的交互</a:t>
            </a:r>
          </a:p>
        </p:txBody>
      </p:sp>
      <p:sp>
        <p:nvSpPr>
          <p:cNvPr id="3" name="内容占位符 2">
            <a:extLst>
              <a:ext uri="{FF2B5EF4-FFF2-40B4-BE49-F238E27FC236}">
                <a16:creationId xmlns:a16="http://schemas.microsoft.com/office/drawing/2014/main" id="{A91B1D2E-5455-4640-A7DE-58A112716865}"/>
              </a:ext>
            </a:extLst>
          </p:cNvPr>
          <p:cNvSpPr>
            <a:spLocks noGrp="1"/>
          </p:cNvSpPr>
          <p:nvPr>
            <p:ph idx="1"/>
          </p:nvPr>
        </p:nvSpPr>
        <p:spPr>
          <a:xfrm>
            <a:off x="457200" y="1333500"/>
            <a:ext cx="8229600" cy="4116287"/>
          </a:xfrm>
        </p:spPr>
        <p:txBody>
          <a:bodyPr>
            <a:normAutofit/>
          </a:bodyPr>
          <a:lstStyle/>
          <a:p>
            <a:r>
              <a:rPr kumimoji="1" lang="zh-CN" altLang="en-US" sz="2400" dirty="0"/>
              <a:t>系统调用（</a:t>
            </a:r>
            <a:r>
              <a:rPr kumimoji="1" lang="en-US" altLang="zh-CN" sz="2400" dirty="0"/>
              <a:t>System</a:t>
            </a:r>
            <a:r>
              <a:rPr kumimoji="1" lang="zh-CN" altLang="en-US" sz="2400" dirty="0"/>
              <a:t> </a:t>
            </a:r>
            <a:r>
              <a:rPr kumimoji="1" lang="en-US" altLang="zh-CN" sz="2400" dirty="0"/>
              <a:t>Call</a:t>
            </a:r>
            <a:r>
              <a:rPr kumimoji="1" lang="zh-CN" altLang="en-US" sz="2400" dirty="0"/>
              <a:t>）</a:t>
            </a:r>
            <a:endParaRPr kumimoji="1" lang="en-US" altLang="zh-CN" sz="2400" dirty="0"/>
          </a:p>
          <a:p>
            <a:pPr lvl="1"/>
            <a:r>
              <a:rPr kumimoji="1" lang="zh-CN" altLang="en-US" sz="2000" dirty="0"/>
              <a:t>应用调用操作系统的机制，实现应用不能实现的功能</a:t>
            </a:r>
            <a:endParaRPr kumimoji="1" lang="en-US" altLang="zh-CN" sz="2000" dirty="0"/>
          </a:p>
          <a:p>
            <a:pPr lvl="1"/>
            <a:r>
              <a:rPr kumimoji="1" lang="zh-CN" altLang="en-US" sz="2000" dirty="0"/>
              <a:t>应用通过</a:t>
            </a:r>
            <a:r>
              <a:rPr kumimoji="1" lang="en-US" altLang="zh-CN" sz="2000" dirty="0"/>
              <a:t>CPU</a:t>
            </a:r>
            <a:r>
              <a:rPr kumimoji="1" lang="zh-CN" altLang="en-US" sz="2000" dirty="0"/>
              <a:t>的陷入机制进行模式切换（非特权</a:t>
            </a:r>
            <a:r>
              <a:rPr kumimoji="1" lang="en-US" altLang="zh-CN" sz="2000" dirty="0"/>
              <a:t>→</a:t>
            </a:r>
            <a:r>
              <a:rPr kumimoji="1" lang="zh-CN" altLang="en-US" sz="2000" dirty="0"/>
              <a:t>特权）</a:t>
            </a:r>
            <a:endParaRPr kumimoji="1" lang="en-US" altLang="zh-CN" sz="2000" dirty="0"/>
          </a:p>
          <a:p>
            <a:pPr lvl="2"/>
            <a:r>
              <a:rPr kumimoji="1" lang="zh-CN" altLang="en-US" sz="1600" dirty="0"/>
              <a:t>有多种陷入方式，包括特定指令、异常、硬件中断等</a:t>
            </a:r>
            <a:endParaRPr kumimoji="1" lang="en-US" altLang="zh-CN" sz="1600" dirty="0"/>
          </a:p>
          <a:p>
            <a:pPr lvl="1"/>
            <a:r>
              <a:rPr kumimoji="1" lang="zh-CN" altLang="en-US" sz="2000" dirty="0"/>
              <a:t>操作系统内核通过特定的硬件指令返回应用（特权</a:t>
            </a:r>
            <a:r>
              <a:rPr kumimoji="1" lang="en-US" altLang="zh-CN" sz="2000" dirty="0"/>
              <a:t>→</a:t>
            </a:r>
            <a:r>
              <a:rPr kumimoji="1" lang="zh-CN" altLang="en-US" sz="2000" dirty="0"/>
              <a:t>非特权）</a:t>
            </a:r>
            <a:endParaRPr kumimoji="1" lang="en-US" altLang="zh-CN" sz="2000" dirty="0"/>
          </a:p>
          <a:p>
            <a:pPr lvl="2"/>
            <a:r>
              <a:rPr kumimoji="1" lang="zh-CN" altLang="en-US" sz="1600" dirty="0"/>
              <a:t>操作系统</a:t>
            </a:r>
            <a:r>
              <a:rPr kumimoji="1" lang="zh-CN" altLang="en-US" sz="1600" b="1" dirty="0"/>
              <a:t>主动</a:t>
            </a:r>
            <a:r>
              <a:rPr kumimoji="1" lang="zh-CN" altLang="en-US" sz="1600" dirty="0"/>
              <a:t>返回：如</a:t>
            </a:r>
            <a:r>
              <a:rPr kumimoji="1" lang="en-US" altLang="zh-CN" sz="1600" dirty="0"/>
              <a:t>ARM</a:t>
            </a:r>
            <a:r>
              <a:rPr kumimoji="1" lang="zh-CN" altLang="en-US" sz="1600" dirty="0"/>
              <a:t>的</a:t>
            </a:r>
            <a:r>
              <a:rPr kumimoji="1" lang="en-US" altLang="zh-CN" sz="1600" dirty="0" err="1"/>
              <a:t>eret</a:t>
            </a:r>
            <a:endParaRPr kumimoji="1" lang="en-US" altLang="zh-CN" sz="1600" dirty="0"/>
          </a:p>
          <a:p>
            <a:r>
              <a:rPr kumimoji="1" lang="zh-CN" altLang="en-US" sz="2400" dirty="0"/>
              <a:t>应用调用操作系统的功能，就像调用普通函数一样</a:t>
            </a:r>
          </a:p>
          <a:p>
            <a:pPr lvl="1"/>
            <a:r>
              <a:rPr kumimoji="1" lang="zh-CN" altLang="en-US" sz="2000" dirty="0"/>
              <a:t>例如：库函数 </a:t>
            </a:r>
            <a:r>
              <a:rPr kumimoji="1" lang="en-US" altLang="zh-CN" sz="2000" dirty="0" err="1"/>
              <a:t>printf</a:t>
            </a:r>
            <a:r>
              <a:rPr kumimoji="1" lang="en-US" altLang="zh-CN" sz="2000" dirty="0"/>
              <a:t>() -&gt;</a:t>
            </a:r>
            <a:r>
              <a:rPr kumimoji="1" lang="zh-CN" altLang="en-US" sz="2000" dirty="0"/>
              <a:t>系统调用 </a:t>
            </a:r>
            <a:r>
              <a:rPr kumimoji="1" lang="en-US" altLang="zh-CN" sz="2000" dirty="0"/>
              <a:t>write()</a:t>
            </a:r>
            <a:r>
              <a:rPr kumimoji="1" lang="zh-CN" altLang="en-US" sz="2000" dirty="0"/>
              <a:t> </a:t>
            </a:r>
            <a:r>
              <a:rPr kumimoji="1" lang="en-US" altLang="zh-CN" sz="2000" dirty="0"/>
              <a:t>-&gt;</a:t>
            </a:r>
            <a:r>
              <a:rPr kumimoji="1" lang="zh-CN" altLang="en-US" sz="2000" dirty="0"/>
              <a:t>内核实现 </a:t>
            </a:r>
            <a:r>
              <a:rPr kumimoji="1" lang="en-US" altLang="zh-CN" sz="2000" dirty="0" err="1"/>
              <a:t>sys_write</a:t>
            </a:r>
            <a:r>
              <a:rPr kumimoji="1" lang="en-US" altLang="zh-CN" sz="2000" dirty="0"/>
              <a:t>()</a:t>
            </a:r>
          </a:p>
          <a:p>
            <a:pPr lvl="2"/>
            <a:r>
              <a:rPr lang="en-US" altLang="zh-CN" sz="1600" dirty="0">
                <a:latin typeface="Consolas" panose="020B0609020204030204" pitchFamily="49" charset="0"/>
                <a:cs typeface="Consolas" panose="020B0609020204030204" pitchFamily="49" charset="0"/>
              </a:rPr>
              <a:t>write(1, "Hello World!\n", 13)</a:t>
            </a:r>
          </a:p>
        </p:txBody>
      </p:sp>
      <p:sp>
        <p:nvSpPr>
          <p:cNvPr id="4" name="灯片编号占位符 3">
            <a:extLst>
              <a:ext uri="{FF2B5EF4-FFF2-40B4-BE49-F238E27FC236}">
                <a16:creationId xmlns:a16="http://schemas.microsoft.com/office/drawing/2014/main" id="{F9C48C29-14D6-E641-ACC2-C592AD1B8363}"/>
              </a:ext>
            </a:extLst>
          </p:cNvPr>
          <p:cNvSpPr>
            <a:spLocks noGrp="1"/>
          </p:cNvSpPr>
          <p:nvPr>
            <p:ph type="sldNum" sz="quarter" idx="12"/>
          </p:nvPr>
        </p:nvSpPr>
        <p:spPr/>
        <p:txBody>
          <a:bodyPr/>
          <a:lstStyle/>
          <a:p>
            <a:fld id="{ADE361C3-C043-4A6E-BDCE-8DA1E7D90A3B}" type="slidenum">
              <a:rPr lang="zh-CN" altLang="en-US" smtClean="0"/>
              <a:t>45</a:t>
            </a:fld>
            <a:endParaRPr lang="zh-CN" altLang="en-US"/>
          </a:p>
        </p:txBody>
      </p:sp>
    </p:spTree>
    <p:extLst>
      <p:ext uri="{BB962C8B-B14F-4D97-AF65-F5344CB8AC3E}">
        <p14:creationId xmlns:p14="http://schemas.microsoft.com/office/powerpoint/2010/main" val="552376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3E5C3-AF0F-3A42-AC7E-23B863AD45E6}"/>
              </a:ext>
            </a:extLst>
          </p:cNvPr>
          <p:cNvSpPr>
            <a:spLocks noGrp="1"/>
          </p:cNvSpPr>
          <p:nvPr>
            <p:ph type="title"/>
          </p:nvPr>
        </p:nvSpPr>
        <p:spPr/>
        <p:txBody>
          <a:bodyPr>
            <a:normAutofit/>
          </a:bodyPr>
          <a:lstStyle/>
          <a:p>
            <a:r>
              <a:rPr kumimoji="1" lang="en-US" altLang="zh-CN" dirty="0"/>
              <a:t>Hello</a:t>
            </a:r>
            <a:r>
              <a:rPr kumimoji="1" lang="zh-CN" altLang="en-US" dirty="0"/>
              <a:t>运行中的系统调用（</a:t>
            </a:r>
            <a:r>
              <a:rPr kumimoji="1" lang="en-US" altLang="zh-CN" dirty="0" err="1"/>
              <a:t>strace</a:t>
            </a:r>
            <a:r>
              <a:rPr kumimoji="1" lang="zh-CN" altLang="en-US" dirty="0"/>
              <a:t>）</a:t>
            </a:r>
          </a:p>
        </p:txBody>
      </p:sp>
      <p:sp>
        <p:nvSpPr>
          <p:cNvPr id="3" name="内容占位符 2">
            <a:extLst>
              <a:ext uri="{FF2B5EF4-FFF2-40B4-BE49-F238E27FC236}">
                <a16:creationId xmlns:a16="http://schemas.microsoft.com/office/drawing/2014/main" id="{9EF6C525-4F17-2149-A76E-D0610EB92D3F}"/>
              </a:ext>
            </a:extLst>
          </p:cNvPr>
          <p:cNvSpPr>
            <a:spLocks noGrp="1"/>
          </p:cNvSpPr>
          <p:nvPr>
            <p:ph idx="1"/>
          </p:nvPr>
        </p:nvSpPr>
        <p:spPr/>
        <p:txBody>
          <a:bodyPr>
            <a:noAutofit/>
          </a:bodyPr>
          <a:lstStyle/>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 </a:t>
            </a:r>
            <a:r>
              <a:rPr lang="zh-CN" altLang="en-US" sz="1800" b="0" dirty="0">
                <a:solidFill>
                  <a:schemeClr val="accent3"/>
                </a:solidFill>
                <a:latin typeface="Consolas" panose="020B0609020204030204" pitchFamily="49" charset="0"/>
                <a:cs typeface="Consolas" panose="020B0609020204030204" pitchFamily="49" charset="0"/>
              </a:rPr>
              <a:t>运行</a:t>
            </a:r>
            <a:r>
              <a:rPr lang="en-US" altLang="zh-CN" sz="1800" b="0" dirty="0">
                <a:solidFill>
                  <a:schemeClr val="accent3"/>
                </a:solidFill>
                <a:latin typeface="Consolas" panose="020B0609020204030204" pitchFamily="49" charset="0"/>
                <a:cs typeface="Consolas" panose="020B0609020204030204" pitchFamily="49" charset="0"/>
              </a:rPr>
              <a:t>hello</a:t>
            </a:r>
            <a:r>
              <a:rPr lang="zh-CN" altLang="en-US" sz="1800" b="0" dirty="0">
                <a:solidFill>
                  <a:schemeClr val="accent3"/>
                </a:solidFill>
                <a:latin typeface="Consolas" panose="020B0609020204030204" pitchFamily="49" charset="0"/>
                <a:cs typeface="Consolas" panose="020B0609020204030204" pitchFamily="49" charset="0"/>
              </a:rPr>
              <a:t>程序 *</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err="1">
                <a:highlight>
                  <a:srgbClr val="FFFF00"/>
                </a:highlight>
                <a:latin typeface="Consolas" panose="020B0609020204030204" pitchFamily="49" charset="0"/>
                <a:cs typeface="Consolas" panose="020B0609020204030204" pitchFamily="49" charset="0"/>
              </a:rPr>
              <a:t>execve</a:t>
            </a:r>
            <a:r>
              <a:rPr lang="en-US" altLang="zh-CN" sz="1800" dirty="0">
                <a:latin typeface="Consolas" panose="020B0609020204030204" pitchFamily="49" charset="0"/>
                <a:cs typeface="Consolas" panose="020B0609020204030204" pitchFamily="49" charset="0"/>
              </a:rPr>
              <a:t>("./hello", ["./hello"], 0x7ffed5a79e80 /* 64 </a:t>
            </a:r>
            <a:r>
              <a:rPr lang="en-US" altLang="zh-CN" sz="1800" dirty="0" err="1">
                <a:latin typeface="Consolas" panose="020B0609020204030204" pitchFamily="49" charset="0"/>
                <a:cs typeface="Consolas" panose="020B0609020204030204" pitchFamily="49" charset="0"/>
              </a:rPr>
              <a:t>vars</a:t>
            </a:r>
            <a:r>
              <a:rPr lang="en-US" altLang="zh-CN" sz="1800" dirty="0">
                <a:latin typeface="Consolas" panose="020B0609020204030204" pitchFamily="49" charset="0"/>
                <a:cs typeface="Consolas" panose="020B0609020204030204" pitchFamily="49" charset="0"/>
              </a:rPr>
              <a:t> */) = 0</a:t>
            </a:r>
          </a:p>
          <a:p>
            <a:pPr marL="0" indent="0">
              <a:lnSpc>
                <a:spcPct val="100000"/>
              </a:lnSpc>
              <a:spcBef>
                <a:spcPts val="600"/>
              </a:spcBef>
              <a:buNone/>
            </a:pPr>
            <a:r>
              <a:rPr lang="en-US" altLang="zh-CN" sz="1800" dirty="0">
                <a:latin typeface="Consolas" panose="020B0609020204030204" pitchFamily="49" charset="0"/>
                <a:cs typeface="Consolas" panose="020B0609020204030204" pitchFamily="49" charset="0"/>
              </a:rPr>
              <a:t>...</a:t>
            </a:r>
          </a:p>
          <a:p>
            <a:pPr marL="0" indent="0">
              <a:lnSpc>
                <a:spcPct val="100000"/>
              </a:lnSpc>
              <a:spcBef>
                <a:spcPts val="600"/>
              </a:spcBef>
              <a:buNone/>
            </a:pPr>
            <a:endParaRPr lang="en-US" altLang="zh-CN" sz="1800" b="0" dirty="0">
              <a:solidFill>
                <a:schemeClr val="accent3"/>
              </a:solidFill>
              <a:latin typeface="Consolas" panose="020B0609020204030204" pitchFamily="49" charset="0"/>
              <a:cs typeface="Consolas" panose="020B0609020204030204" pitchFamily="49" charset="0"/>
            </a:endParaRPr>
          </a:p>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a:t>
            </a:r>
            <a:r>
              <a:rPr lang="zh-CN" altLang="en-US" sz="1800" b="0" dirty="0">
                <a:solidFill>
                  <a:schemeClr val="accent3"/>
                </a:solidFill>
                <a:latin typeface="Consolas" panose="020B0609020204030204" pitchFamily="49" charset="0"/>
                <a:cs typeface="Consolas" panose="020B0609020204030204" pitchFamily="49" charset="0"/>
              </a:rPr>
              <a:t>将</a:t>
            </a:r>
            <a:r>
              <a:rPr lang="en-US" altLang="zh-CN" sz="1800" b="0" dirty="0">
                <a:solidFill>
                  <a:schemeClr val="accent3"/>
                </a:solidFill>
                <a:latin typeface="Consolas" panose="020B0609020204030204" pitchFamily="49" charset="0"/>
                <a:cs typeface="Consolas" panose="020B0609020204030204" pitchFamily="49" charset="0"/>
              </a:rPr>
              <a:t>``Hello World!\n''</a:t>
            </a:r>
            <a:r>
              <a:rPr lang="zh-CN" altLang="en-US" sz="1800" b="0" dirty="0">
                <a:solidFill>
                  <a:schemeClr val="accent3"/>
                </a:solidFill>
                <a:latin typeface="Consolas" panose="020B0609020204030204" pitchFamily="49" charset="0"/>
                <a:cs typeface="Consolas" panose="020B0609020204030204" pitchFamily="49" charset="0"/>
              </a:rPr>
              <a:t>写到标准输出中，在这里，</a:t>
            </a:r>
            <a:r>
              <a:rPr lang="en-US" altLang="zh-CN" sz="1800" b="0" dirty="0">
                <a:solidFill>
                  <a:schemeClr val="accent3"/>
                </a:solidFill>
                <a:latin typeface="Consolas" panose="020B0609020204030204" pitchFamily="49" charset="0"/>
                <a:cs typeface="Consolas" panose="020B0609020204030204" pitchFamily="49" charset="0"/>
              </a:rPr>
              <a:t>1</a:t>
            </a:r>
            <a:r>
              <a:rPr lang="zh-CN" altLang="en-US" sz="1800" b="0" dirty="0">
                <a:solidFill>
                  <a:schemeClr val="accent3"/>
                </a:solidFill>
                <a:latin typeface="Consolas" panose="020B0609020204030204" pitchFamily="49" charset="0"/>
                <a:cs typeface="Consolas" panose="020B0609020204030204" pitchFamily="49" charset="0"/>
              </a:rPr>
              <a:t>代表标准输出，</a:t>
            </a:r>
            <a:br>
              <a:rPr lang="en-US" altLang="zh-CN" sz="1800" b="0" dirty="0">
                <a:solidFill>
                  <a:schemeClr val="accent3"/>
                </a:solidFill>
                <a:latin typeface="Consolas" panose="020B0609020204030204" pitchFamily="49" charset="0"/>
                <a:cs typeface="Consolas" panose="020B0609020204030204" pitchFamily="49" charset="0"/>
              </a:rPr>
            </a:br>
            <a:r>
              <a:rPr lang="zh-CN" altLang="en-US" sz="1800" b="0" dirty="0">
                <a:solidFill>
                  <a:schemeClr val="accent3"/>
                </a:solidFill>
                <a:latin typeface="Consolas" panose="020B0609020204030204" pitchFamily="49" charset="0"/>
                <a:cs typeface="Consolas" panose="020B0609020204030204" pitchFamily="49" charset="0"/>
              </a:rPr>
              <a:t>  </a:t>
            </a:r>
            <a:r>
              <a:rPr lang="en-US" altLang="zh-CN" sz="1800" b="0" dirty="0">
                <a:solidFill>
                  <a:schemeClr val="accent3"/>
                </a:solidFill>
                <a:latin typeface="Consolas" panose="020B0609020204030204" pitchFamily="49" charset="0"/>
                <a:cs typeface="Consolas" panose="020B0609020204030204" pitchFamily="49" charset="0"/>
              </a:rPr>
              <a:t>13</a:t>
            </a:r>
            <a:r>
              <a:rPr lang="zh-CN" altLang="en-US" sz="1800" b="0" dirty="0">
                <a:solidFill>
                  <a:schemeClr val="accent3"/>
                </a:solidFill>
                <a:latin typeface="Consolas" panose="020B0609020204030204" pitchFamily="49" charset="0"/>
                <a:cs typeface="Consolas" panose="020B0609020204030204" pitchFamily="49" charset="0"/>
              </a:rPr>
              <a:t>代表一共写了</a:t>
            </a:r>
            <a:r>
              <a:rPr lang="en-US" altLang="zh-CN" sz="1800" b="0" dirty="0">
                <a:solidFill>
                  <a:schemeClr val="accent3"/>
                </a:solidFill>
                <a:latin typeface="Consolas" panose="020B0609020204030204" pitchFamily="49" charset="0"/>
                <a:cs typeface="Consolas" panose="020B0609020204030204" pitchFamily="49" charset="0"/>
              </a:rPr>
              <a:t>13</a:t>
            </a:r>
            <a:r>
              <a:rPr lang="zh-CN" altLang="en-US" sz="1800" b="0" dirty="0">
                <a:solidFill>
                  <a:schemeClr val="accent3"/>
                </a:solidFill>
                <a:latin typeface="Consolas" panose="020B0609020204030204" pitchFamily="49" charset="0"/>
                <a:cs typeface="Consolas" panose="020B0609020204030204" pitchFamily="49" charset="0"/>
              </a:rPr>
              <a:t>个字符。*</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a:highlight>
                  <a:srgbClr val="FFFF00"/>
                </a:highlight>
                <a:latin typeface="Consolas" panose="020B0609020204030204" pitchFamily="49" charset="0"/>
                <a:cs typeface="Consolas" panose="020B0609020204030204" pitchFamily="49" charset="0"/>
              </a:rPr>
              <a:t>write</a:t>
            </a:r>
            <a:r>
              <a:rPr lang="en-US" altLang="zh-CN" sz="1800" dirty="0">
                <a:latin typeface="Consolas" panose="020B0609020204030204" pitchFamily="49" charset="0"/>
                <a:cs typeface="Consolas" panose="020B0609020204030204" pitchFamily="49" charset="0"/>
              </a:rPr>
              <a:t>(1, "Hello World!\n", 13Hello World!)</a:t>
            </a:r>
            <a:r>
              <a:rPr lang="zh-CN" altLang="en-US" sz="1800" dirty="0">
                <a:latin typeface="Consolas" panose="020B0609020204030204" pitchFamily="49" charset="0"/>
                <a:cs typeface="Consolas" panose="020B0609020204030204" pitchFamily="49" charset="0"/>
              </a:rPr>
              <a:t> </a:t>
            </a:r>
            <a:r>
              <a:rPr lang="en-US" altLang="zh-CN" sz="1800" dirty="0">
                <a:latin typeface="Consolas" panose="020B0609020204030204" pitchFamily="49" charset="0"/>
                <a:cs typeface="Consolas" panose="020B0609020204030204" pitchFamily="49" charset="0"/>
              </a:rPr>
              <a:t>= 13</a:t>
            </a:r>
          </a:p>
          <a:p>
            <a:pPr marL="0" indent="0">
              <a:lnSpc>
                <a:spcPct val="100000"/>
              </a:lnSpc>
              <a:spcBef>
                <a:spcPts val="600"/>
              </a:spcBef>
              <a:buNone/>
            </a:pPr>
            <a:endParaRPr lang="en-US" altLang="zh-CN" sz="1800" b="0" dirty="0">
              <a:solidFill>
                <a:schemeClr val="accent3"/>
              </a:solidFill>
              <a:latin typeface="Consolas" panose="020B0609020204030204" pitchFamily="49" charset="0"/>
              <a:cs typeface="Consolas" panose="020B0609020204030204" pitchFamily="49" charset="0"/>
            </a:endParaRPr>
          </a:p>
          <a:p>
            <a:pPr marL="0" indent="0">
              <a:lnSpc>
                <a:spcPct val="100000"/>
              </a:lnSpc>
              <a:spcBef>
                <a:spcPts val="600"/>
              </a:spcBef>
              <a:buNone/>
            </a:pPr>
            <a:r>
              <a:rPr lang="en-US" altLang="zh-CN" sz="1800" b="0" dirty="0">
                <a:solidFill>
                  <a:schemeClr val="accent3"/>
                </a:solidFill>
                <a:latin typeface="Consolas" panose="020B0609020204030204" pitchFamily="49" charset="0"/>
                <a:cs typeface="Consolas" panose="020B0609020204030204" pitchFamily="49" charset="0"/>
              </a:rPr>
              <a:t>/* </a:t>
            </a:r>
            <a:r>
              <a:rPr lang="zh-CN" altLang="en-US" sz="1800" b="0" dirty="0">
                <a:solidFill>
                  <a:schemeClr val="accent3"/>
                </a:solidFill>
                <a:latin typeface="Consolas" panose="020B0609020204030204" pitchFamily="49" charset="0"/>
                <a:cs typeface="Consolas" panose="020B0609020204030204" pitchFamily="49" charset="0"/>
              </a:rPr>
              <a:t>执行结束后，</a:t>
            </a:r>
            <a:r>
              <a:rPr lang="en-US" altLang="zh-CN" sz="1800" b="0" dirty="0">
                <a:solidFill>
                  <a:schemeClr val="accent3"/>
                </a:solidFill>
                <a:latin typeface="Consolas" panose="020B0609020204030204" pitchFamily="49" charset="0"/>
                <a:cs typeface="Consolas" panose="020B0609020204030204" pitchFamily="49" charset="0"/>
              </a:rPr>
              <a:t>hello</a:t>
            </a:r>
            <a:r>
              <a:rPr lang="zh-CN" altLang="en-US" sz="1800" b="0" dirty="0">
                <a:solidFill>
                  <a:schemeClr val="accent3"/>
                </a:solidFill>
                <a:latin typeface="Consolas" panose="020B0609020204030204" pitchFamily="49" charset="0"/>
                <a:cs typeface="Consolas" panose="020B0609020204030204" pitchFamily="49" charset="0"/>
              </a:rPr>
              <a:t>程序退出*</a:t>
            </a:r>
            <a:r>
              <a:rPr lang="en-US" altLang="zh-CN" sz="1800" b="0" dirty="0">
                <a:solidFill>
                  <a:schemeClr val="accent3"/>
                </a:solidFill>
                <a:latin typeface="Consolas" panose="020B0609020204030204" pitchFamily="49" charset="0"/>
                <a:cs typeface="Consolas" panose="020B0609020204030204" pitchFamily="49" charset="0"/>
              </a:rPr>
              <a:t>/</a:t>
            </a:r>
          </a:p>
          <a:p>
            <a:pPr marL="0" indent="0">
              <a:lnSpc>
                <a:spcPct val="100000"/>
              </a:lnSpc>
              <a:spcBef>
                <a:spcPts val="600"/>
              </a:spcBef>
              <a:buNone/>
            </a:pPr>
            <a:r>
              <a:rPr lang="en-US" altLang="zh-CN" sz="1800" dirty="0" err="1">
                <a:highlight>
                  <a:srgbClr val="FFFF00"/>
                </a:highlight>
                <a:latin typeface="Consolas" panose="020B0609020204030204" pitchFamily="49" charset="0"/>
                <a:cs typeface="Consolas" panose="020B0609020204030204" pitchFamily="49" charset="0"/>
              </a:rPr>
              <a:t>exit_group</a:t>
            </a:r>
            <a:r>
              <a:rPr lang="en-US" altLang="zh-CN" sz="1800" dirty="0">
                <a:latin typeface="Consolas" panose="020B0609020204030204" pitchFamily="49" charset="0"/>
                <a:cs typeface="Consolas" panose="020B0609020204030204" pitchFamily="49" charset="0"/>
              </a:rPr>
              <a:t>(0) </a:t>
            </a:r>
          </a:p>
          <a:p>
            <a:pPr marL="0" indent="0">
              <a:lnSpc>
                <a:spcPct val="100000"/>
              </a:lnSpc>
              <a:spcBef>
                <a:spcPts val="600"/>
              </a:spcBef>
              <a:buNone/>
            </a:pPr>
            <a:endParaRPr kumimoji="1" lang="zh-CN" altLang="en-US" sz="1800"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83DA1C15-2BC4-844B-8A02-F9C9775209B2}"/>
              </a:ext>
            </a:extLst>
          </p:cNvPr>
          <p:cNvSpPr>
            <a:spLocks noGrp="1"/>
          </p:cNvSpPr>
          <p:nvPr>
            <p:ph type="sldNum" sz="quarter" idx="12"/>
          </p:nvPr>
        </p:nvSpPr>
        <p:spPr/>
        <p:txBody>
          <a:bodyPr/>
          <a:lstStyle/>
          <a:p>
            <a:fld id="{ADE361C3-C043-4A6E-BDCE-8DA1E7D90A3B}" type="slidenum">
              <a:rPr lang="zh-CN" altLang="en-US" smtClean="0"/>
              <a:t>46</a:t>
            </a:fld>
            <a:endParaRPr lang="zh-CN" altLang="en-US"/>
          </a:p>
        </p:txBody>
      </p:sp>
    </p:spTree>
    <p:extLst>
      <p:ext uri="{BB962C8B-B14F-4D97-AF65-F5344CB8AC3E}">
        <p14:creationId xmlns:p14="http://schemas.microsoft.com/office/powerpoint/2010/main" val="1383330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3CFBB2-29A4-9845-909C-D2C6211C1301}"/>
              </a:ext>
            </a:extLst>
          </p:cNvPr>
          <p:cNvSpPr>
            <a:spLocks noGrp="1"/>
          </p:cNvSpPr>
          <p:nvPr>
            <p:ph type="title"/>
          </p:nvPr>
        </p:nvSpPr>
        <p:spPr/>
        <p:txBody>
          <a:bodyPr/>
          <a:lstStyle/>
          <a:p>
            <a:r>
              <a:rPr kumimoji="1" lang="zh-CN" altLang="en-US" b="1" dirty="0"/>
              <a:t>操作系统的不同架构</a:t>
            </a:r>
          </a:p>
        </p:txBody>
      </p:sp>
      <p:sp>
        <p:nvSpPr>
          <p:cNvPr id="6" name="文本占位符 5">
            <a:extLst>
              <a:ext uri="{FF2B5EF4-FFF2-40B4-BE49-F238E27FC236}">
                <a16:creationId xmlns:a16="http://schemas.microsoft.com/office/drawing/2014/main" id="{88326478-0DD6-F849-B334-5BDB7DEEC82C}"/>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45F61D95-77C6-4F44-A6A2-DDF144D592FE}"/>
              </a:ext>
            </a:extLst>
          </p:cNvPr>
          <p:cNvSpPr>
            <a:spLocks noGrp="1"/>
          </p:cNvSpPr>
          <p:nvPr>
            <p:ph type="sldNum" sz="quarter" idx="12"/>
          </p:nvPr>
        </p:nvSpPr>
        <p:spPr/>
        <p:txBody>
          <a:bodyPr/>
          <a:lstStyle/>
          <a:p>
            <a:fld id="{ADE361C3-C043-4A6E-BDCE-8DA1E7D90A3B}" type="slidenum">
              <a:rPr lang="zh-CN" altLang="en-US" smtClean="0"/>
              <a:t>47</a:t>
            </a:fld>
            <a:endParaRPr lang="zh-CN" altLang="en-US"/>
          </a:p>
        </p:txBody>
      </p:sp>
    </p:spTree>
    <p:extLst>
      <p:ext uri="{BB962C8B-B14F-4D97-AF65-F5344CB8AC3E}">
        <p14:creationId xmlns:p14="http://schemas.microsoft.com/office/powerpoint/2010/main" val="477719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6B8DC4C-1698-BE42-B56F-B6FF425F8768}"/>
              </a:ext>
            </a:extLst>
          </p:cNvPr>
          <p:cNvSpPr>
            <a:spLocks noGrp="1"/>
          </p:cNvSpPr>
          <p:nvPr>
            <p:ph type="title"/>
          </p:nvPr>
        </p:nvSpPr>
        <p:spPr/>
        <p:txBody>
          <a:bodyPr/>
          <a:lstStyle/>
          <a:p>
            <a:endParaRPr kumimoji="1" lang="zh-CN" altLang="en-US"/>
          </a:p>
        </p:txBody>
      </p:sp>
      <p:sp>
        <p:nvSpPr>
          <p:cNvPr id="6" name="内容占位符 5">
            <a:extLst>
              <a:ext uri="{FF2B5EF4-FFF2-40B4-BE49-F238E27FC236}">
                <a16:creationId xmlns:a16="http://schemas.microsoft.com/office/drawing/2014/main" id="{FC77A20E-7A0C-1F45-AAF6-0A09FCC313C8}"/>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5615FADA-39C6-9249-898E-4BA1DFA0C38E}"/>
              </a:ext>
            </a:extLst>
          </p:cNvPr>
          <p:cNvSpPr>
            <a:spLocks noGrp="1"/>
          </p:cNvSpPr>
          <p:nvPr>
            <p:ph type="sldNum" sz="quarter" idx="12"/>
          </p:nvPr>
        </p:nvSpPr>
        <p:spPr/>
        <p:txBody>
          <a:bodyPr/>
          <a:lstStyle/>
          <a:p>
            <a:fld id="{ADE361C3-C043-4A6E-BDCE-8DA1E7D90A3B}" type="slidenum">
              <a:rPr lang="zh-CN" altLang="en-US" smtClean="0"/>
              <a:t>48</a:t>
            </a:fld>
            <a:endParaRPr lang="zh-CN" altLang="en-US"/>
          </a:p>
        </p:txBody>
      </p:sp>
      <p:pic>
        <p:nvPicPr>
          <p:cNvPr id="8" name="图片 7">
            <a:extLst>
              <a:ext uri="{FF2B5EF4-FFF2-40B4-BE49-F238E27FC236}">
                <a16:creationId xmlns:a16="http://schemas.microsoft.com/office/drawing/2014/main" id="{E43EC051-4FAE-5544-B655-3C8972FE41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0500"/>
            <a:ext cx="9216516" cy="6144344"/>
          </a:xfrm>
          <a:prstGeom prst="rect">
            <a:avLst/>
          </a:prstGeom>
        </p:spPr>
      </p:pic>
      <p:sp>
        <p:nvSpPr>
          <p:cNvPr id="9" name="矩形 8">
            <a:extLst>
              <a:ext uri="{FF2B5EF4-FFF2-40B4-BE49-F238E27FC236}">
                <a16:creationId xmlns:a16="http://schemas.microsoft.com/office/drawing/2014/main" id="{FF6E6399-5574-3F4C-AF09-F6B7D92D8C3D}"/>
              </a:ext>
            </a:extLst>
          </p:cNvPr>
          <p:cNvSpPr/>
          <p:nvPr/>
        </p:nvSpPr>
        <p:spPr>
          <a:xfrm>
            <a:off x="3203848" y="2881672"/>
            <a:ext cx="5940152" cy="2697983"/>
          </a:xfrm>
          <a:prstGeom prst="rect">
            <a:avLst/>
          </a:prstGeom>
          <a:solidFill>
            <a:srgbClr val="000000">
              <a:alpha val="50196"/>
            </a:srgbClr>
          </a:solidFill>
        </p:spPr>
        <p:txBody>
          <a:bodyPr wrap="square">
            <a:spAutoFit/>
          </a:bodyPr>
          <a:lstStyle/>
          <a:p>
            <a:pPr>
              <a:lnSpc>
                <a:spcPct val="130000"/>
              </a:lnSpc>
            </a:pPr>
            <a:r>
              <a:rPr lang="zh-CN" altLang="en-US" sz="2400" b="1" dirty="0">
                <a:solidFill>
                  <a:schemeClr val="bg1"/>
                </a:solidFill>
                <a:latin typeface="+mn-ea"/>
              </a:rPr>
              <a:t>瓦萨沉船</a:t>
            </a:r>
            <a:r>
              <a:rPr lang="zh-CN" altLang="en-US" dirty="0">
                <a:solidFill>
                  <a:schemeClr val="bg1"/>
                </a:solidFill>
                <a:latin typeface="+mn-ea"/>
              </a:rPr>
              <a:t>：</a:t>
            </a:r>
            <a:r>
              <a:rPr lang="en-US" altLang="zh-CN" dirty="0">
                <a:solidFill>
                  <a:schemeClr val="bg1"/>
                </a:solidFill>
                <a:latin typeface="+mn-ea"/>
              </a:rPr>
              <a:t>1626</a:t>
            </a:r>
            <a:r>
              <a:rPr lang="zh-CN" altLang="en-US" dirty="0">
                <a:solidFill>
                  <a:schemeClr val="bg1"/>
                </a:solidFill>
                <a:latin typeface="+mn-ea"/>
              </a:rPr>
              <a:t>年到</a:t>
            </a:r>
            <a:r>
              <a:rPr lang="en-US" altLang="zh-CN" dirty="0">
                <a:solidFill>
                  <a:schemeClr val="bg1"/>
                </a:solidFill>
                <a:latin typeface="+mn-ea"/>
              </a:rPr>
              <a:t>1628</a:t>
            </a:r>
            <a:r>
              <a:rPr lang="zh-CN" altLang="en-US" dirty="0">
                <a:solidFill>
                  <a:schemeClr val="bg1"/>
                </a:solidFill>
                <a:latin typeface="+mn-ea"/>
              </a:rPr>
              <a:t>年间，瑞典国王下令建造的一艘军舰，由于追求极致的续航力、容量、火力及防护力，整船被建成不合乎物理常规地高大笨重，再加上在建造时没有填入足够的压舱物，瓦萨号即便在港口停靠时也不能依靠自身保持平衡。尽管有着严重的结构缺陷，瓦萨号依然被允许起航：不出所料的是，在出海航行不到几分钟后，瓦萨号便被一阵微风吹倒，继而全船倾覆。</a:t>
            </a:r>
          </a:p>
        </p:txBody>
      </p:sp>
    </p:spTree>
    <p:extLst>
      <p:ext uri="{BB962C8B-B14F-4D97-AF65-F5344CB8AC3E}">
        <p14:creationId xmlns:p14="http://schemas.microsoft.com/office/powerpoint/2010/main" val="4218363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D361F-62D0-2144-95EE-E157CA91BE4F}"/>
              </a:ext>
            </a:extLst>
          </p:cNvPr>
          <p:cNvSpPr>
            <a:spLocks noGrp="1"/>
          </p:cNvSpPr>
          <p:nvPr>
            <p:ph type="title"/>
          </p:nvPr>
        </p:nvSpPr>
        <p:spPr/>
        <p:txBody>
          <a:bodyPr/>
          <a:lstStyle/>
          <a:p>
            <a:r>
              <a:rPr kumimoji="1" lang="zh-CN" altLang="en-US" dirty="0"/>
              <a:t>操作系统复杂性与结构</a:t>
            </a:r>
          </a:p>
        </p:txBody>
      </p:sp>
      <p:sp>
        <p:nvSpPr>
          <p:cNvPr id="3" name="内容占位符 2">
            <a:extLst>
              <a:ext uri="{FF2B5EF4-FFF2-40B4-BE49-F238E27FC236}">
                <a16:creationId xmlns:a16="http://schemas.microsoft.com/office/drawing/2014/main" id="{599A9AC1-30CA-6D4B-9D3E-0D7E5C772638}"/>
              </a:ext>
            </a:extLst>
          </p:cNvPr>
          <p:cNvSpPr>
            <a:spLocks noGrp="1"/>
          </p:cNvSpPr>
          <p:nvPr>
            <p:ph idx="1"/>
          </p:nvPr>
        </p:nvSpPr>
        <p:spPr/>
        <p:txBody>
          <a:bodyPr>
            <a:normAutofit/>
          </a:bodyPr>
          <a:lstStyle/>
          <a:p>
            <a:r>
              <a:rPr kumimoji="1" lang="zh-CN" altLang="en-US" sz="2400" dirty="0"/>
              <a:t>操作系统中的</a:t>
            </a:r>
            <a:r>
              <a:rPr kumimoji="1" lang="en-US" altLang="zh-CN" sz="2400" dirty="0"/>
              <a:t>"</a:t>
            </a:r>
            <a:r>
              <a:rPr kumimoji="1" lang="zh-CN" altLang="en-US" sz="2400" dirty="0"/>
              <a:t>瓦萨号</a:t>
            </a:r>
            <a:r>
              <a:rPr kumimoji="1" lang="en-US" altLang="zh-CN" sz="2400" dirty="0"/>
              <a:t>"</a:t>
            </a:r>
          </a:p>
          <a:p>
            <a:pPr lvl="1"/>
            <a:r>
              <a:rPr kumimoji="1" lang="en-US" altLang="zh-CN" sz="2000" dirty="0"/>
              <a:t>1991-1995</a:t>
            </a:r>
            <a:r>
              <a:rPr kumimoji="1" lang="zh-CN" altLang="en-US" sz="2000" dirty="0"/>
              <a:t>年，</a:t>
            </a:r>
            <a:r>
              <a:rPr kumimoji="1" lang="en-US" altLang="zh-CN" sz="2000" dirty="0"/>
              <a:t>IBM</a:t>
            </a:r>
            <a:r>
              <a:rPr kumimoji="1" lang="zh-CN" altLang="en-US" sz="2000" dirty="0"/>
              <a:t>投入</a:t>
            </a:r>
            <a:r>
              <a:rPr kumimoji="1" lang="en-US" altLang="zh-CN" sz="2000" dirty="0"/>
              <a:t>20</a:t>
            </a:r>
            <a:r>
              <a:rPr kumimoji="1" lang="zh-CN" altLang="en-US" sz="2000" dirty="0"/>
              <a:t>亿美元打造</a:t>
            </a:r>
            <a:r>
              <a:rPr kumimoji="1" lang="en-US" altLang="zh-CN" sz="2000"/>
              <a:t>Workplace</a:t>
            </a:r>
            <a:r>
              <a:rPr kumimoji="1" lang="zh-CN" altLang="en-US" sz="2000"/>
              <a:t>操作系统</a:t>
            </a:r>
            <a:endParaRPr kumimoji="1" lang="en-US" altLang="zh-CN" sz="2000" dirty="0"/>
          </a:p>
          <a:p>
            <a:pPr lvl="1"/>
            <a:r>
              <a:rPr kumimoji="1" lang="zh-CN" altLang="en-US" sz="2000" dirty="0"/>
              <a:t>目标过于宏伟，系统过于复杂，导致项目失败</a:t>
            </a:r>
            <a:endParaRPr kumimoji="1" lang="en-US" altLang="zh-CN" sz="2000" dirty="0"/>
          </a:p>
          <a:p>
            <a:pPr lvl="1"/>
            <a:r>
              <a:rPr kumimoji="1" lang="zh-CN" altLang="en-US" sz="2000" dirty="0"/>
              <a:t>间接导致</a:t>
            </a:r>
            <a:r>
              <a:rPr kumimoji="1" lang="en-US" altLang="zh-CN" sz="2000" dirty="0"/>
              <a:t>IBM</a:t>
            </a:r>
            <a:r>
              <a:rPr kumimoji="1" lang="zh-CN" altLang="en-US" sz="2000" dirty="0"/>
              <a:t>全力投入扶植</a:t>
            </a:r>
            <a:r>
              <a:rPr kumimoji="1" lang="en-US" altLang="zh-CN" sz="2000" dirty="0"/>
              <a:t>Linux</a:t>
            </a:r>
            <a:r>
              <a:rPr kumimoji="1" lang="zh-CN" altLang="en-US" sz="2000" dirty="0"/>
              <a:t>操作系统</a:t>
            </a:r>
          </a:p>
          <a:p>
            <a:r>
              <a:rPr kumimoji="1" lang="zh-CN" altLang="en-US" sz="2400" dirty="0"/>
              <a:t>复杂系统的构建必须考虑其内部结构</a:t>
            </a:r>
            <a:endParaRPr kumimoji="1" lang="en-US" altLang="zh-CN" sz="2400" dirty="0"/>
          </a:p>
          <a:p>
            <a:pPr lvl="1"/>
            <a:r>
              <a:rPr kumimoji="1" lang="zh-CN" altLang="en-US" sz="2000" dirty="0"/>
              <a:t>不同目标之间往往存在冲突</a:t>
            </a:r>
            <a:endParaRPr kumimoji="1" lang="en-US" altLang="zh-CN" sz="2000" dirty="0"/>
          </a:p>
          <a:p>
            <a:pPr lvl="1"/>
            <a:r>
              <a:rPr kumimoji="1" lang="zh-CN" altLang="en-US" sz="2000" dirty="0"/>
              <a:t>不同需求之间需要进行权衡</a:t>
            </a:r>
            <a:endParaRPr kumimoji="1" lang="en-US" altLang="zh-CN" sz="2000" dirty="0"/>
          </a:p>
          <a:p>
            <a:pPr lvl="1"/>
            <a:endParaRPr kumimoji="1" lang="zh-CN" altLang="en-US" sz="2000" dirty="0"/>
          </a:p>
        </p:txBody>
      </p:sp>
      <p:sp>
        <p:nvSpPr>
          <p:cNvPr id="4" name="灯片编号占位符 3">
            <a:extLst>
              <a:ext uri="{FF2B5EF4-FFF2-40B4-BE49-F238E27FC236}">
                <a16:creationId xmlns:a16="http://schemas.microsoft.com/office/drawing/2014/main" id="{7327FF43-403C-6045-85A1-3096FCC8A152}"/>
              </a:ext>
            </a:extLst>
          </p:cNvPr>
          <p:cNvSpPr>
            <a:spLocks noGrp="1"/>
          </p:cNvSpPr>
          <p:nvPr>
            <p:ph type="sldNum" sz="quarter" idx="12"/>
          </p:nvPr>
        </p:nvSpPr>
        <p:spPr/>
        <p:txBody>
          <a:bodyPr/>
          <a:lstStyle/>
          <a:p>
            <a:fld id="{ADE361C3-C043-4A6E-BDCE-8DA1E7D90A3B}" type="slidenum">
              <a:rPr lang="zh-CN" altLang="en-US" smtClean="0"/>
              <a:t>49</a:t>
            </a:fld>
            <a:endParaRPr lang="zh-CN" altLang="en-US"/>
          </a:p>
        </p:txBody>
      </p:sp>
    </p:spTree>
    <p:extLst>
      <p:ext uri="{BB962C8B-B14F-4D97-AF65-F5344CB8AC3E}">
        <p14:creationId xmlns:p14="http://schemas.microsoft.com/office/powerpoint/2010/main" val="3943438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7556ED-2707-E140-B012-C6BA2E2CEEC0}"/>
              </a:ext>
            </a:extLst>
          </p:cNvPr>
          <p:cNvSpPr>
            <a:spLocks noGrp="1"/>
          </p:cNvSpPr>
          <p:nvPr>
            <p:ph type="title"/>
          </p:nvPr>
        </p:nvSpPr>
        <p:spPr/>
        <p:txBody>
          <a:bodyPr/>
          <a:lstStyle/>
          <a:p>
            <a:r>
              <a:rPr kumimoji="1" lang="zh-CN" altLang="en-US" b="1" dirty="0"/>
              <a:t>为什么学习操作系统</a:t>
            </a:r>
          </a:p>
        </p:txBody>
      </p:sp>
      <p:sp>
        <p:nvSpPr>
          <p:cNvPr id="6" name="文本占位符 5">
            <a:extLst>
              <a:ext uri="{FF2B5EF4-FFF2-40B4-BE49-F238E27FC236}">
                <a16:creationId xmlns:a16="http://schemas.microsoft.com/office/drawing/2014/main" id="{F5029A97-3759-A142-8386-333C630B8D13}"/>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824290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BA7DD-3B72-F34E-8D03-9C4230113990}"/>
              </a:ext>
            </a:extLst>
          </p:cNvPr>
          <p:cNvSpPr>
            <a:spLocks noGrp="1"/>
          </p:cNvSpPr>
          <p:nvPr>
            <p:ph type="title"/>
          </p:nvPr>
        </p:nvSpPr>
        <p:spPr/>
        <p:txBody>
          <a:bodyPr/>
          <a:lstStyle/>
          <a:p>
            <a:r>
              <a:rPr kumimoji="1" lang="zh-CN" altLang="en-US" dirty="0"/>
              <a:t>操作系统的不同目标</a:t>
            </a:r>
          </a:p>
        </p:txBody>
      </p:sp>
      <p:sp>
        <p:nvSpPr>
          <p:cNvPr id="3" name="内容占位符 2">
            <a:extLst>
              <a:ext uri="{FF2B5EF4-FFF2-40B4-BE49-F238E27FC236}">
                <a16:creationId xmlns:a16="http://schemas.microsoft.com/office/drawing/2014/main" id="{7A411D63-06F8-4348-B42A-42B7989383AC}"/>
              </a:ext>
            </a:extLst>
          </p:cNvPr>
          <p:cNvSpPr>
            <a:spLocks noGrp="1"/>
          </p:cNvSpPr>
          <p:nvPr>
            <p:ph idx="1"/>
          </p:nvPr>
        </p:nvSpPr>
        <p:spPr>
          <a:xfrm>
            <a:off x="457200" y="1333501"/>
            <a:ext cx="4114800" cy="3771636"/>
          </a:xfrm>
        </p:spPr>
        <p:txBody>
          <a:bodyPr/>
          <a:lstStyle/>
          <a:p>
            <a:r>
              <a:rPr kumimoji="1" lang="zh-CN" altLang="en-US" dirty="0"/>
              <a:t>用户目标</a:t>
            </a:r>
            <a:endParaRPr kumimoji="1" lang="en-US" altLang="zh-CN" dirty="0"/>
          </a:p>
          <a:p>
            <a:pPr lvl="1"/>
            <a:r>
              <a:rPr kumimoji="1" lang="zh-CN" altLang="en-US" dirty="0"/>
              <a:t>方便使用</a:t>
            </a:r>
            <a:endParaRPr kumimoji="1" lang="en-US" altLang="zh-CN" dirty="0"/>
          </a:p>
          <a:p>
            <a:pPr lvl="1"/>
            <a:r>
              <a:rPr kumimoji="1" lang="zh-CN" altLang="en-US" dirty="0"/>
              <a:t>容易学习</a:t>
            </a:r>
            <a:endParaRPr kumimoji="1" lang="en-US" altLang="zh-CN" dirty="0"/>
          </a:p>
          <a:p>
            <a:pPr lvl="1"/>
            <a:r>
              <a:rPr kumimoji="1" lang="zh-CN" altLang="en-US" dirty="0"/>
              <a:t>功能齐全</a:t>
            </a:r>
            <a:endParaRPr kumimoji="1" lang="en-US" altLang="zh-CN" dirty="0"/>
          </a:p>
          <a:p>
            <a:pPr lvl="1"/>
            <a:r>
              <a:rPr kumimoji="1" lang="zh-CN" altLang="en-US" dirty="0"/>
              <a:t>安全</a:t>
            </a:r>
            <a:endParaRPr kumimoji="1" lang="en-US" altLang="zh-CN" dirty="0"/>
          </a:p>
          <a:p>
            <a:pPr lvl="1"/>
            <a:r>
              <a:rPr kumimoji="1" lang="zh-CN" altLang="en-US" dirty="0"/>
              <a:t>流畅</a:t>
            </a:r>
            <a:endParaRPr kumimoji="1" lang="en-US" altLang="zh-CN" dirty="0"/>
          </a:p>
          <a:p>
            <a:pPr lvl="1"/>
            <a:r>
              <a:rPr kumimoji="1" lang="en-US" altLang="zh-CN" dirty="0"/>
              <a:t>……</a:t>
            </a:r>
            <a:endParaRPr kumimoji="1" lang="zh-CN" altLang="en-US" dirty="0"/>
          </a:p>
        </p:txBody>
      </p:sp>
      <p:sp>
        <p:nvSpPr>
          <p:cNvPr id="4" name="灯片编号占位符 3">
            <a:extLst>
              <a:ext uri="{FF2B5EF4-FFF2-40B4-BE49-F238E27FC236}">
                <a16:creationId xmlns:a16="http://schemas.microsoft.com/office/drawing/2014/main" id="{FE27942B-ACE7-A74D-B45A-9C077079E5AC}"/>
              </a:ext>
            </a:extLst>
          </p:cNvPr>
          <p:cNvSpPr>
            <a:spLocks noGrp="1"/>
          </p:cNvSpPr>
          <p:nvPr>
            <p:ph type="sldNum" sz="quarter" idx="12"/>
          </p:nvPr>
        </p:nvSpPr>
        <p:spPr/>
        <p:txBody>
          <a:bodyPr/>
          <a:lstStyle/>
          <a:p>
            <a:fld id="{ADE361C3-C043-4A6E-BDCE-8DA1E7D90A3B}" type="slidenum">
              <a:rPr lang="zh-CN" altLang="en-US" smtClean="0"/>
              <a:t>50</a:t>
            </a:fld>
            <a:endParaRPr lang="zh-CN" altLang="en-US"/>
          </a:p>
        </p:txBody>
      </p:sp>
      <p:sp>
        <p:nvSpPr>
          <p:cNvPr id="5" name="内容占位符 2">
            <a:extLst>
              <a:ext uri="{FF2B5EF4-FFF2-40B4-BE49-F238E27FC236}">
                <a16:creationId xmlns:a16="http://schemas.microsoft.com/office/drawing/2014/main" id="{0B8C0B12-AF68-7E49-B13B-E98CF547D54B}"/>
              </a:ext>
            </a:extLst>
          </p:cNvPr>
          <p:cNvSpPr txBox="1">
            <a:spLocks/>
          </p:cNvSpPr>
          <p:nvPr/>
        </p:nvSpPr>
        <p:spPr>
          <a:xfrm>
            <a:off x="4572000" y="1327317"/>
            <a:ext cx="4114800" cy="377163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系统目标</a:t>
            </a:r>
            <a:endParaRPr kumimoji="1" lang="en-US" altLang="zh-CN" dirty="0"/>
          </a:p>
          <a:p>
            <a:pPr lvl="1"/>
            <a:r>
              <a:rPr kumimoji="1" lang="zh-CN" altLang="en-US" dirty="0"/>
              <a:t>容易设计、实现</a:t>
            </a:r>
            <a:endParaRPr kumimoji="1" lang="en-US" altLang="zh-CN" dirty="0"/>
          </a:p>
          <a:p>
            <a:pPr lvl="1"/>
            <a:r>
              <a:rPr kumimoji="1" lang="zh-CN" altLang="en-US" dirty="0"/>
              <a:t>容易维护</a:t>
            </a:r>
            <a:endParaRPr kumimoji="1" lang="en-US" altLang="zh-CN" dirty="0"/>
          </a:p>
          <a:p>
            <a:pPr lvl="1"/>
            <a:r>
              <a:rPr kumimoji="1" lang="zh-CN" altLang="en-US" dirty="0"/>
              <a:t>灵活性</a:t>
            </a:r>
            <a:endParaRPr kumimoji="1" lang="en-US" altLang="zh-CN" dirty="0"/>
          </a:p>
          <a:p>
            <a:pPr lvl="1"/>
            <a:r>
              <a:rPr kumimoji="1" lang="zh-CN" altLang="en-US" dirty="0"/>
              <a:t>可靠性</a:t>
            </a:r>
            <a:endParaRPr kumimoji="1" lang="en-US" altLang="zh-CN" dirty="0"/>
          </a:p>
          <a:p>
            <a:pPr lvl="1"/>
            <a:r>
              <a:rPr kumimoji="1" lang="zh-CN" altLang="en-US" dirty="0"/>
              <a:t>高效性</a:t>
            </a:r>
            <a:endParaRPr kumimoji="1" lang="en-US" altLang="zh-CN" dirty="0"/>
          </a:p>
          <a:p>
            <a:pPr lvl="1"/>
            <a:r>
              <a:rPr kumimoji="1" lang="en-US" altLang="zh-CN" dirty="0"/>
              <a:t>……</a:t>
            </a:r>
          </a:p>
        </p:txBody>
      </p:sp>
    </p:spTree>
    <p:extLst>
      <p:ext uri="{BB962C8B-B14F-4D97-AF65-F5344CB8AC3E}">
        <p14:creationId xmlns:p14="http://schemas.microsoft.com/office/powerpoint/2010/main" val="3784594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A4D0FE-AC4B-9F4F-9799-8172787D041A}"/>
              </a:ext>
            </a:extLst>
          </p:cNvPr>
          <p:cNvSpPr>
            <a:spLocks noGrp="1"/>
          </p:cNvSpPr>
          <p:nvPr>
            <p:ph type="title"/>
          </p:nvPr>
        </p:nvSpPr>
        <p:spPr/>
        <p:txBody>
          <a:bodyPr/>
          <a:lstStyle/>
          <a:p>
            <a:r>
              <a:rPr kumimoji="1" lang="zh-CN" altLang="en-US" dirty="0"/>
              <a:t>操作系统的架构及演进</a:t>
            </a:r>
          </a:p>
        </p:txBody>
      </p:sp>
      <p:sp>
        <p:nvSpPr>
          <p:cNvPr id="4" name="灯片编号占位符 3">
            <a:extLst>
              <a:ext uri="{FF2B5EF4-FFF2-40B4-BE49-F238E27FC236}">
                <a16:creationId xmlns:a16="http://schemas.microsoft.com/office/drawing/2014/main" id="{4BF4D826-58B4-E543-B5CB-A3665D5A829C}"/>
              </a:ext>
            </a:extLst>
          </p:cNvPr>
          <p:cNvSpPr>
            <a:spLocks noGrp="1"/>
          </p:cNvSpPr>
          <p:nvPr>
            <p:ph type="sldNum" sz="quarter" idx="12"/>
          </p:nvPr>
        </p:nvSpPr>
        <p:spPr/>
        <p:txBody>
          <a:bodyPr/>
          <a:lstStyle/>
          <a:p>
            <a:fld id="{ADE361C3-C043-4A6E-BDCE-8DA1E7D90A3B}" type="slidenum">
              <a:rPr lang="zh-CN" altLang="en-US" smtClean="0"/>
              <a:t>51</a:t>
            </a:fld>
            <a:endParaRPr lang="zh-CN" altLang="en-US"/>
          </a:p>
        </p:txBody>
      </p:sp>
      <p:pic>
        <p:nvPicPr>
          <p:cNvPr id="5" name="图片 4">
            <a:extLst>
              <a:ext uri="{FF2B5EF4-FFF2-40B4-BE49-F238E27FC236}">
                <a16:creationId xmlns:a16="http://schemas.microsoft.com/office/drawing/2014/main" id="{5F586F7B-4425-F946-9041-B56E820168EE}"/>
              </a:ext>
            </a:extLst>
          </p:cNvPr>
          <p:cNvPicPr>
            <a:picLocks noChangeAspect="1"/>
          </p:cNvPicPr>
          <p:nvPr/>
        </p:nvPicPr>
        <p:blipFill>
          <a:blip r:embed="rId2"/>
          <a:stretch>
            <a:fillRect/>
          </a:stretch>
        </p:blipFill>
        <p:spPr>
          <a:xfrm>
            <a:off x="0" y="1351518"/>
            <a:ext cx="9144000" cy="3945444"/>
          </a:xfrm>
          <a:prstGeom prst="rect">
            <a:avLst/>
          </a:prstGeom>
        </p:spPr>
      </p:pic>
    </p:spTree>
    <p:extLst>
      <p:ext uri="{BB962C8B-B14F-4D97-AF65-F5344CB8AC3E}">
        <p14:creationId xmlns:p14="http://schemas.microsoft.com/office/powerpoint/2010/main" val="1847549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9FD10-DBF5-1A42-998E-5469C6776E7B}"/>
              </a:ext>
            </a:extLst>
          </p:cNvPr>
          <p:cNvSpPr>
            <a:spLocks noGrp="1"/>
          </p:cNvSpPr>
          <p:nvPr>
            <p:ph type="title"/>
          </p:nvPr>
        </p:nvSpPr>
        <p:spPr/>
        <p:txBody>
          <a:bodyPr/>
          <a:lstStyle/>
          <a:p>
            <a:r>
              <a:rPr kumimoji="1" lang="en-US" altLang="zh-CN" dirty="0"/>
              <a:t>1</a:t>
            </a:r>
            <a:r>
              <a:rPr kumimoji="1" lang="zh-CN" altLang="en-US" dirty="0"/>
              <a:t>、宏内核（</a:t>
            </a:r>
            <a:r>
              <a:rPr kumimoji="1" lang="en-US" altLang="zh-CN" dirty="0"/>
              <a:t>Monolithic</a:t>
            </a:r>
            <a:r>
              <a:rPr kumimoji="1" lang="zh-CN" altLang="en-US" dirty="0"/>
              <a:t> </a:t>
            </a:r>
            <a:r>
              <a:rPr kumimoji="1" lang="en-US" altLang="zh-CN" dirty="0"/>
              <a:t>Kernel</a:t>
            </a:r>
            <a:r>
              <a:rPr kumimoji="1" lang="zh-CN" altLang="en-US" dirty="0"/>
              <a:t>）</a:t>
            </a:r>
          </a:p>
        </p:txBody>
      </p:sp>
      <p:sp>
        <p:nvSpPr>
          <p:cNvPr id="3" name="内容占位符 2">
            <a:extLst>
              <a:ext uri="{FF2B5EF4-FFF2-40B4-BE49-F238E27FC236}">
                <a16:creationId xmlns:a16="http://schemas.microsoft.com/office/drawing/2014/main" id="{7C82E858-4D97-A141-B503-434CF2677C52}"/>
              </a:ext>
            </a:extLst>
          </p:cNvPr>
          <p:cNvSpPr>
            <a:spLocks noGrp="1"/>
          </p:cNvSpPr>
          <p:nvPr>
            <p:ph idx="1"/>
          </p:nvPr>
        </p:nvSpPr>
        <p:spPr/>
        <p:txBody>
          <a:bodyPr>
            <a:normAutofit/>
          </a:bodyPr>
          <a:lstStyle/>
          <a:p>
            <a:r>
              <a:rPr kumimoji="1" lang="zh-CN" altLang="en-US" sz="2400" dirty="0"/>
              <a:t>整个系统分为内核与应用两层</a:t>
            </a:r>
            <a:endParaRPr kumimoji="1" lang="en-US" altLang="zh-CN" sz="2400" dirty="0"/>
          </a:p>
          <a:p>
            <a:pPr lvl="1"/>
            <a:r>
              <a:rPr kumimoji="1" lang="zh-CN" altLang="en-US" sz="2000" dirty="0"/>
              <a:t>内核：运行在特权级，集中控制所有计算资源</a:t>
            </a:r>
            <a:endParaRPr kumimoji="1" lang="en-US" altLang="zh-CN" sz="2000" dirty="0"/>
          </a:p>
          <a:p>
            <a:pPr lvl="1"/>
            <a:r>
              <a:rPr kumimoji="1" lang="zh-CN" altLang="en-US" sz="2000" dirty="0"/>
              <a:t>应用：运行在非特权级，受内核管理，使用内核服务</a:t>
            </a:r>
          </a:p>
        </p:txBody>
      </p:sp>
      <p:sp>
        <p:nvSpPr>
          <p:cNvPr id="4" name="灯片编号占位符 3">
            <a:extLst>
              <a:ext uri="{FF2B5EF4-FFF2-40B4-BE49-F238E27FC236}">
                <a16:creationId xmlns:a16="http://schemas.microsoft.com/office/drawing/2014/main" id="{D2AC26B2-598A-1449-9AD9-C72BF17F4C85}"/>
              </a:ext>
            </a:extLst>
          </p:cNvPr>
          <p:cNvSpPr>
            <a:spLocks noGrp="1"/>
          </p:cNvSpPr>
          <p:nvPr>
            <p:ph type="sldNum" sz="quarter" idx="12"/>
          </p:nvPr>
        </p:nvSpPr>
        <p:spPr/>
        <p:txBody>
          <a:bodyPr/>
          <a:lstStyle/>
          <a:p>
            <a:fld id="{ADE361C3-C043-4A6E-BDCE-8DA1E7D90A3B}" type="slidenum">
              <a:rPr lang="zh-CN" altLang="en-US" smtClean="0"/>
              <a:t>52</a:t>
            </a:fld>
            <a:endParaRPr lang="zh-CN" altLang="en-US"/>
          </a:p>
        </p:txBody>
      </p:sp>
      <p:grpSp>
        <p:nvGrpSpPr>
          <p:cNvPr id="6" name="Group 4">
            <a:extLst>
              <a:ext uri="{FF2B5EF4-FFF2-40B4-BE49-F238E27FC236}">
                <a16:creationId xmlns:a16="http://schemas.microsoft.com/office/drawing/2014/main" id="{BD6C0750-2241-5241-A719-A32BFD2777E5}"/>
              </a:ext>
            </a:extLst>
          </p:cNvPr>
          <p:cNvGrpSpPr>
            <a:grpSpLocks/>
          </p:cNvGrpSpPr>
          <p:nvPr/>
        </p:nvGrpSpPr>
        <p:grpSpPr bwMode="auto">
          <a:xfrm>
            <a:off x="3347864" y="3219319"/>
            <a:ext cx="2448272" cy="2210761"/>
            <a:chOff x="2936294" y="4217778"/>
            <a:chExt cx="2683038" cy="2368323"/>
          </a:xfrm>
        </p:grpSpPr>
        <p:grpSp>
          <p:nvGrpSpPr>
            <p:cNvPr id="7" name="Group 3">
              <a:extLst>
                <a:ext uri="{FF2B5EF4-FFF2-40B4-BE49-F238E27FC236}">
                  <a16:creationId xmlns:a16="http://schemas.microsoft.com/office/drawing/2014/main" id="{E9AC587B-F43D-E342-8120-9C78E07ACB3F}"/>
                </a:ext>
              </a:extLst>
            </p:cNvPr>
            <p:cNvGrpSpPr>
              <a:grpSpLocks/>
            </p:cNvGrpSpPr>
            <p:nvPr/>
          </p:nvGrpSpPr>
          <p:grpSpPr bwMode="auto">
            <a:xfrm>
              <a:off x="2936294" y="4217778"/>
              <a:ext cx="2683038" cy="2368323"/>
              <a:chOff x="2585006" y="2562157"/>
              <a:chExt cx="3657166" cy="4092829"/>
            </a:xfrm>
          </p:grpSpPr>
          <p:sp>
            <p:nvSpPr>
              <p:cNvPr id="9" name="Text Box 3">
                <a:extLst>
                  <a:ext uri="{FF2B5EF4-FFF2-40B4-BE49-F238E27FC236}">
                    <a16:creationId xmlns:a16="http://schemas.microsoft.com/office/drawing/2014/main" id="{23C7378F-FC8A-DD46-9C9E-1BC2DE8D1578}"/>
                  </a:ext>
                </a:extLst>
              </p:cNvPr>
              <p:cNvSpPr txBox="1">
                <a:spLocks noChangeArrowheads="1"/>
              </p:cNvSpPr>
              <p:nvPr/>
            </p:nvSpPr>
            <p:spPr bwMode="auto">
              <a:xfrm>
                <a:off x="2585006" y="2562157"/>
                <a:ext cx="1685925" cy="626772"/>
              </a:xfrm>
              <a:prstGeom prst="rect">
                <a:avLst/>
              </a:prstGeom>
              <a:solidFill>
                <a:schemeClr val="accent3"/>
              </a:solidFill>
              <a:ln>
                <a:no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a:spAutoFit/>
              </a:bodyPr>
              <a:lstStyle>
                <a:defPPr>
                  <a:defRPr lang="zh-CN"/>
                </a:defPPr>
                <a:lvl1pPr algn="ctr" eaLnBrk="0" fontAlgn="auto" hangingPunct="0">
                  <a:spcBef>
                    <a:spcPts val="0"/>
                  </a:spcBef>
                  <a:spcAft>
                    <a:spcPts val="0"/>
                  </a:spcAft>
                  <a:defRPr>
                    <a:solidFill>
                      <a:schemeClr val="bg1"/>
                    </a:solidFill>
                    <a:latin typeface="Arial Narrow" pitchFamily="32" charset="0"/>
                  </a:defRPr>
                </a:lvl1pPr>
              </a:lstStyle>
              <a:p>
                <a:r>
                  <a:rPr lang="zh-CN" altLang="en-US" sz="1600" dirty="0">
                    <a:latin typeface="等线" panose="02010600030101010101" pitchFamily="2" charset="-122"/>
                    <a:ea typeface="等线" panose="02010600030101010101" pitchFamily="2" charset="-122"/>
                  </a:rPr>
                  <a:t>用户进程</a:t>
                </a:r>
                <a:endParaRPr lang="en-US" altLang="ko-KR" sz="1600" dirty="0">
                  <a:latin typeface="等线" panose="02010600030101010101" pitchFamily="2" charset="-122"/>
                  <a:ea typeface="等线" panose="02010600030101010101" pitchFamily="2" charset="-122"/>
                </a:endParaRPr>
              </a:p>
            </p:txBody>
          </p:sp>
          <p:sp>
            <p:nvSpPr>
              <p:cNvPr id="10" name="Rectangle 4">
                <a:extLst>
                  <a:ext uri="{FF2B5EF4-FFF2-40B4-BE49-F238E27FC236}">
                    <a16:creationId xmlns:a16="http://schemas.microsoft.com/office/drawing/2014/main" id="{C125F82E-2BAF-FB48-97BF-7CFA4291F356}"/>
                  </a:ext>
                </a:extLst>
              </p:cNvPr>
              <p:cNvSpPr>
                <a:spLocks noChangeArrowheads="1"/>
              </p:cNvSpPr>
              <p:nvPr/>
            </p:nvSpPr>
            <p:spPr bwMode="auto">
              <a:xfrm>
                <a:off x="2585006" y="4227791"/>
                <a:ext cx="3657165" cy="2427195"/>
              </a:xfrm>
              <a:prstGeom prst="rect">
                <a:avLst/>
              </a:prstGeom>
              <a:solidFill>
                <a:schemeClr val="accent1"/>
              </a:solidFill>
              <a:ln>
                <a:noFill/>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lgn="ctr" eaLnBrk="0" fontAlgn="auto" hangingPunct="0">
                  <a:spcBef>
                    <a:spcPts val="0"/>
                  </a:spcBef>
                  <a:spcAft>
                    <a:spcPts val="0"/>
                  </a:spcAft>
                  <a:defRPr/>
                </a:pPr>
                <a:r>
                  <a:rPr lang="zh-CN" altLang="en-US" sz="1600" dirty="0">
                    <a:solidFill>
                      <a:srgbClr val="FFFFFF"/>
                    </a:solidFill>
                    <a:latin typeface="等线" panose="02010600030101010101" pitchFamily="2" charset="-122"/>
                    <a:ea typeface="等线" panose="02010600030101010101" pitchFamily="2" charset="-122"/>
                  </a:rPr>
                  <a:t>内核</a:t>
                </a:r>
                <a:br>
                  <a:rPr lang="en-US" altLang="zh-CN" sz="1600" dirty="0">
                    <a:solidFill>
                      <a:srgbClr val="FFFFFF"/>
                    </a:solidFill>
                    <a:latin typeface="等线" panose="02010600030101010101" pitchFamily="2" charset="-122"/>
                    <a:ea typeface="等线" panose="02010600030101010101" pitchFamily="2" charset="-122"/>
                  </a:rPr>
                </a:br>
                <a:r>
                  <a:rPr lang="zh-CN" altLang="en-US" sz="1600" dirty="0">
                    <a:solidFill>
                      <a:srgbClr val="FFFFFF"/>
                    </a:solidFill>
                    <a:latin typeface="等线" panose="02010600030101010101" pitchFamily="2" charset="-122"/>
                    <a:ea typeface="等线" panose="02010600030101010101" pitchFamily="2" charset="-122"/>
                  </a:rPr>
                  <a:t>（整合了文件系统、内存</a:t>
                </a:r>
                <a:br>
                  <a:rPr lang="en-US" altLang="zh-CN" sz="1600" dirty="0">
                    <a:solidFill>
                      <a:srgbClr val="FFFFFF"/>
                    </a:solidFill>
                    <a:latin typeface="等线" panose="02010600030101010101" pitchFamily="2" charset="-122"/>
                    <a:ea typeface="等线" panose="02010600030101010101" pitchFamily="2" charset="-122"/>
                  </a:rPr>
                </a:br>
                <a:r>
                  <a:rPr lang="zh-CN" altLang="en-US" sz="1600" dirty="0">
                    <a:solidFill>
                      <a:srgbClr val="FFFFFF"/>
                    </a:solidFill>
                    <a:latin typeface="等线" panose="02010600030101010101" pitchFamily="2" charset="-122"/>
                    <a:ea typeface="等线" panose="02010600030101010101" pitchFamily="2" charset="-122"/>
                  </a:rPr>
                  <a:t>管理、设备驱动、进程</a:t>
                </a:r>
                <a:br>
                  <a:rPr lang="en-US" altLang="zh-CN" sz="1600" dirty="0">
                    <a:solidFill>
                      <a:srgbClr val="FFFFFF"/>
                    </a:solidFill>
                    <a:latin typeface="等线" panose="02010600030101010101" pitchFamily="2" charset="-122"/>
                    <a:ea typeface="等线" panose="02010600030101010101" pitchFamily="2" charset="-122"/>
                  </a:rPr>
                </a:br>
                <a:r>
                  <a:rPr lang="zh-CN" altLang="en-US" sz="1600" dirty="0">
                    <a:solidFill>
                      <a:srgbClr val="FFFFFF"/>
                    </a:solidFill>
                    <a:latin typeface="等线" panose="02010600030101010101" pitchFamily="2" charset="-122"/>
                    <a:ea typeface="等线" panose="02010600030101010101" pitchFamily="2" charset="-122"/>
                  </a:rPr>
                  <a:t>调度、同步原语、</a:t>
                </a:r>
                <a:r>
                  <a:rPr lang="en-US" altLang="zh-CN" sz="1600" dirty="0">
                    <a:solidFill>
                      <a:srgbClr val="FFFFFF"/>
                    </a:solidFill>
                    <a:latin typeface="等线" panose="02010600030101010101" pitchFamily="2" charset="-122"/>
                    <a:ea typeface="等线" panose="02010600030101010101" pitchFamily="2" charset="-122"/>
                  </a:rPr>
                  <a:t>IPC</a:t>
                </a:r>
                <a:r>
                  <a:rPr lang="zh-CN" altLang="en-US" sz="1600" dirty="0">
                    <a:solidFill>
                      <a:srgbClr val="FFFFFF"/>
                    </a:solidFill>
                    <a:latin typeface="等线" panose="02010600030101010101" pitchFamily="2" charset="-122"/>
                    <a:ea typeface="等线" panose="02010600030101010101" pitchFamily="2" charset="-122"/>
                  </a:rPr>
                  <a:t>等）</a:t>
                </a:r>
                <a:endParaRPr lang="en-US" altLang="ko-KR" sz="1600" dirty="0">
                  <a:solidFill>
                    <a:srgbClr val="FFFFFF"/>
                  </a:solidFill>
                  <a:latin typeface="等线" panose="02010600030101010101" pitchFamily="2" charset="-122"/>
                  <a:ea typeface="等线" panose="02010600030101010101" pitchFamily="2" charset="-122"/>
                </a:endParaRPr>
              </a:p>
            </p:txBody>
          </p:sp>
          <p:sp>
            <p:nvSpPr>
              <p:cNvPr id="11" name="Text Box 5">
                <a:extLst>
                  <a:ext uri="{FF2B5EF4-FFF2-40B4-BE49-F238E27FC236}">
                    <a16:creationId xmlns:a16="http://schemas.microsoft.com/office/drawing/2014/main" id="{0947D709-9F2B-9240-8C72-8E30E014F53D}"/>
                  </a:ext>
                </a:extLst>
              </p:cNvPr>
              <p:cNvSpPr txBox="1">
                <a:spLocks noChangeArrowheads="1"/>
              </p:cNvSpPr>
              <p:nvPr/>
            </p:nvSpPr>
            <p:spPr bwMode="auto">
              <a:xfrm>
                <a:off x="4556247" y="2562157"/>
                <a:ext cx="1685925" cy="626772"/>
              </a:xfrm>
              <a:prstGeom prst="rect">
                <a:avLst/>
              </a:prstGeom>
              <a:solidFill>
                <a:schemeClr val="accent3"/>
              </a:solidFill>
              <a:ln>
                <a:noFill/>
                <a:headEnd type="none" w="sm" len="sm"/>
                <a:tailEnd type="none" w="sm" len="sm"/>
              </a:ln>
            </p:spPr>
            <p:style>
              <a:lnRef idx="1">
                <a:schemeClr val="accent3"/>
              </a:lnRef>
              <a:fillRef idx="2">
                <a:schemeClr val="accent3"/>
              </a:fillRef>
              <a:effectRef idx="1">
                <a:schemeClr val="accent3"/>
              </a:effectRef>
              <a:fontRef idx="minor">
                <a:schemeClr val="dk1"/>
              </a:fontRef>
            </p:style>
            <p:txBody>
              <a:bodyPr>
                <a:spAutoFit/>
              </a:bodyPr>
              <a:lstStyle/>
              <a:p>
                <a:pPr algn="ctr" eaLnBrk="0" fontAlgn="auto" hangingPunct="0">
                  <a:spcBef>
                    <a:spcPts val="0"/>
                  </a:spcBef>
                  <a:spcAft>
                    <a:spcPts val="0"/>
                  </a:spcAft>
                  <a:defRPr/>
                </a:pPr>
                <a:r>
                  <a:rPr lang="zh-CN" altLang="en-US" sz="1600" dirty="0">
                    <a:solidFill>
                      <a:schemeClr val="bg1"/>
                    </a:solidFill>
                    <a:latin typeface="等线" panose="02010600030101010101" pitchFamily="2" charset="-122"/>
                    <a:ea typeface="等线" panose="02010600030101010101" pitchFamily="2" charset="-122"/>
                  </a:rPr>
                  <a:t>用户进程</a:t>
                </a:r>
                <a:endParaRPr lang="en-US" altLang="ko-KR" sz="1600" dirty="0">
                  <a:solidFill>
                    <a:schemeClr val="bg1"/>
                  </a:solidFill>
                  <a:latin typeface="等线" panose="02010600030101010101" pitchFamily="2" charset="-122"/>
                  <a:ea typeface="等线" panose="02010600030101010101" pitchFamily="2" charset="-122"/>
                </a:endParaRPr>
              </a:p>
            </p:txBody>
          </p:sp>
          <p:sp>
            <p:nvSpPr>
              <p:cNvPr id="12" name="AutoShape 15">
                <a:extLst>
                  <a:ext uri="{FF2B5EF4-FFF2-40B4-BE49-F238E27FC236}">
                    <a16:creationId xmlns:a16="http://schemas.microsoft.com/office/drawing/2014/main" id="{C6B022C8-F374-4547-9FB5-733DD043D78C}"/>
                  </a:ext>
                </a:extLst>
              </p:cNvPr>
              <p:cNvSpPr>
                <a:spLocks noChangeArrowheads="1"/>
              </p:cNvSpPr>
              <p:nvPr/>
            </p:nvSpPr>
            <p:spPr bwMode="auto">
              <a:xfrm>
                <a:off x="5166535" y="3188927"/>
                <a:ext cx="485775" cy="941665"/>
              </a:xfrm>
              <a:prstGeom prst="upDownArrow">
                <a:avLst>
                  <a:gd name="adj1" fmla="val 50000"/>
                  <a:gd name="adj2" fmla="val 23728"/>
                </a:avLst>
              </a:prstGeom>
              <a:solidFill>
                <a:schemeClr val="bg1"/>
              </a:solidFill>
              <a:ln w="9525">
                <a:solidFill>
                  <a:schemeClr val="tx1">
                    <a:lumMod val="50000"/>
                    <a:lumOff val="50000"/>
                  </a:schemeClr>
                </a:solidFill>
                <a:miter lim="800000"/>
                <a:headEnd/>
                <a:tailEnd/>
              </a:ln>
            </p:spPr>
            <p:txBody>
              <a:bodyPr vert="eaVert" wrap="none" anchor="ctr"/>
              <a:lstStyle/>
              <a:p>
                <a:endParaRPr lang="ko-KR" altLang="en-US" sz="1600">
                  <a:latin typeface="等线" panose="02010600030101010101" pitchFamily="2" charset="-122"/>
                  <a:ea typeface="휴먼매직체" charset="0"/>
                  <a:cs typeface="휴먼매직체" charset="0"/>
                </a:endParaRPr>
              </a:p>
            </p:txBody>
          </p:sp>
          <p:sp>
            <p:nvSpPr>
              <p:cNvPr id="13" name="AutoShape 14">
                <a:extLst>
                  <a:ext uri="{FF2B5EF4-FFF2-40B4-BE49-F238E27FC236}">
                    <a16:creationId xmlns:a16="http://schemas.microsoft.com/office/drawing/2014/main" id="{CA5985F4-7AAC-A641-8438-FD9FFB4C2DE8}"/>
                  </a:ext>
                </a:extLst>
              </p:cNvPr>
              <p:cNvSpPr>
                <a:spLocks noChangeArrowheads="1"/>
              </p:cNvSpPr>
              <p:nvPr/>
            </p:nvSpPr>
            <p:spPr bwMode="auto">
              <a:xfrm>
                <a:off x="3230388" y="3216543"/>
                <a:ext cx="485775" cy="941665"/>
              </a:xfrm>
              <a:prstGeom prst="upDownArrow">
                <a:avLst>
                  <a:gd name="adj1" fmla="val 50000"/>
                  <a:gd name="adj2" fmla="val 23728"/>
                </a:avLst>
              </a:prstGeom>
              <a:solidFill>
                <a:schemeClr val="bg1"/>
              </a:solidFill>
              <a:ln w="9525">
                <a:solidFill>
                  <a:schemeClr val="tx1">
                    <a:lumMod val="50000"/>
                    <a:lumOff val="50000"/>
                  </a:schemeClr>
                </a:solidFill>
                <a:miter lim="800000"/>
                <a:headEnd/>
                <a:tailEnd/>
              </a:ln>
            </p:spPr>
            <p:txBody>
              <a:bodyPr vert="eaVert" wrap="none" anchor="ctr"/>
              <a:lstStyle/>
              <a:p>
                <a:endParaRPr lang="ko-KR" altLang="en-US" sz="1600">
                  <a:latin typeface="等线" panose="02010600030101010101" pitchFamily="2" charset="-122"/>
                  <a:ea typeface="휴먼매직체" charset="0"/>
                  <a:cs typeface="휴먼매직체" charset="0"/>
                </a:endParaRPr>
              </a:p>
            </p:txBody>
          </p:sp>
        </p:grpSp>
        <p:sp>
          <p:nvSpPr>
            <p:cNvPr id="8" name="Text Box 8">
              <a:extLst>
                <a:ext uri="{FF2B5EF4-FFF2-40B4-BE49-F238E27FC236}">
                  <a16:creationId xmlns:a16="http://schemas.microsoft.com/office/drawing/2014/main" id="{C3ED15A7-41A9-C143-A85B-71D761518860}"/>
                </a:ext>
              </a:extLst>
            </p:cNvPr>
            <p:cNvSpPr txBox="1">
              <a:spLocks noChangeArrowheads="1"/>
            </p:cNvSpPr>
            <p:nvPr/>
          </p:nvSpPr>
          <p:spPr bwMode="auto">
            <a:xfrm>
              <a:off x="3587963" y="4682270"/>
              <a:ext cx="1499345" cy="362683"/>
            </a:xfrm>
            <a:prstGeom prst="rect">
              <a:avLst/>
            </a:prstGeom>
            <a:noFill/>
            <a:ln>
              <a:noFill/>
              <a:headEnd type="none" w="sm" len="sm"/>
              <a:tailEnd type="none" w="sm" len="sm"/>
            </a:ln>
          </p:spPr>
          <p:style>
            <a:lnRef idx="1">
              <a:schemeClr val="dk1"/>
            </a:lnRef>
            <a:fillRef idx="2">
              <a:schemeClr val="dk1"/>
            </a:fillRef>
            <a:effectRef idx="1">
              <a:schemeClr val="dk1"/>
            </a:effectRef>
            <a:fontRef idx="minor">
              <a:schemeClr val="dk1"/>
            </a:fontRef>
          </p:style>
          <p:txBody>
            <a:bodyPr wrap="square">
              <a:spAutoFit/>
            </a:bodyPr>
            <a:lstStyle/>
            <a:p>
              <a:pPr algn="ctr" eaLnBrk="0" fontAlgn="auto" hangingPunct="0">
                <a:spcBef>
                  <a:spcPts val="0"/>
                </a:spcBef>
                <a:spcAft>
                  <a:spcPts val="0"/>
                </a:spcAft>
                <a:defRPr/>
              </a:pPr>
              <a:r>
                <a:rPr lang="zh-CN" altLang="en-US" sz="1600" dirty="0">
                  <a:solidFill>
                    <a:srgbClr val="170D01"/>
                  </a:solidFill>
                  <a:latin typeface="等线" panose="02010600030101010101" pitchFamily="2" charset="-122"/>
                  <a:ea typeface="等线" panose="02010600030101010101" pitchFamily="2" charset="-122"/>
                  <a:cs typeface="Arial Narrow"/>
                </a:rPr>
                <a:t>系统调用</a:t>
              </a:r>
              <a:endParaRPr lang="en-US" altLang="ko-KR" sz="1600" dirty="0">
                <a:solidFill>
                  <a:srgbClr val="170D01"/>
                </a:solidFill>
                <a:latin typeface="等线" panose="02010600030101010101" pitchFamily="2" charset="-122"/>
                <a:ea typeface="等线" panose="02010600030101010101" pitchFamily="2" charset="-122"/>
                <a:cs typeface="Arial Narrow"/>
              </a:endParaRPr>
            </a:p>
          </p:txBody>
        </p:sp>
      </p:grpSp>
    </p:spTree>
    <p:extLst>
      <p:ext uri="{BB962C8B-B14F-4D97-AF65-F5344CB8AC3E}">
        <p14:creationId xmlns:p14="http://schemas.microsoft.com/office/powerpoint/2010/main" val="1760462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53F4C-5D88-0D4E-A116-E789782AF224}"/>
              </a:ext>
            </a:extLst>
          </p:cNvPr>
          <p:cNvSpPr>
            <a:spLocks noGrp="1"/>
          </p:cNvSpPr>
          <p:nvPr>
            <p:ph type="title"/>
          </p:nvPr>
        </p:nvSpPr>
        <p:spPr/>
        <p:txBody>
          <a:bodyPr/>
          <a:lstStyle/>
          <a:p>
            <a:r>
              <a:rPr kumimoji="1" lang="zh-CN" altLang="en-US" dirty="0"/>
              <a:t>宏内核的优缺点分析</a:t>
            </a:r>
          </a:p>
        </p:txBody>
      </p:sp>
      <p:sp>
        <p:nvSpPr>
          <p:cNvPr id="3" name="内容占位符 2">
            <a:extLst>
              <a:ext uri="{FF2B5EF4-FFF2-40B4-BE49-F238E27FC236}">
                <a16:creationId xmlns:a16="http://schemas.microsoft.com/office/drawing/2014/main" id="{D515C0E6-3D91-7949-9D58-354D19740055}"/>
              </a:ext>
            </a:extLst>
          </p:cNvPr>
          <p:cNvSpPr>
            <a:spLocks noGrp="1"/>
          </p:cNvSpPr>
          <p:nvPr>
            <p:ph idx="1"/>
          </p:nvPr>
        </p:nvSpPr>
        <p:spPr/>
        <p:txBody>
          <a:bodyPr>
            <a:normAutofit/>
          </a:bodyPr>
          <a:lstStyle/>
          <a:p>
            <a:r>
              <a:rPr kumimoji="1" lang="zh-CN" altLang="en-US" sz="2400" dirty="0"/>
              <a:t>宏内核拥有丰富的沉淀和积累</a:t>
            </a:r>
            <a:endParaRPr kumimoji="1" lang="en-US" altLang="zh-CN" sz="2400" dirty="0"/>
          </a:p>
          <a:p>
            <a:pPr lvl="1"/>
            <a:r>
              <a:rPr kumimoji="1" lang="zh-CN" altLang="en-US" sz="2000" dirty="0"/>
              <a:t>拥有巨大的统一的社区和生态</a:t>
            </a:r>
            <a:endParaRPr kumimoji="1" lang="en-US" altLang="zh-CN" sz="2000" dirty="0"/>
          </a:p>
          <a:p>
            <a:pPr lvl="1"/>
            <a:r>
              <a:rPr kumimoji="1" lang="zh-CN" altLang="en-US" sz="2000" dirty="0"/>
              <a:t>针对不同场景优化了</a:t>
            </a:r>
            <a:r>
              <a:rPr kumimoji="1" lang="en-US" altLang="zh-CN" sz="2000" dirty="0"/>
              <a:t>30</a:t>
            </a:r>
            <a:r>
              <a:rPr kumimoji="1" lang="zh-CN" altLang="en-US" sz="2000" dirty="0"/>
              <a:t>年</a:t>
            </a:r>
            <a:endParaRPr kumimoji="1" lang="en-US" altLang="zh-CN" sz="2000" dirty="0"/>
          </a:p>
          <a:p>
            <a:r>
              <a:rPr kumimoji="1" lang="zh-CN" altLang="en-US" sz="2400" dirty="0"/>
              <a:t>宏内核的结构性缺陷</a:t>
            </a:r>
            <a:endParaRPr kumimoji="1" lang="en-US" altLang="zh-CN" sz="2400" dirty="0"/>
          </a:p>
          <a:p>
            <a:pPr lvl="1"/>
            <a:r>
              <a:rPr kumimoji="1" lang="zh-CN" altLang="en-US" sz="2000" dirty="0"/>
              <a:t>安全性与可靠性问题：模块之间没有很强的隔离机制</a:t>
            </a:r>
            <a:endParaRPr kumimoji="1" lang="en-US" altLang="zh-CN" sz="2000" dirty="0"/>
          </a:p>
          <a:p>
            <a:pPr lvl="1"/>
            <a:r>
              <a:rPr kumimoji="1" lang="zh-CN" altLang="en-US" sz="2000" dirty="0"/>
              <a:t>实时性支持：系统太复杂导致无法做最坏情况时延分析</a:t>
            </a:r>
            <a:endParaRPr kumimoji="1" lang="en-US" altLang="zh-CN" sz="2000" dirty="0"/>
          </a:p>
          <a:p>
            <a:pPr lvl="1"/>
            <a:r>
              <a:rPr kumimoji="1" lang="zh-CN" altLang="en-US" sz="2000" dirty="0"/>
              <a:t>系统过于庞大而阻碍了创新：</a:t>
            </a:r>
            <a:r>
              <a:rPr kumimoji="1" lang="en-US" altLang="zh-CN" sz="2000" dirty="0"/>
              <a:t>Linux</a:t>
            </a:r>
            <a:r>
              <a:rPr kumimoji="1" lang="zh-CN" altLang="en-US" sz="2000" dirty="0"/>
              <a:t>代码行数已经过</a:t>
            </a:r>
            <a:r>
              <a:rPr kumimoji="1" lang="en-US" altLang="zh-CN" sz="2000" dirty="0"/>
              <a:t>2800</a:t>
            </a:r>
            <a:r>
              <a:rPr kumimoji="1" lang="zh-CN" altLang="en-US" sz="2000" dirty="0"/>
              <a:t>万</a:t>
            </a:r>
          </a:p>
        </p:txBody>
      </p:sp>
      <p:sp>
        <p:nvSpPr>
          <p:cNvPr id="4" name="灯片编号占位符 3">
            <a:extLst>
              <a:ext uri="{FF2B5EF4-FFF2-40B4-BE49-F238E27FC236}">
                <a16:creationId xmlns:a16="http://schemas.microsoft.com/office/drawing/2014/main" id="{E55974DA-52FA-2740-B232-E074250FDA3C}"/>
              </a:ext>
            </a:extLst>
          </p:cNvPr>
          <p:cNvSpPr>
            <a:spLocks noGrp="1"/>
          </p:cNvSpPr>
          <p:nvPr>
            <p:ph type="sldNum" sz="quarter" idx="12"/>
          </p:nvPr>
        </p:nvSpPr>
        <p:spPr/>
        <p:txBody>
          <a:bodyPr/>
          <a:lstStyle/>
          <a:p>
            <a:fld id="{ADE361C3-C043-4A6E-BDCE-8DA1E7D90A3B}" type="slidenum">
              <a:rPr lang="zh-CN" altLang="en-US" smtClean="0"/>
              <a:t>53</a:t>
            </a:fld>
            <a:endParaRPr lang="zh-CN" altLang="en-US"/>
          </a:p>
        </p:txBody>
      </p:sp>
    </p:spTree>
    <p:extLst>
      <p:ext uri="{BB962C8B-B14F-4D97-AF65-F5344CB8AC3E}">
        <p14:creationId xmlns:p14="http://schemas.microsoft.com/office/powerpoint/2010/main" val="2848632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A4BAE-49D4-9849-973D-39D170438E1B}"/>
              </a:ext>
            </a:extLst>
          </p:cNvPr>
          <p:cNvSpPr>
            <a:spLocks noGrp="1"/>
          </p:cNvSpPr>
          <p:nvPr>
            <p:ph type="title"/>
          </p:nvPr>
        </p:nvSpPr>
        <p:spPr/>
        <p:txBody>
          <a:bodyPr/>
          <a:lstStyle/>
          <a:p>
            <a:r>
              <a:rPr kumimoji="1" lang="zh-CN" altLang="en-US" dirty="0"/>
              <a:t>宏内核难以满足的场景</a:t>
            </a:r>
          </a:p>
        </p:txBody>
      </p:sp>
      <p:sp>
        <p:nvSpPr>
          <p:cNvPr id="3" name="内容占位符 2">
            <a:extLst>
              <a:ext uri="{FF2B5EF4-FFF2-40B4-BE49-F238E27FC236}">
                <a16:creationId xmlns:a16="http://schemas.microsoft.com/office/drawing/2014/main" id="{626AC304-5764-1E45-8B48-71D90EA69E0E}"/>
              </a:ext>
            </a:extLst>
          </p:cNvPr>
          <p:cNvSpPr>
            <a:spLocks noGrp="1"/>
          </p:cNvSpPr>
          <p:nvPr>
            <p:ph idx="1"/>
          </p:nvPr>
        </p:nvSpPr>
        <p:spPr/>
        <p:txBody>
          <a:bodyPr>
            <a:normAutofit fontScale="85000" lnSpcReduction="20000"/>
          </a:bodyPr>
          <a:lstStyle/>
          <a:p>
            <a:r>
              <a:rPr kumimoji="1" lang="zh-CN" altLang="en-US" sz="2200" dirty="0"/>
              <a:t>向上向下的扩展</a:t>
            </a:r>
            <a:endParaRPr kumimoji="1" lang="en-US" altLang="zh-CN" sz="2200" dirty="0"/>
          </a:p>
          <a:p>
            <a:pPr lvl="1"/>
            <a:r>
              <a:rPr kumimoji="1" lang="zh-CN" altLang="en-US" sz="2000" dirty="0"/>
              <a:t>很难去剪裁</a:t>
            </a:r>
            <a:r>
              <a:rPr kumimoji="1" lang="en-US" altLang="zh-CN" sz="2000" dirty="0"/>
              <a:t>/</a:t>
            </a:r>
            <a:r>
              <a:rPr kumimoji="1" lang="zh-CN" altLang="en-US" sz="2000" dirty="0"/>
              <a:t>扩展一个宏内核系统支持从</a:t>
            </a:r>
            <a:r>
              <a:rPr kumimoji="1" lang="en-US" altLang="zh-CN" sz="2000" dirty="0"/>
              <a:t>KB</a:t>
            </a:r>
            <a:r>
              <a:rPr kumimoji="1" lang="zh-CN" altLang="en-US" sz="2000" dirty="0"/>
              <a:t>级别到</a:t>
            </a:r>
            <a:r>
              <a:rPr kumimoji="1" lang="en-US" altLang="zh-CN" sz="2000" dirty="0"/>
              <a:t>TB</a:t>
            </a:r>
            <a:r>
              <a:rPr kumimoji="1" lang="zh-CN" altLang="en-US" sz="2000" dirty="0"/>
              <a:t>级别的场景</a:t>
            </a:r>
            <a:endParaRPr kumimoji="1" lang="en-US" altLang="zh-CN" sz="2000" dirty="0"/>
          </a:p>
          <a:p>
            <a:r>
              <a:rPr kumimoji="1" lang="zh-CN" altLang="en-US" sz="2200" dirty="0"/>
              <a:t>硬件异构性</a:t>
            </a:r>
            <a:endParaRPr kumimoji="1" lang="en-US" altLang="zh-CN" sz="2200" dirty="0"/>
          </a:p>
          <a:p>
            <a:pPr lvl="1"/>
            <a:r>
              <a:rPr kumimoji="1" lang="zh-CN" altLang="en-US" sz="2000" dirty="0"/>
              <a:t>很难长期支持一些定制化的方式去解决一些特定问题</a:t>
            </a:r>
            <a:endParaRPr kumimoji="1" lang="en-US" altLang="zh-CN" sz="2000" dirty="0"/>
          </a:p>
          <a:p>
            <a:r>
              <a:rPr kumimoji="1" lang="zh-CN" altLang="en-US" sz="2200" dirty="0"/>
              <a:t>功能安全</a:t>
            </a:r>
            <a:endParaRPr kumimoji="1" lang="en-US" altLang="zh-CN" sz="2200" dirty="0"/>
          </a:p>
          <a:p>
            <a:pPr lvl="1"/>
            <a:r>
              <a:rPr kumimoji="1" lang="zh-CN" altLang="en-US" sz="2000" dirty="0"/>
              <a:t>一个广泛共识：</a:t>
            </a:r>
            <a:r>
              <a:rPr kumimoji="1" lang="en-US" altLang="zh-CN" sz="2000" dirty="0"/>
              <a:t>Linux</a:t>
            </a:r>
            <a:r>
              <a:rPr kumimoji="1" lang="zh-CN" altLang="en-US" sz="2000" dirty="0"/>
              <a:t>无法通过汽车安全完整性认证（</a:t>
            </a:r>
            <a:r>
              <a:rPr kumimoji="1" lang="en-US" altLang="zh-CN" sz="2000" dirty="0"/>
              <a:t>ASIL-D</a:t>
            </a:r>
            <a:r>
              <a:rPr kumimoji="1" lang="zh-CN" altLang="en-US" sz="2000" dirty="0"/>
              <a:t>）</a:t>
            </a:r>
            <a:endParaRPr kumimoji="1" lang="en-US" altLang="zh-CN" sz="2000" dirty="0"/>
          </a:p>
          <a:p>
            <a:r>
              <a:rPr kumimoji="1" lang="zh-CN" altLang="en-US" sz="2200" dirty="0"/>
              <a:t>信息安全</a:t>
            </a:r>
            <a:endParaRPr kumimoji="1" lang="en-US" altLang="zh-CN" sz="2200" dirty="0"/>
          </a:p>
          <a:p>
            <a:pPr lvl="1"/>
            <a:r>
              <a:rPr kumimoji="1" lang="zh-CN" altLang="en-US" sz="2000" dirty="0"/>
              <a:t>单点错误会导致整个系统出错，而现在有数百个安全问题（</a:t>
            </a:r>
            <a:r>
              <a:rPr kumimoji="1" lang="en-US" altLang="zh-CN" sz="2000" dirty="0"/>
              <a:t>CVE</a:t>
            </a:r>
            <a:r>
              <a:rPr kumimoji="1" lang="zh-CN" altLang="en-US" sz="2000" dirty="0"/>
              <a:t>）</a:t>
            </a:r>
            <a:endParaRPr kumimoji="1" lang="en-US" altLang="zh-CN" sz="2000" dirty="0"/>
          </a:p>
          <a:p>
            <a:r>
              <a:rPr kumimoji="1" lang="zh-CN" altLang="en-US" sz="2200" dirty="0"/>
              <a:t>确定性时延</a:t>
            </a:r>
            <a:endParaRPr kumimoji="1" lang="en-US" altLang="zh-CN" sz="2200" dirty="0"/>
          </a:p>
          <a:p>
            <a:pPr lvl="1"/>
            <a:r>
              <a:rPr kumimoji="1" lang="en-US" altLang="zh-CN" sz="2000" dirty="0"/>
              <a:t>Linux</a:t>
            </a:r>
            <a:r>
              <a:rPr kumimoji="1" lang="zh-CN" altLang="en-US" sz="2000" dirty="0"/>
              <a:t>花费</a:t>
            </a:r>
            <a:r>
              <a:rPr kumimoji="1" lang="en-US" altLang="zh-CN" sz="2000" dirty="0"/>
              <a:t>10+</a:t>
            </a:r>
            <a:r>
              <a:rPr kumimoji="1" lang="zh-CN" altLang="en-US" sz="2000" dirty="0"/>
              <a:t>年合并实时补丁，目前依然不确定是否能支持确定性时延</a:t>
            </a:r>
          </a:p>
        </p:txBody>
      </p:sp>
      <p:sp>
        <p:nvSpPr>
          <p:cNvPr id="4" name="灯片编号占位符 3">
            <a:extLst>
              <a:ext uri="{FF2B5EF4-FFF2-40B4-BE49-F238E27FC236}">
                <a16:creationId xmlns:a16="http://schemas.microsoft.com/office/drawing/2014/main" id="{94A388F7-018B-5B40-B9DB-882F594E6231}"/>
              </a:ext>
            </a:extLst>
          </p:cNvPr>
          <p:cNvSpPr>
            <a:spLocks noGrp="1"/>
          </p:cNvSpPr>
          <p:nvPr>
            <p:ph type="sldNum" sz="quarter" idx="12"/>
          </p:nvPr>
        </p:nvSpPr>
        <p:spPr/>
        <p:txBody>
          <a:bodyPr/>
          <a:lstStyle/>
          <a:p>
            <a:fld id="{ADE361C3-C043-4A6E-BDCE-8DA1E7D90A3B}" type="slidenum">
              <a:rPr lang="zh-CN" altLang="en-US" smtClean="0"/>
              <a:t>54</a:t>
            </a:fld>
            <a:endParaRPr lang="zh-CN" altLang="en-US"/>
          </a:p>
        </p:txBody>
      </p:sp>
    </p:spTree>
    <p:extLst>
      <p:ext uri="{BB962C8B-B14F-4D97-AF65-F5344CB8AC3E}">
        <p14:creationId xmlns:p14="http://schemas.microsoft.com/office/powerpoint/2010/main" val="2889590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7D507-088D-074C-8092-C8A15312C5FD}"/>
              </a:ext>
            </a:extLst>
          </p:cNvPr>
          <p:cNvSpPr>
            <a:spLocks noGrp="1"/>
          </p:cNvSpPr>
          <p:nvPr>
            <p:ph type="title"/>
          </p:nvPr>
        </p:nvSpPr>
        <p:spPr/>
        <p:txBody>
          <a:bodyPr/>
          <a:lstStyle/>
          <a:p>
            <a:r>
              <a:rPr kumimoji="1" lang="en-US" altLang="zh-CN" dirty="0"/>
              <a:t>2</a:t>
            </a:r>
            <a:r>
              <a:rPr kumimoji="1" lang="zh-CN" altLang="en-US" dirty="0"/>
              <a:t>、微内核的系统架构</a:t>
            </a:r>
          </a:p>
        </p:txBody>
      </p:sp>
      <p:sp>
        <p:nvSpPr>
          <p:cNvPr id="3" name="内容占位符 2">
            <a:extLst>
              <a:ext uri="{FF2B5EF4-FFF2-40B4-BE49-F238E27FC236}">
                <a16:creationId xmlns:a16="http://schemas.microsoft.com/office/drawing/2014/main" id="{927F5600-7BCF-5C46-9762-CE435E8E2650}"/>
              </a:ext>
            </a:extLst>
          </p:cNvPr>
          <p:cNvSpPr>
            <a:spLocks noGrp="1"/>
          </p:cNvSpPr>
          <p:nvPr>
            <p:ph idx="1"/>
          </p:nvPr>
        </p:nvSpPr>
        <p:spPr/>
        <p:txBody>
          <a:bodyPr>
            <a:normAutofit/>
          </a:bodyPr>
          <a:lstStyle/>
          <a:p>
            <a:r>
              <a:rPr kumimoji="1" lang="zh-CN" altLang="en-US" sz="2400" dirty="0"/>
              <a:t>设计原则：最小化内核功能</a:t>
            </a:r>
            <a:endParaRPr kumimoji="1" lang="en-US" altLang="zh-CN" sz="2400" dirty="0"/>
          </a:p>
          <a:p>
            <a:pPr lvl="1"/>
            <a:r>
              <a:rPr kumimoji="1" lang="zh-CN" altLang="en-US" sz="2000" dirty="0"/>
              <a:t>将操作系统功能移到用户态，称为</a:t>
            </a:r>
            <a:r>
              <a:rPr kumimoji="1" lang="en-US" altLang="zh-CN" sz="2000" dirty="0"/>
              <a:t>"</a:t>
            </a:r>
            <a:r>
              <a:rPr kumimoji="1" lang="zh-CN" altLang="en-US" sz="2000" dirty="0"/>
              <a:t>服务</a:t>
            </a:r>
            <a:r>
              <a:rPr kumimoji="1" lang="en-US" altLang="zh-CN" sz="2000" dirty="0"/>
              <a:t>"</a:t>
            </a:r>
            <a:r>
              <a:rPr kumimoji="1" lang="zh-CN" altLang="en-US" sz="2000" dirty="0"/>
              <a:t>（</a:t>
            </a:r>
            <a:r>
              <a:rPr kumimoji="1" lang="en-US" altLang="zh-CN" sz="2000" dirty="0"/>
              <a:t>Server</a:t>
            </a:r>
            <a:r>
              <a:rPr kumimoji="1" lang="zh-CN" altLang="en-US" sz="2000" dirty="0"/>
              <a:t>）</a:t>
            </a:r>
            <a:endParaRPr kumimoji="1" lang="en-US" altLang="zh-CN" sz="2000" dirty="0"/>
          </a:p>
          <a:p>
            <a:pPr lvl="1"/>
            <a:r>
              <a:rPr kumimoji="1" lang="zh-CN" altLang="en-US" sz="2000" dirty="0"/>
              <a:t>在用户模块之间，使用消息传递机制通信</a:t>
            </a:r>
            <a:endParaRPr kumimoji="1" lang="en-US" altLang="zh-CN" sz="2000" dirty="0"/>
          </a:p>
        </p:txBody>
      </p:sp>
      <p:sp>
        <p:nvSpPr>
          <p:cNvPr id="4" name="灯片编号占位符 3">
            <a:extLst>
              <a:ext uri="{FF2B5EF4-FFF2-40B4-BE49-F238E27FC236}">
                <a16:creationId xmlns:a16="http://schemas.microsoft.com/office/drawing/2014/main" id="{796B2BE5-BD51-A04C-BD1B-AD727AE40D98}"/>
              </a:ext>
            </a:extLst>
          </p:cNvPr>
          <p:cNvSpPr>
            <a:spLocks noGrp="1"/>
          </p:cNvSpPr>
          <p:nvPr>
            <p:ph type="sldNum" sz="quarter" idx="12"/>
          </p:nvPr>
        </p:nvSpPr>
        <p:spPr/>
        <p:txBody>
          <a:bodyPr/>
          <a:lstStyle/>
          <a:p>
            <a:fld id="{ADE361C3-C043-4A6E-BDCE-8DA1E7D90A3B}" type="slidenum">
              <a:rPr lang="zh-CN" altLang="en-US" smtClean="0"/>
              <a:t>55</a:t>
            </a:fld>
            <a:endParaRPr lang="zh-CN" altLang="en-US"/>
          </a:p>
        </p:txBody>
      </p:sp>
      <p:grpSp>
        <p:nvGrpSpPr>
          <p:cNvPr id="7" name="组合 6">
            <a:extLst>
              <a:ext uri="{FF2B5EF4-FFF2-40B4-BE49-F238E27FC236}">
                <a16:creationId xmlns:a16="http://schemas.microsoft.com/office/drawing/2014/main" id="{8741507C-3392-4D48-9EBF-DA84998D1DD9}"/>
              </a:ext>
            </a:extLst>
          </p:cNvPr>
          <p:cNvGrpSpPr/>
          <p:nvPr/>
        </p:nvGrpSpPr>
        <p:grpSpPr>
          <a:xfrm>
            <a:off x="2771800" y="2859317"/>
            <a:ext cx="2952328" cy="2638454"/>
            <a:chOff x="2699792" y="2958104"/>
            <a:chExt cx="2952328" cy="2638454"/>
          </a:xfrm>
        </p:grpSpPr>
        <p:pic>
          <p:nvPicPr>
            <p:cNvPr id="5" name="图片 4">
              <a:extLst>
                <a:ext uri="{FF2B5EF4-FFF2-40B4-BE49-F238E27FC236}">
                  <a16:creationId xmlns:a16="http://schemas.microsoft.com/office/drawing/2014/main" id="{8E8F8275-5185-904C-BDC6-CF860B54B7A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9792" y="2958104"/>
              <a:ext cx="2808312" cy="2638454"/>
            </a:xfrm>
            <a:prstGeom prst="rect">
              <a:avLst/>
            </a:prstGeom>
          </p:spPr>
        </p:pic>
        <p:sp>
          <p:nvSpPr>
            <p:cNvPr id="6" name="矩形 5">
              <a:extLst>
                <a:ext uri="{FF2B5EF4-FFF2-40B4-BE49-F238E27FC236}">
                  <a16:creationId xmlns:a16="http://schemas.microsoft.com/office/drawing/2014/main" id="{5218210D-92EF-F747-AF05-CD94780B997F}"/>
                </a:ext>
              </a:extLst>
            </p:cNvPr>
            <p:cNvSpPr/>
            <p:nvPr/>
          </p:nvSpPr>
          <p:spPr>
            <a:xfrm>
              <a:off x="5364088" y="4729708"/>
              <a:ext cx="28803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4291386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82CE3-40B1-CF4A-9E18-64DB4729CF9C}"/>
              </a:ext>
            </a:extLst>
          </p:cNvPr>
          <p:cNvSpPr>
            <a:spLocks noGrp="1"/>
          </p:cNvSpPr>
          <p:nvPr>
            <p:ph type="title"/>
          </p:nvPr>
        </p:nvSpPr>
        <p:spPr/>
        <p:txBody>
          <a:bodyPr/>
          <a:lstStyle/>
          <a:p>
            <a:r>
              <a:rPr kumimoji="1" lang="zh-CN" altLang="en-US" dirty="0"/>
              <a:t>例：文件的创建</a:t>
            </a:r>
          </a:p>
        </p:txBody>
      </p:sp>
      <p:sp>
        <p:nvSpPr>
          <p:cNvPr id="4" name="灯片编号占位符 3">
            <a:extLst>
              <a:ext uri="{FF2B5EF4-FFF2-40B4-BE49-F238E27FC236}">
                <a16:creationId xmlns:a16="http://schemas.microsoft.com/office/drawing/2014/main" id="{A6280FFC-DC1F-8042-93C5-C3B7AE51B0AC}"/>
              </a:ext>
            </a:extLst>
          </p:cNvPr>
          <p:cNvSpPr>
            <a:spLocks noGrp="1"/>
          </p:cNvSpPr>
          <p:nvPr>
            <p:ph type="sldNum" sz="quarter" idx="12"/>
          </p:nvPr>
        </p:nvSpPr>
        <p:spPr/>
        <p:txBody>
          <a:bodyPr/>
          <a:lstStyle/>
          <a:p>
            <a:fld id="{ADE361C3-C043-4A6E-BDCE-8DA1E7D90A3B}" type="slidenum">
              <a:rPr lang="zh-CN" altLang="en-US" smtClean="0"/>
              <a:t>56</a:t>
            </a:fld>
            <a:endParaRPr lang="zh-CN" altLang="en-US"/>
          </a:p>
        </p:txBody>
      </p:sp>
      <p:sp>
        <p:nvSpPr>
          <p:cNvPr id="39" name="矩形 38">
            <a:extLst>
              <a:ext uri="{FF2B5EF4-FFF2-40B4-BE49-F238E27FC236}">
                <a16:creationId xmlns:a16="http://schemas.microsoft.com/office/drawing/2014/main" id="{29E1E810-295D-7A4B-9EC3-1187E57D4858}"/>
              </a:ext>
            </a:extLst>
          </p:cNvPr>
          <p:cNvSpPr/>
          <p:nvPr/>
        </p:nvSpPr>
        <p:spPr>
          <a:xfrm>
            <a:off x="1472529" y="1488668"/>
            <a:ext cx="1584176" cy="504056"/>
          </a:xfrm>
          <a:prstGeom prst="rect">
            <a:avLst/>
          </a:prstGeom>
          <a:solidFill>
            <a:srgbClr val="C8FF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Application</a:t>
            </a:r>
            <a:endParaRPr kumimoji="1" lang="zh-CN" altLang="en-US" dirty="0">
              <a:solidFill>
                <a:schemeClr val="tx1"/>
              </a:solidFill>
            </a:endParaRPr>
          </a:p>
        </p:txBody>
      </p:sp>
      <p:sp>
        <p:nvSpPr>
          <p:cNvPr id="40" name="矩形 39">
            <a:extLst>
              <a:ext uri="{FF2B5EF4-FFF2-40B4-BE49-F238E27FC236}">
                <a16:creationId xmlns:a16="http://schemas.microsoft.com/office/drawing/2014/main" id="{F2B6117B-098E-674F-B2FA-2C9573E4B1FF}"/>
              </a:ext>
            </a:extLst>
          </p:cNvPr>
          <p:cNvSpPr/>
          <p:nvPr/>
        </p:nvSpPr>
        <p:spPr>
          <a:xfrm>
            <a:off x="1472529" y="2268656"/>
            <a:ext cx="1584176" cy="2364164"/>
          </a:xfrm>
          <a:prstGeom prst="rect">
            <a:avLst/>
          </a:prstGeom>
          <a:solidFill>
            <a:srgbClr val="FFB8B9"/>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34046787-DBC7-CC4E-ADEB-56ECFAC11178}"/>
              </a:ext>
            </a:extLst>
          </p:cNvPr>
          <p:cNvSpPr/>
          <p:nvPr/>
        </p:nvSpPr>
        <p:spPr>
          <a:xfrm>
            <a:off x="1616545" y="2535596"/>
            <a:ext cx="1296144" cy="6164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File</a:t>
            </a:r>
          </a:p>
          <a:p>
            <a:pPr algn="ctr"/>
            <a:r>
              <a:rPr kumimoji="1" lang="en-US" altLang="zh-CN" dirty="0"/>
              <a:t>System</a:t>
            </a:r>
            <a:endParaRPr kumimoji="1" lang="zh-CN" altLang="en-US" dirty="0"/>
          </a:p>
        </p:txBody>
      </p:sp>
      <p:sp>
        <p:nvSpPr>
          <p:cNvPr id="42" name="矩形 41">
            <a:extLst>
              <a:ext uri="{FF2B5EF4-FFF2-40B4-BE49-F238E27FC236}">
                <a16:creationId xmlns:a16="http://schemas.microsoft.com/office/drawing/2014/main" id="{F957F5C1-7C82-C345-BFC2-39183D33E760}"/>
              </a:ext>
            </a:extLst>
          </p:cNvPr>
          <p:cNvSpPr/>
          <p:nvPr/>
        </p:nvSpPr>
        <p:spPr>
          <a:xfrm>
            <a:off x="1616545" y="3727214"/>
            <a:ext cx="1296145"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Disk</a:t>
            </a:r>
          </a:p>
          <a:p>
            <a:pPr algn="ctr"/>
            <a:r>
              <a:rPr kumimoji="1" lang="en-US" altLang="zh-CN" dirty="0"/>
              <a:t>Driver</a:t>
            </a:r>
          </a:p>
        </p:txBody>
      </p:sp>
      <p:sp>
        <p:nvSpPr>
          <p:cNvPr id="43" name="矩形 42">
            <a:extLst>
              <a:ext uri="{FF2B5EF4-FFF2-40B4-BE49-F238E27FC236}">
                <a16:creationId xmlns:a16="http://schemas.microsoft.com/office/drawing/2014/main" id="{87BB0D24-C410-284A-98AF-B33F2D6B8082}"/>
              </a:ext>
            </a:extLst>
          </p:cNvPr>
          <p:cNvSpPr/>
          <p:nvPr/>
        </p:nvSpPr>
        <p:spPr>
          <a:xfrm>
            <a:off x="1472529" y="4851328"/>
            <a:ext cx="1584176" cy="480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2000" dirty="0">
                <a:solidFill>
                  <a:schemeClr val="tx1"/>
                </a:solidFill>
              </a:rPr>
              <a:t>Disk</a:t>
            </a:r>
            <a:endParaRPr kumimoji="1" lang="zh-CN" altLang="en-US" sz="2000" dirty="0">
              <a:solidFill>
                <a:schemeClr val="tx1"/>
              </a:solidFill>
            </a:endParaRPr>
          </a:p>
        </p:txBody>
      </p:sp>
      <p:cxnSp>
        <p:nvCxnSpPr>
          <p:cNvPr id="44" name="直线箭头连接符 43">
            <a:extLst>
              <a:ext uri="{FF2B5EF4-FFF2-40B4-BE49-F238E27FC236}">
                <a16:creationId xmlns:a16="http://schemas.microsoft.com/office/drawing/2014/main" id="{A24DABBC-CCCC-BF48-9FA3-1C9AA3FE24BF}"/>
              </a:ext>
            </a:extLst>
          </p:cNvPr>
          <p:cNvCxnSpPr>
            <a:cxnSpLocks/>
          </p:cNvCxnSpPr>
          <p:nvPr/>
        </p:nvCxnSpPr>
        <p:spPr>
          <a:xfrm>
            <a:off x="2048593" y="1992724"/>
            <a:ext cx="0" cy="5428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5568BEDB-331B-3241-A131-9F18198F0BAA}"/>
              </a:ext>
            </a:extLst>
          </p:cNvPr>
          <p:cNvCxnSpPr>
            <a:cxnSpLocks/>
          </p:cNvCxnSpPr>
          <p:nvPr/>
        </p:nvCxnSpPr>
        <p:spPr>
          <a:xfrm>
            <a:off x="2048593" y="3152070"/>
            <a:ext cx="1" cy="5751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线箭头连接符 45">
            <a:extLst>
              <a:ext uri="{FF2B5EF4-FFF2-40B4-BE49-F238E27FC236}">
                <a16:creationId xmlns:a16="http://schemas.microsoft.com/office/drawing/2014/main" id="{2A5B2563-D87A-8248-BF9A-8DE36360FF7D}"/>
              </a:ext>
            </a:extLst>
          </p:cNvPr>
          <p:cNvCxnSpPr>
            <a:cxnSpLocks/>
          </p:cNvCxnSpPr>
          <p:nvPr/>
        </p:nvCxnSpPr>
        <p:spPr>
          <a:xfrm>
            <a:off x="2048593" y="4381712"/>
            <a:ext cx="5270" cy="46961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F4E5F55F-3D6C-6742-8CF4-726E34D0C2B9}"/>
              </a:ext>
            </a:extLst>
          </p:cNvPr>
          <p:cNvCxnSpPr>
            <a:cxnSpLocks/>
          </p:cNvCxnSpPr>
          <p:nvPr/>
        </p:nvCxnSpPr>
        <p:spPr>
          <a:xfrm>
            <a:off x="2408633" y="1988228"/>
            <a:ext cx="0" cy="542872"/>
          </a:xfrm>
          <a:prstGeom prst="straightConnector1">
            <a:avLst/>
          </a:prstGeom>
          <a:ln w="38100">
            <a:solidFill>
              <a:schemeClr val="tx1">
                <a:lumMod val="50000"/>
                <a:lumOff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3ADEFCFE-E126-4F41-B7BC-C95EF4E184C3}"/>
              </a:ext>
            </a:extLst>
          </p:cNvPr>
          <p:cNvCxnSpPr>
            <a:cxnSpLocks/>
          </p:cNvCxnSpPr>
          <p:nvPr/>
        </p:nvCxnSpPr>
        <p:spPr>
          <a:xfrm>
            <a:off x="2408633" y="3147574"/>
            <a:ext cx="1" cy="575144"/>
          </a:xfrm>
          <a:prstGeom prst="straightConnector1">
            <a:avLst/>
          </a:prstGeom>
          <a:ln w="38100">
            <a:solidFill>
              <a:schemeClr val="tx1">
                <a:lumMod val="50000"/>
                <a:lumOff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5C8CC02C-F6E9-D14D-8BEF-0C478032D848}"/>
              </a:ext>
            </a:extLst>
          </p:cNvPr>
          <p:cNvCxnSpPr>
            <a:cxnSpLocks/>
          </p:cNvCxnSpPr>
          <p:nvPr/>
        </p:nvCxnSpPr>
        <p:spPr>
          <a:xfrm>
            <a:off x="2408633" y="4377216"/>
            <a:ext cx="5270" cy="469616"/>
          </a:xfrm>
          <a:prstGeom prst="straightConnector1">
            <a:avLst/>
          </a:prstGeom>
          <a:ln w="38100">
            <a:solidFill>
              <a:schemeClr val="tx1">
                <a:lumMod val="50000"/>
                <a:lumOff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50" name="矩形 49">
            <a:extLst>
              <a:ext uri="{FF2B5EF4-FFF2-40B4-BE49-F238E27FC236}">
                <a16:creationId xmlns:a16="http://schemas.microsoft.com/office/drawing/2014/main" id="{BBAF6665-62D2-674C-A32D-4BA43042AF47}"/>
              </a:ext>
            </a:extLst>
          </p:cNvPr>
          <p:cNvSpPr/>
          <p:nvPr/>
        </p:nvSpPr>
        <p:spPr>
          <a:xfrm>
            <a:off x="4013239" y="2195999"/>
            <a:ext cx="921928" cy="616474"/>
          </a:xfrm>
          <a:prstGeom prst="rect">
            <a:avLst/>
          </a:prstGeom>
          <a:solidFill>
            <a:srgbClr val="C8FF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App</a:t>
            </a:r>
            <a:endParaRPr kumimoji="1" lang="zh-CN" altLang="en-US" dirty="0">
              <a:solidFill>
                <a:schemeClr val="tx1"/>
              </a:solidFill>
            </a:endParaRPr>
          </a:p>
        </p:txBody>
      </p:sp>
      <p:sp>
        <p:nvSpPr>
          <p:cNvPr id="51" name="矩形 50">
            <a:extLst>
              <a:ext uri="{FF2B5EF4-FFF2-40B4-BE49-F238E27FC236}">
                <a16:creationId xmlns:a16="http://schemas.microsoft.com/office/drawing/2014/main" id="{1B9E5CDB-B7FC-7E4F-B50E-3C5CCB2E118F}"/>
              </a:ext>
            </a:extLst>
          </p:cNvPr>
          <p:cNvSpPr/>
          <p:nvPr/>
        </p:nvSpPr>
        <p:spPr>
          <a:xfrm>
            <a:off x="5295207" y="2200494"/>
            <a:ext cx="1296144" cy="6164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File</a:t>
            </a:r>
          </a:p>
          <a:p>
            <a:pPr algn="ctr"/>
            <a:r>
              <a:rPr kumimoji="1" lang="en-US" altLang="zh-CN" dirty="0"/>
              <a:t>System</a:t>
            </a:r>
            <a:endParaRPr kumimoji="1" lang="zh-CN" altLang="en-US" dirty="0"/>
          </a:p>
        </p:txBody>
      </p:sp>
      <p:sp>
        <p:nvSpPr>
          <p:cNvPr id="52" name="矩形 51">
            <a:extLst>
              <a:ext uri="{FF2B5EF4-FFF2-40B4-BE49-F238E27FC236}">
                <a16:creationId xmlns:a16="http://schemas.microsoft.com/office/drawing/2014/main" id="{5F86258E-CE92-434A-8205-22B5778AA7D4}"/>
              </a:ext>
            </a:extLst>
          </p:cNvPr>
          <p:cNvSpPr/>
          <p:nvPr/>
        </p:nvSpPr>
        <p:spPr>
          <a:xfrm>
            <a:off x="6879383" y="2200494"/>
            <a:ext cx="1296145" cy="6164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Disk</a:t>
            </a:r>
          </a:p>
          <a:p>
            <a:pPr algn="ctr"/>
            <a:r>
              <a:rPr kumimoji="1" lang="en-US" altLang="zh-CN" dirty="0"/>
              <a:t>Driver</a:t>
            </a:r>
          </a:p>
        </p:txBody>
      </p:sp>
      <p:sp>
        <p:nvSpPr>
          <p:cNvPr id="53" name="矩形 52">
            <a:extLst>
              <a:ext uri="{FF2B5EF4-FFF2-40B4-BE49-F238E27FC236}">
                <a16:creationId xmlns:a16="http://schemas.microsoft.com/office/drawing/2014/main" id="{C6D7DFDF-0E37-B347-91F5-F2963C59CB32}"/>
              </a:ext>
            </a:extLst>
          </p:cNvPr>
          <p:cNvSpPr/>
          <p:nvPr/>
        </p:nvSpPr>
        <p:spPr>
          <a:xfrm>
            <a:off x="4013239" y="3371961"/>
            <a:ext cx="4162290" cy="561670"/>
          </a:xfrm>
          <a:prstGeom prst="rect">
            <a:avLst/>
          </a:prstGeom>
          <a:solidFill>
            <a:srgbClr val="FFB8B9"/>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Microkernel</a:t>
            </a:r>
            <a:endParaRPr kumimoji="1" lang="zh-CN" altLang="en-US" dirty="0"/>
          </a:p>
        </p:txBody>
      </p:sp>
      <p:sp>
        <p:nvSpPr>
          <p:cNvPr id="54" name="矩形 53">
            <a:extLst>
              <a:ext uri="{FF2B5EF4-FFF2-40B4-BE49-F238E27FC236}">
                <a16:creationId xmlns:a16="http://schemas.microsoft.com/office/drawing/2014/main" id="{EE65171D-CB4A-AF4D-BD69-A1370F1FF832}"/>
              </a:ext>
            </a:extLst>
          </p:cNvPr>
          <p:cNvSpPr/>
          <p:nvPr/>
        </p:nvSpPr>
        <p:spPr>
          <a:xfrm>
            <a:off x="6735367" y="4392744"/>
            <a:ext cx="1584176" cy="480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2000" dirty="0">
                <a:solidFill>
                  <a:schemeClr val="tx1"/>
                </a:solidFill>
              </a:rPr>
              <a:t>Disk</a:t>
            </a:r>
            <a:endParaRPr kumimoji="1" lang="zh-CN" altLang="en-US" sz="2000" dirty="0">
              <a:solidFill>
                <a:schemeClr val="tx1"/>
              </a:solidFill>
            </a:endParaRPr>
          </a:p>
        </p:txBody>
      </p:sp>
      <p:grpSp>
        <p:nvGrpSpPr>
          <p:cNvPr id="55" name="组合 54">
            <a:extLst>
              <a:ext uri="{FF2B5EF4-FFF2-40B4-BE49-F238E27FC236}">
                <a16:creationId xmlns:a16="http://schemas.microsoft.com/office/drawing/2014/main" id="{DE81520B-8218-724F-895B-5988C242F361}"/>
              </a:ext>
            </a:extLst>
          </p:cNvPr>
          <p:cNvGrpSpPr/>
          <p:nvPr/>
        </p:nvGrpSpPr>
        <p:grpSpPr>
          <a:xfrm>
            <a:off x="4301271" y="2771176"/>
            <a:ext cx="1368152" cy="738268"/>
            <a:chOff x="5004048" y="2479272"/>
            <a:chExt cx="1368152" cy="738268"/>
          </a:xfrm>
        </p:grpSpPr>
        <p:cxnSp>
          <p:nvCxnSpPr>
            <p:cNvPr id="56" name="直线箭头连接符 55">
              <a:extLst>
                <a:ext uri="{FF2B5EF4-FFF2-40B4-BE49-F238E27FC236}">
                  <a16:creationId xmlns:a16="http://schemas.microsoft.com/office/drawing/2014/main" id="{F9818356-7B28-F448-B73A-D14ED3AD2C2A}"/>
                </a:ext>
              </a:extLst>
            </p:cNvPr>
            <p:cNvCxnSpPr>
              <a:cxnSpLocks/>
            </p:cNvCxnSpPr>
            <p:nvPr/>
          </p:nvCxnSpPr>
          <p:spPr>
            <a:xfrm>
              <a:off x="5004048" y="2479272"/>
              <a:ext cx="0" cy="738268"/>
            </a:xfrm>
            <a:prstGeom prst="straightConnector1">
              <a:avLst/>
            </a:prstGeom>
            <a:ln w="3810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F49551F5-AD7A-6541-A85A-6DC3110E12F5}"/>
                </a:ext>
              </a:extLst>
            </p:cNvPr>
            <p:cNvCxnSpPr>
              <a:cxnSpLocks/>
            </p:cNvCxnSpPr>
            <p:nvPr/>
          </p:nvCxnSpPr>
          <p:spPr>
            <a:xfrm>
              <a:off x="6372200" y="2520569"/>
              <a:ext cx="0" cy="696971"/>
            </a:xfrm>
            <a:prstGeom prst="straightConnector1">
              <a:avLst/>
            </a:prstGeom>
            <a:ln w="38100">
              <a:solidFill>
                <a:srgbClr val="0070C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8" name="直线连接符 57">
              <a:extLst>
                <a:ext uri="{FF2B5EF4-FFF2-40B4-BE49-F238E27FC236}">
                  <a16:creationId xmlns:a16="http://schemas.microsoft.com/office/drawing/2014/main" id="{E28FDE72-C6D2-2A43-AF99-4FABF895A8B7}"/>
                </a:ext>
              </a:extLst>
            </p:cNvPr>
            <p:cNvCxnSpPr/>
            <p:nvPr/>
          </p:nvCxnSpPr>
          <p:spPr>
            <a:xfrm>
              <a:off x="5004048" y="3203227"/>
              <a:ext cx="1368152"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grpSp>
      <p:grpSp>
        <p:nvGrpSpPr>
          <p:cNvPr id="59" name="组合 58">
            <a:extLst>
              <a:ext uri="{FF2B5EF4-FFF2-40B4-BE49-F238E27FC236}">
                <a16:creationId xmlns:a16="http://schemas.microsoft.com/office/drawing/2014/main" id="{B6046E35-86FA-F446-B842-6A49CCE9AE1A}"/>
              </a:ext>
            </a:extLst>
          </p:cNvPr>
          <p:cNvGrpSpPr/>
          <p:nvPr/>
        </p:nvGrpSpPr>
        <p:grpSpPr>
          <a:xfrm>
            <a:off x="6317495" y="2812473"/>
            <a:ext cx="1368152" cy="696971"/>
            <a:chOff x="7020272" y="2520569"/>
            <a:chExt cx="1368152" cy="696971"/>
          </a:xfrm>
        </p:grpSpPr>
        <p:cxnSp>
          <p:nvCxnSpPr>
            <p:cNvPr id="60" name="直线箭头连接符 59">
              <a:extLst>
                <a:ext uri="{FF2B5EF4-FFF2-40B4-BE49-F238E27FC236}">
                  <a16:creationId xmlns:a16="http://schemas.microsoft.com/office/drawing/2014/main" id="{17B8580B-8C96-D740-B4DA-A930252BB2DA}"/>
                </a:ext>
              </a:extLst>
            </p:cNvPr>
            <p:cNvCxnSpPr>
              <a:cxnSpLocks/>
            </p:cNvCxnSpPr>
            <p:nvPr/>
          </p:nvCxnSpPr>
          <p:spPr>
            <a:xfrm>
              <a:off x="7020272" y="2520569"/>
              <a:ext cx="0" cy="696971"/>
            </a:xfrm>
            <a:prstGeom prst="straightConnector1">
              <a:avLst/>
            </a:prstGeom>
            <a:ln w="3810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0523031D-1607-6A4E-9BA8-95C6245D14C8}"/>
                </a:ext>
              </a:extLst>
            </p:cNvPr>
            <p:cNvCxnSpPr>
              <a:cxnSpLocks/>
            </p:cNvCxnSpPr>
            <p:nvPr/>
          </p:nvCxnSpPr>
          <p:spPr>
            <a:xfrm>
              <a:off x="8388424" y="2520569"/>
              <a:ext cx="0" cy="696971"/>
            </a:xfrm>
            <a:prstGeom prst="straightConnector1">
              <a:avLst/>
            </a:prstGeom>
            <a:ln w="38100">
              <a:solidFill>
                <a:srgbClr val="0070C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62" name="直线连接符 61">
              <a:extLst>
                <a:ext uri="{FF2B5EF4-FFF2-40B4-BE49-F238E27FC236}">
                  <a16:creationId xmlns:a16="http://schemas.microsoft.com/office/drawing/2014/main" id="{D04F8136-FB72-9448-993F-A7B28C6791D4}"/>
                </a:ext>
              </a:extLst>
            </p:cNvPr>
            <p:cNvCxnSpPr>
              <a:cxnSpLocks/>
            </p:cNvCxnSpPr>
            <p:nvPr/>
          </p:nvCxnSpPr>
          <p:spPr>
            <a:xfrm>
              <a:off x="7020272" y="3203227"/>
              <a:ext cx="1368152"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grpSp>
      <p:cxnSp>
        <p:nvCxnSpPr>
          <p:cNvPr id="63" name="直线箭头连接符 62">
            <a:extLst>
              <a:ext uri="{FF2B5EF4-FFF2-40B4-BE49-F238E27FC236}">
                <a16:creationId xmlns:a16="http://schemas.microsoft.com/office/drawing/2014/main" id="{CB8F7B07-7E6E-6E46-B892-DDC04B1B84FC}"/>
              </a:ext>
            </a:extLst>
          </p:cNvPr>
          <p:cNvCxnSpPr>
            <a:cxnSpLocks/>
          </p:cNvCxnSpPr>
          <p:nvPr/>
        </p:nvCxnSpPr>
        <p:spPr>
          <a:xfrm>
            <a:off x="7829663" y="2812473"/>
            <a:ext cx="0" cy="158027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D773A4D2-28EC-8A46-B6DB-09589269D10C}"/>
              </a:ext>
            </a:extLst>
          </p:cNvPr>
          <p:cNvCxnSpPr>
            <a:cxnSpLocks/>
          </p:cNvCxnSpPr>
          <p:nvPr/>
        </p:nvCxnSpPr>
        <p:spPr>
          <a:xfrm>
            <a:off x="7984023" y="2829089"/>
            <a:ext cx="0" cy="1563655"/>
          </a:xfrm>
          <a:prstGeom prst="straightConnector1">
            <a:avLst/>
          </a:prstGeom>
          <a:ln w="38100">
            <a:solidFill>
              <a:schemeClr val="tx1">
                <a:lumMod val="50000"/>
                <a:lumOff val="50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cxnSp>
      <p:grpSp>
        <p:nvGrpSpPr>
          <p:cNvPr id="65" name="组合 64">
            <a:extLst>
              <a:ext uri="{FF2B5EF4-FFF2-40B4-BE49-F238E27FC236}">
                <a16:creationId xmlns:a16="http://schemas.microsoft.com/office/drawing/2014/main" id="{3CB74271-3EC5-7740-A19C-341F21C2ECC1}"/>
              </a:ext>
            </a:extLst>
          </p:cNvPr>
          <p:cNvGrpSpPr/>
          <p:nvPr/>
        </p:nvGrpSpPr>
        <p:grpSpPr>
          <a:xfrm>
            <a:off x="4647852" y="2761096"/>
            <a:ext cx="805547" cy="676340"/>
            <a:chOff x="5350629" y="2469192"/>
            <a:chExt cx="805547" cy="676340"/>
          </a:xfrm>
        </p:grpSpPr>
        <p:cxnSp>
          <p:nvCxnSpPr>
            <p:cNvPr id="66" name="直线箭头连接符 65">
              <a:extLst>
                <a:ext uri="{FF2B5EF4-FFF2-40B4-BE49-F238E27FC236}">
                  <a16:creationId xmlns:a16="http://schemas.microsoft.com/office/drawing/2014/main" id="{5AA93FE2-0096-D047-88DB-B5B7D0348AA7}"/>
                </a:ext>
              </a:extLst>
            </p:cNvPr>
            <p:cNvCxnSpPr>
              <a:cxnSpLocks/>
            </p:cNvCxnSpPr>
            <p:nvPr/>
          </p:nvCxnSpPr>
          <p:spPr>
            <a:xfrm>
              <a:off x="5364088" y="2469192"/>
              <a:ext cx="0" cy="666672"/>
            </a:xfrm>
            <a:prstGeom prst="straightConnector1">
              <a:avLst/>
            </a:prstGeom>
            <a:ln w="38100">
              <a:solidFill>
                <a:srgbClr val="0070C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67" name="直线连接符 66">
              <a:extLst>
                <a:ext uri="{FF2B5EF4-FFF2-40B4-BE49-F238E27FC236}">
                  <a16:creationId xmlns:a16="http://schemas.microsoft.com/office/drawing/2014/main" id="{0188E2B7-B536-EA4A-8033-D43303025EC3}"/>
                </a:ext>
              </a:extLst>
            </p:cNvPr>
            <p:cNvCxnSpPr>
              <a:cxnSpLocks/>
            </p:cNvCxnSpPr>
            <p:nvPr/>
          </p:nvCxnSpPr>
          <p:spPr>
            <a:xfrm>
              <a:off x="5350629" y="3129352"/>
              <a:ext cx="805547"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2EB61017-52C2-3745-A48F-69F5917DE24F}"/>
                </a:ext>
              </a:extLst>
            </p:cNvPr>
            <p:cNvCxnSpPr>
              <a:cxnSpLocks/>
            </p:cNvCxnSpPr>
            <p:nvPr/>
          </p:nvCxnSpPr>
          <p:spPr>
            <a:xfrm>
              <a:off x="6156176" y="2537185"/>
              <a:ext cx="0" cy="608347"/>
            </a:xfrm>
            <a:prstGeom prst="straightConnector1">
              <a:avLst/>
            </a:prstGeom>
            <a:ln w="3810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9" name="组合 68">
            <a:extLst>
              <a:ext uri="{FF2B5EF4-FFF2-40B4-BE49-F238E27FC236}">
                <a16:creationId xmlns:a16="http://schemas.microsoft.com/office/drawing/2014/main" id="{110E3A98-C0BD-8545-A750-6561AFED4104}"/>
              </a:ext>
            </a:extLst>
          </p:cNvPr>
          <p:cNvGrpSpPr/>
          <p:nvPr/>
        </p:nvGrpSpPr>
        <p:grpSpPr>
          <a:xfrm>
            <a:off x="6448052" y="2829089"/>
            <a:ext cx="805547" cy="615394"/>
            <a:chOff x="7150829" y="2537185"/>
            <a:chExt cx="805547" cy="615394"/>
          </a:xfrm>
        </p:grpSpPr>
        <p:cxnSp>
          <p:nvCxnSpPr>
            <p:cNvPr id="70" name="直线箭头连接符 69">
              <a:extLst>
                <a:ext uri="{FF2B5EF4-FFF2-40B4-BE49-F238E27FC236}">
                  <a16:creationId xmlns:a16="http://schemas.microsoft.com/office/drawing/2014/main" id="{8BD65877-0E11-2844-A949-4179D69047F3}"/>
                </a:ext>
              </a:extLst>
            </p:cNvPr>
            <p:cNvCxnSpPr>
              <a:cxnSpLocks/>
            </p:cNvCxnSpPr>
            <p:nvPr/>
          </p:nvCxnSpPr>
          <p:spPr>
            <a:xfrm>
              <a:off x="7164288" y="2537185"/>
              <a:ext cx="0" cy="605726"/>
            </a:xfrm>
            <a:prstGeom prst="straightConnector1">
              <a:avLst/>
            </a:prstGeom>
            <a:ln w="38100">
              <a:solidFill>
                <a:srgbClr val="0070C0"/>
              </a:solidFill>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1" name="直线连接符 70">
              <a:extLst>
                <a:ext uri="{FF2B5EF4-FFF2-40B4-BE49-F238E27FC236}">
                  <a16:creationId xmlns:a16="http://schemas.microsoft.com/office/drawing/2014/main" id="{B0427133-CD86-8C4E-9BA8-8525E5253362}"/>
                </a:ext>
              </a:extLst>
            </p:cNvPr>
            <p:cNvCxnSpPr>
              <a:cxnSpLocks/>
            </p:cNvCxnSpPr>
            <p:nvPr/>
          </p:nvCxnSpPr>
          <p:spPr>
            <a:xfrm>
              <a:off x="7150829" y="3136399"/>
              <a:ext cx="805547" cy="0"/>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5BD48986-5628-FC47-8C70-C6D811C85F5C}"/>
                </a:ext>
              </a:extLst>
            </p:cNvPr>
            <p:cNvCxnSpPr>
              <a:cxnSpLocks/>
            </p:cNvCxnSpPr>
            <p:nvPr/>
          </p:nvCxnSpPr>
          <p:spPr>
            <a:xfrm>
              <a:off x="7956376" y="2544232"/>
              <a:ext cx="0" cy="608347"/>
            </a:xfrm>
            <a:prstGeom prst="straightConnector1">
              <a:avLst/>
            </a:prstGeom>
            <a:ln w="38100">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5314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7D507-088D-074C-8092-C8A15312C5FD}"/>
              </a:ext>
            </a:extLst>
          </p:cNvPr>
          <p:cNvSpPr>
            <a:spLocks noGrp="1"/>
          </p:cNvSpPr>
          <p:nvPr>
            <p:ph type="title"/>
          </p:nvPr>
        </p:nvSpPr>
        <p:spPr/>
        <p:txBody>
          <a:bodyPr/>
          <a:lstStyle/>
          <a:p>
            <a:r>
              <a:rPr kumimoji="1" lang="zh-CN" altLang="en-US" dirty="0"/>
              <a:t>微内核的优缺点分析</a:t>
            </a:r>
          </a:p>
        </p:txBody>
      </p:sp>
      <p:sp>
        <p:nvSpPr>
          <p:cNvPr id="3" name="内容占位符 2">
            <a:extLst>
              <a:ext uri="{FF2B5EF4-FFF2-40B4-BE49-F238E27FC236}">
                <a16:creationId xmlns:a16="http://schemas.microsoft.com/office/drawing/2014/main" id="{927F5600-7BCF-5C46-9762-CE435E8E2650}"/>
              </a:ext>
            </a:extLst>
          </p:cNvPr>
          <p:cNvSpPr>
            <a:spLocks noGrp="1"/>
          </p:cNvSpPr>
          <p:nvPr>
            <p:ph idx="1"/>
          </p:nvPr>
        </p:nvSpPr>
        <p:spPr/>
        <p:txBody>
          <a:bodyPr>
            <a:normAutofit/>
          </a:bodyPr>
          <a:lstStyle/>
          <a:p>
            <a:r>
              <a:rPr kumimoji="1" lang="zh-CN" altLang="en-US" sz="2400" dirty="0"/>
              <a:t>优点</a:t>
            </a:r>
            <a:endParaRPr kumimoji="1" lang="en-US" altLang="zh-CN" sz="2400" dirty="0"/>
          </a:p>
          <a:p>
            <a:pPr lvl="1"/>
            <a:r>
              <a:rPr kumimoji="1" lang="zh-CN" altLang="en-US" sz="2000" dirty="0"/>
              <a:t>易于扩展：直接添加一个用户进程即可为操作系统增加服务</a:t>
            </a:r>
            <a:endParaRPr kumimoji="1" lang="en-US" altLang="zh-CN" sz="2000" dirty="0"/>
          </a:p>
          <a:p>
            <a:pPr lvl="1"/>
            <a:r>
              <a:rPr kumimoji="1" lang="zh-CN" altLang="en-US" sz="2000" dirty="0"/>
              <a:t>易于移植：大部分模块与底层硬件无关</a:t>
            </a:r>
            <a:endParaRPr kumimoji="1" lang="en-US" altLang="zh-CN" sz="2000" dirty="0"/>
          </a:p>
          <a:p>
            <a:pPr lvl="1"/>
            <a:r>
              <a:rPr kumimoji="1" lang="zh-CN" altLang="en-US" sz="2000" dirty="0"/>
              <a:t>更加可靠：在内核模式运行的代码量大大减少</a:t>
            </a:r>
            <a:endParaRPr kumimoji="1" lang="en-US" altLang="zh-CN" sz="2000" dirty="0"/>
          </a:p>
          <a:p>
            <a:pPr lvl="1"/>
            <a:r>
              <a:rPr kumimoji="1" lang="zh-CN" altLang="en-US" sz="2000" dirty="0"/>
              <a:t>更加安全：即使存在漏洞，服务与服务之间存在进程粒度隔离</a:t>
            </a:r>
            <a:endParaRPr kumimoji="1" lang="en-US" altLang="zh-CN" sz="2000" dirty="0"/>
          </a:p>
          <a:p>
            <a:pPr lvl="1"/>
            <a:r>
              <a:rPr kumimoji="1" lang="zh-CN" altLang="en-US" sz="2000" dirty="0"/>
              <a:t>更加健壮：单个模块出现问题不会影响到系统整体</a:t>
            </a:r>
            <a:endParaRPr kumimoji="1" lang="en-US" altLang="zh-CN" sz="2000" dirty="0"/>
          </a:p>
          <a:p>
            <a:pPr lvl="1"/>
            <a:endParaRPr kumimoji="1" lang="en-US" altLang="zh-CN" sz="2000" dirty="0"/>
          </a:p>
          <a:p>
            <a:r>
              <a:rPr kumimoji="1" lang="zh-CN" altLang="en-US" sz="2200" dirty="0"/>
              <a:t>上世纪</a:t>
            </a:r>
            <a:r>
              <a:rPr kumimoji="1" lang="en-US" altLang="zh-CN" sz="2200" dirty="0"/>
              <a:t>80/90</a:t>
            </a:r>
            <a:r>
              <a:rPr kumimoji="1" lang="zh-CN" altLang="en-US" sz="2200" dirty="0"/>
              <a:t>年代，</a:t>
            </a:r>
            <a:r>
              <a:rPr kumimoji="1" lang="en-US" altLang="zh-CN" sz="2200" dirty="0"/>
              <a:t>"</a:t>
            </a:r>
            <a:r>
              <a:rPr kumimoji="1" lang="zh-CN" altLang="en-US" sz="2200" dirty="0"/>
              <a:t>微内核</a:t>
            </a:r>
            <a:r>
              <a:rPr kumimoji="1" lang="en-US" altLang="zh-CN" sz="2200" dirty="0"/>
              <a:t>"</a:t>
            </a:r>
            <a:r>
              <a:rPr kumimoji="1" lang="zh-CN" altLang="en-US" sz="2200" dirty="0"/>
              <a:t>一度成为下一代操作系统的代名词</a:t>
            </a:r>
            <a:endParaRPr kumimoji="1" lang="en-US" altLang="zh-CN" sz="2200" dirty="0"/>
          </a:p>
        </p:txBody>
      </p:sp>
      <p:sp>
        <p:nvSpPr>
          <p:cNvPr id="4" name="灯片编号占位符 3">
            <a:extLst>
              <a:ext uri="{FF2B5EF4-FFF2-40B4-BE49-F238E27FC236}">
                <a16:creationId xmlns:a16="http://schemas.microsoft.com/office/drawing/2014/main" id="{796B2BE5-BD51-A04C-BD1B-AD727AE40D98}"/>
              </a:ext>
            </a:extLst>
          </p:cNvPr>
          <p:cNvSpPr>
            <a:spLocks noGrp="1"/>
          </p:cNvSpPr>
          <p:nvPr>
            <p:ph type="sldNum" sz="quarter" idx="12"/>
          </p:nvPr>
        </p:nvSpPr>
        <p:spPr/>
        <p:txBody>
          <a:bodyPr/>
          <a:lstStyle/>
          <a:p>
            <a:fld id="{ADE361C3-C043-4A6E-BDCE-8DA1E7D90A3B}" type="slidenum">
              <a:rPr lang="zh-CN" altLang="en-US" smtClean="0"/>
              <a:t>57</a:t>
            </a:fld>
            <a:endParaRPr lang="zh-CN" altLang="en-US"/>
          </a:p>
        </p:txBody>
      </p:sp>
    </p:spTree>
    <p:extLst>
      <p:ext uri="{BB962C8B-B14F-4D97-AF65-F5344CB8AC3E}">
        <p14:creationId xmlns:p14="http://schemas.microsoft.com/office/powerpoint/2010/main" val="3973621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BD09A-EDBD-B945-B81C-C1CA71873383}"/>
              </a:ext>
            </a:extLst>
          </p:cNvPr>
          <p:cNvSpPr>
            <a:spLocks noGrp="1"/>
          </p:cNvSpPr>
          <p:nvPr>
            <p:ph type="title"/>
          </p:nvPr>
        </p:nvSpPr>
        <p:spPr/>
        <p:txBody>
          <a:bodyPr/>
          <a:lstStyle/>
          <a:p>
            <a:r>
              <a:rPr kumimoji="1" lang="zh-CN" altLang="en-US" dirty="0"/>
              <a:t>微内核的优缺点分析</a:t>
            </a:r>
          </a:p>
        </p:txBody>
      </p:sp>
      <p:sp>
        <p:nvSpPr>
          <p:cNvPr id="3" name="内容占位符 2">
            <a:extLst>
              <a:ext uri="{FF2B5EF4-FFF2-40B4-BE49-F238E27FC236}">
                <a16:creationId xmlns:a16="http://schemas.microsoft.com/office/drawing/2014/main" id="{0FCCDE1B-7449-9041-BD70-188F891503DE}"/>
              </a:ext>
            </a:extLst>
          </p:cNvPr>
          <p:cNvSpPr>
            <a:spLocks noGrp="1"/>
          </p:cNvSpPr>
          <p:nvPr>
            <p:ph idx="1"/>
          </p:nvPr>
        </p:nvSpPr>
        <p:spPr/>
        <p:txBody>
          <a:bodyPr>
            <a:normAutofit/>
          </a:bodyPr>
          <a:lstStyle/>
          <a:p>
            <a:r>
              <a:rPr kumimoji="1" lang="zh-CN" altLang="en-US" sz="2400" dirty="0"/>
              <a:t>缺点</a:t>
            </a:r>
            <a:endParaRPr kumimoji="1" lang="en-US" altLang="zh-CN" sz="2400" dirty="0"/>
          </a:p>
          <a:p>
            <a:pPr lvl="1"/>
            <a:r>
              <a:rPr kumimoji="1" lang="zh-CN" altLang="en-US" sz="2000" dirty="0"/>
              <a:t>性能较差：内核中的模块交互由函数调用变成了进程间通信</a:t>
            </a:r>
            <a:endParaRPr kumimoji="1" lang="en-US" altLang="zh-CN" sz="2000" dirty="0"/>
          </a:p>
          <a:p>
            <a:pPr lvl="1"/>
            <a:r>
              <a:rPr kumimoji="1" lang="zh-CN" altLang="en-US" sz="2000" dirty="0"/>
              <a:t>生态欠缺：尚未形成像</a:t>
            </a:r>
            <a:r>
              <a:rPr kumimoji="1" lang="en-US" altLang="zh-CN" sz="2000" dirty="0"/>
              <a:t>Linux</a:t>
            </a:r>
            <a:r>
              <a:rPr kumimoji="1" lang="zh-CN" altLang="en-US" sz="2000" dirty="0"/>
              <a:t>一样具有广泛开发者的社区</a:t>
            </a:r>
            <a:endParaRPr kumimoji="1" lang="en-US" altLang="zh-CN" sz="2000" dirty="0"/>
          </a:p>
          <a:p>
            <a:pPr lvl="1"/>
            <a:r>
              <a:rPr kumimoji="1" lang="zh-CN" altLang="en-US" sz="2000" dirty="0"/>
              <a:t>重用问题：重用宏内核操作系统提供兼容性，带来新问题</a:t>
            </a:r>
          </a:p>
          <a:p>
            <a:endParaRPr kumimoji="1" lang="zh-CN" altLang="en-US" sz="3200" dirty="0"/>
          </a:p>
        </p:txBody>
      </p:sp>
      <p:sp>
        <p:nvSpPr>
          <p:cNvPr id="4" name="灯片编号占位符 3">
            <a:extLst>
              <a:ext uri="{FF2B5EF4-FFF2-40B4-BE49-F238E27FC236}">
                <a16:creationId xmlns:a16="http://schemas.microsoft.com/office/drawing/2014/main" id="{A53D6CD9-9115-BA43-95A3-AD4AED522404}"/>
              </a:ext>
            </a:extLst>
          </p:cNvPr>
          <p:cNvSpPr>
            <a:spLocks noGrp="1"/>
          </p:cNvSpPr>
          <p:nvPr>
            <p:ph type="sldNum" sz="quarter" idx="12"/>
          </p:nvPr>
        </p:nvSpPr>
        <p:spPr/>
        <p:txBody>
          <a:bodyPr/>
          <a:lstStyle/>
          <a:p>
            <a:fld id="{ADE361C3-C043-4A6E-BDCE-8DA1E7D90A3B}" type="slidenum">
              <a:rPr lang="zh-CN" altLang="en-US" smtClean="0"/>
              <a:t>58</a:t>
            </a:fld>
            <a:endParaRPr lang="zh-CN" altLang="en-US"/>
          </a:p>
        </p:txBody>
      </p:sp>
      <p:sp>
        <p:nvSpPr>
          <p:cNvPr id="5" name="矩形 4">
            <a:extLst>
              <a:ext uri="{FF2B5EF4-FFF2-40B4-BE49-F238E27FC236}">
                <a16:creationId xmlns:a16="http://schemas.microsoft.com/office/drawing/2014/main" id="{CD133DC1-2B9C-8C44-8AAA-75AE0236C551}"/>
              </a:ext>
            </a:extLst>
          </p:cNvPr>
          <p:cNvSpPr/>
          <p:nvPr/>
        </p:nvSpPr>
        <p:spPr>
          <a:xfrm>
            <a:off x="4974750" y="3989882"/>
            <a:ext cx="809738" cy="467343"/>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r>
              <a:rPr kumimoji="1" lang="zh-CN" altLang="en-US" sz="1200" dirty="0">
                <a:solidFill>
                  <a:srgbClr val="000000">
                    <a:lumMod val="75000"/>
                    <a:lumOff val="25000"/>
                  </a:srgbClr>
                </a:solidFill>
              </a:rPr>
              <a:t>服务</a:t>
            </a:r>
            <a:r>
              <a:rPr kumimoji="1" lang="en-US" altLang="zh-CN" sz="1200" dirty="0">
                <a:solidFill>
                  <a:srgbClr val="000000">
                    <a:lumMod val="75000"/>
                    <a:lumOff val="25000"/>
                  </a:srgbClr>
                </a:solidFill>
              </a:rPr>
              <a:t>-B</a:t>
            </a:r>
            <a:endParaRPr kumimoji="1" lang="zh-CN" altLang="en-US" sz="1200" dirty="0">
              <a:solidFill>
                <a:srgbClr val="000000">
                  <a:lumMod val="75000"/>
                  <a:lumOff val="25000"/>
                </a:srgbClr>
              </a:solidFill>
            </a:endParaRPr>
          </a:p>
        </p:txBody>
      </p:sp>
      <p:sp>
        <p:nvSpPr>
          <p:cNvPr id="6" name="矩形 5">
            <a:extLst>
              <a:ext uri="{FF2B5EF4-FFF2-40B4-BE49-F238E27FC236}">
                <a16:creationId xmlns:a16="http://schemas.microsoft.com/office/drawing/2014/main" id="{C35E1A0C-07FD-7545-ADEF-A4EB59142D25}"/>
              </a:ext>
            </a:extLst>
          </p:cNvPr>
          <p:cNvSpPr/>
          <p:nvPr/>
        </p:nvSpPr>
        <p:spPr>
          <a:xfrm>
            <a:off x="879863" y="3991850"/>
            <a:ext cx="1835845" cy="927635"/>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endParaRPr kumimoji="1" lang="zh-CN" altLang="en-US" sz="1400" dirty="0">
              <a:solidFill>
                <a:srgbClr val="000000">
                  <a:lumMod val="75000"/>
                  <a:lumOff val="25000"/>
                </a:srgbClr>
              </a:solidFill>
            </a:endParaRPr>
          </a:p>
        </p:txBody>
      </p:sp>
      <p:sp>
        <p:nvSpPr>
          <p:cNvPr id="7" name="矩形 6">
            <a:extLst>
              <a:ext uri="{FF2B5EF4-FFF2-40B4-BE49-F238E27FC236}">
                <a16:creationId xmlns:a16="http://schemas.microsoft.com/office/drawing/2014/main" id="{232D0ADB-23B6-5841-94DA-882C78AD37B9}"/>
              </a:ext>
            </a:extLst>
          </p:cNvPr>
          <p:cNvSpPr/>
          <p:nvPr/>
        </p:nvSpPr>
        <p:spPr>
          <a:xfrm>
            <a:off x="879863" y="3653297"/>
            <a:ext cx="1835845" cy="307777"/>
          </a:xfrm>
          <a:prstGeom prst="rect">
            <a:avLst/>
          </a:prstGeom>
        </p:spPr>
        <p:txBody>
          <a:bodyPr wrap="square">
            <a:spAutoFit/>
          </a:bodyPr>
          <a:lstStyle/>
          <a:p>
            <a:pPr algn="ctr"/>
            <a:r>
              <a:rPr lang="zh-CN" altLang="en-US" sz="1400" b="1" dirty="0">
                <a:solidFill>
                  <a:schemeClr val="accent1"/>
                </a:solidFill>
              </a:rPr>
              <a:t>函数调用</a:t>
            </a:r>
            <a:endParaRPr lang="en-US" altLang="zh-CN" sz="1400" b="1" dirty="0">
              <a:solidFill>
                <a:schemeClr val="accent1"/>
              </a:solidFill>
            </a:endParaRPr>
          </a:p>
        </p:txBody>
      </p:sp>
      <p:sp>
        <p:nvSpPr>
          <p:cNvPr id="8" name="椭圆 7">
            <a:extLst>
              <a:ext uri="{FF2B5EF4-FFF2-40B4-BE49-F238E27FC236}">
                <a16:creationId xmlns:a16="http://schemas.microsoft.com/office/drawing/2014/main" id="{25FF2914-CCD6-1F42-851E-43D2CCB72A24}"/>
              </a:ext>
            </a:extLst>
          </p:cNvPr>
          <p:cNvSpPr/>
          <p:nvPr/>
        </p:nvSpPr>
        <p:spPr>
          <a:xfrm>
            <a:off x="1081212" y="427988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9" name="椭圆 8">
            <a:extLst>
              <a:ext uri="{FF2B5EF4-FFF2-40B4-BE49-F238E27FC236}">
                <a16:creationId xmlns:a16="http://schemas.microsoft.com/office/drawing/2014/main" id="{3DFC513C-4C01-7349-AE92-272202D85968}"/>
              </a:ext>
            </a:extLst>
          </p:cNvPr>
          <p:cNvSpPr/>
          <p:nvPr/>
        </p:nvSpPr>
        <p:spPr>
          <a:xfrm>
            <a:off x="2392031" y="427988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10" name="矩形 9">
            <a:extLst>
              <a:ext uri="{FF2B5EF4-FFF2-40B4-BE49-F238E27FC236}">
                <a16:creationId xmlns:a16="http://schemas.microsoft.com/office/drawing/2014/main" id="{4E0D7907-D580-8549-9122-8719E01BD6ED}"/>
              </a:ext>
            </a:extLst>
          </p:cNvPr>
          <p:cNvSpPr/>
          <p:nvPr/>
        </p:nvSpPr>
        <p:spPr>
          <a:xfrm>
            <a:off x="3333173" y="3991849"/>
            <a:ext cx="809737" cy="451100"/>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r>
              <a:rPr kumimoji="1" lang="zh-CN" altLang="en-US" sz="1200" dirty="0">
                <a:solidFill>
                  <a:srgbClr val="000000">
                    <a:lumMod val="75000"/>
                    <a:lumOff val="25000"/>
                  </a:srgbClr>
                </a:solidFill>
              </a:rPr>
              <a:t>服务</a:t>
            </a:r>
            <a:r>
              <a:rPr kumimoji="1" lang="en-US" altLang="zh-CN" sz="1200" dirty="0">
                <a:solidFill>
                  <a:srgbClr val="000000">
                    <a:lumMod val="75000"/>
                    <a:lumOff val="25000"/>
                  </a:srgbClr>
                </a:solidFill>
              </a:rPr>
              <a:t>-A</a:t>
            </a:r>
            <a:endParaRPr kumimoji="1" lang="zh-CN" altLang="en-US" sz="1200" dirty="0">
              <a:solidFill>
                <a:srgbClr val="000000">
                  <a:lumMod val="75000"/>
                  <a:lumOff val="25000"/>
                </a:srgbClr>
              </a:solidFill>
            </a:endParaRPr>
          </a:p>
        </p:txBody>
      </p:sp>
      <p:cxnSp>
        <p:nvCxnSpPr>
          <p:cNvPr id="11" name="曲线连接符 10">
            <a:extLst>
              <a:ext uri="{FF2B5EF4-FFF2-40B4-BE49-F238E27FC236}">
                <a16:creationId xmlns:a16="http://schemas.microsoft.com/office/drawing/2014/main" id="{948011AB-EAEC-1E47-9F7F-165945A05AF3}"/>
              </a:ext>
            </a:extLst>
          </p:cNvPr>
          <p:cNvCxnSpPr>
            <a:stCxn id="8" idx="4"/>
            <a:endCxn id="9" idx="4"/>
          </p:cNvCxnSpPr>
          <p:nvPr/>
        </p:nvCxnSpPr>
        <p:spPr>
          <a:xfrm rot="16200000" flipH="1">
            <a:off x="1808629" y="3768488"/>
            <a:ext cx="12700" cy="1310819"/>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9BFEBCA0-94E4-C54F-A3C6-75E0CDD09283}"/>
              </a:ext>
            </a:extLst>
          </p:cNvPr>
          <p:cNvSpPr/>
          <p:nvPr/>
        </p:nvSpPr>
        <p:spPr>
          <a:xfrm>
            <a:off x="3840203" y="429258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13" name="椭圆 12">
            <a:extLst>
              <a:ext uri="{FF2B5EF4-FFF2-40B4-BE49-F238E27FC236}">
                <a16:creationId xmlns:a16="http://schemas.microsoft.com/office/drawing/2014/main" id="{5FF3C640-5854-424F-9564-490E273F0C73}"/>
              </a:ext>
            </a:extLst>
          </p:cNvPr>
          <p:cNvSpPr/>
          <p:nvPr/>
        </p:nvSpPr>
        <p:spPr>
          <a:xfrm>
            <a:off x="5151022" y="429258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14" name="矩形 13">
            <a:extLst>
              <a:ext uri="{FF2B5EF4-FFF2-40B4-BE49-F238E27FC236}">
                <a16:creationId xmlns:a16="http://schemas.microsoft.com/office/drawing/2014/main" id="{939CA583-DFAA-DC46-9BA5-C3CD4110EC0C}"/>
              </a:ext>
            </a:extLst>
          </p:cNvPr>
          <p:cNvSpPr/>
          <p:nvPr/>
        </p:nvSpPr>
        <p:spPr>
          <a:xfrm>
            <a:off x="3333174" y="3649588"/>
            <a:ext cx="2451314" cy="307777"/>
          </a:xfrm>
          <a:prstGeom prst="rect">
            <a:avLst/>
          </a:prstGeom>
        </p:spPr>
        <p:txBody>
          <a:bodyPr wrap="square">
            <a:spAutoFit/>
          </a:bodyPr>
          <a:lstStyle/>
          <a:p>
            <a:pPr algn="ctr"/>
            <a:r>
              <a:rPr lang="zh-CN" altLang="en-US" sz="1400" b="1" dirty="0">
                <a:solidFill>
                  <a:schemeClr val="accent1"/>
                </a:solidFill>
              </a:rPr>
              <a:t>同步进程间调用</a:t>
            </a:r>
            <a:endParaRPr lang="en-US" altLang="zh-CN" sz="1400" b="1" dirty="0">
              <a:solidFill>
                <a:schemeClr val="accent1"/>
              </a:solidFill>
            </a:endParaRPr>
          </a:p>
        </p:txBody>
      </p:sp>
      <p:sp>
        <p:nvSpPr>
          <p:cNvPr id="15" name="矩形 14">
            <a:extLst>
              <a:ext uri="{FF2B5EF4-FFF2-40B4-BE49-F238E27FC236}">
                <a16:creationId xmlns:a16="http://schemas.microsoft.com/office/drawing/2014/main" id="{E934DE84-17BD-D540-AC59-54477FCCEE9C}"/>
              </a:ext>
            </a:extLst>
          </p:cNvPr>
          <p:cNvSpPr/>
          <p:nvPr/>
        </p:nvSpPr>
        <p:spPr>
          <a:xfrm>
            <a:off x="3336781" y="4499970"/>
            <a:ext cx="2447707" cy="40029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rtlCol="0" anchor="t" anchorCtr="0"/>
          <a:lstStyle/>
          <a:p>
            <a:pPr algn="ctr"/>
            <a:endParaRPr kumimoji="1" lang="zh-CN" altLang="en-US" sz="1400" dirty="0">
              <a:solidFill>
                <a:srgbClr val="000000">
                  <a:lumMod val="75000"/>
                  <a:lumOff val="25000"/>
                </a:srgbClr>
              </a:solidFill>
            </a:endParaRPr>
          </a:p>
        </p:txBody>
      </p:sp>
      <p:cxnSp>
        <p:nvCxnSpPr>
          <p:cNvPr id="16" name="曲线连接符 15">
            <a:extLst>
              <a:ext uri="{FF2B5EF4-FFF2-40B4-BE49-F238E27FC236}">
                <a16:creationId xmlns:a16="http://schemas.microsoft.com/office/drawing/2014/main" id="{B2EE8041-196F-E446-83CE-573F8C946F53}"/>
              </a:ext>
            </a:extLst>
          </p:cNvPr>
          <p:cNvCxnSpPr>
            <a:cxnSpLocks/>
          </p:cNvCxnSpPr>
          <p:nvPr/>
        </p:nvCxnSpPr>
        <p:spPr>
          <a:xfrm rot="16200000" flipH="1">
            <a:off x="4567620" y="3781189"/>
            <a:ext cx="12700" cy="1310819"/>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6CA3F5CF-51AC-D543-B6FB-5DD283759AFB}"/>
              </a:ext>
            </a:extLst>
          </p:cNvPr>
          <p:cNvSpPr/>
          <p:nvPr/>
        </p:nvSpPr>
        <p:spPr>
          <a:xfrm>
            <a:off x="897056" y="4257445"/>
            <a:ext cx="1835845" cy="276999"/>
          </a:xfrm>
          <a:prstGeom prst="rect">
            <a:avLst/>
          </a:prstGeom>
        </p:spPr>
        <p:txBody>
          <a:bodyPr wrap="square">
            <a:spAutoFit/>
          </a:bodyPr>
          <a:lstStyle/>
          <a:p>
            <a:pPr algn="ctr"/>
            <a:r>
              <a:rPr lang="en-US" altLang="zh-CN" sz="1200" b="1" dirty="0">
                <a:solidFill>
                  <a:schemeClr val="accent1"/>
                </a:solidFill>
              </a:rPr>
              <a:t>~30</a:t>
            </a:r>
            <a:r>
              <a:rPr lang="zh-CN" altLang="en-US" sz="1200" b="1" dirty="0">
                <a:solidFill>
                  <a:schemeClr val="accent1"/>
                </a:solidFill>
              </a:rPr>
              <a:t> </a:t>
            </a:r>
            <a:r>
              <a:rPr lang="en-US" altLang="zh-CN" sz="1200" b="1" dirty="0">
                <a:solidFill>
                  <a:schemeClr val="accent1"/>
                </a:solidFill>
              </a:rPr>
              <a:t>cycles</a:t>
            </a:r>
          </a:p>
        </p:txBody>
      </p:sp>
      <p:sp>
        <p:nvSpPr>
          <p:cNvPr id="18" name="矩形 17">
            <a:extLst>
              <a:ext uri="{FF2B5EF4-FFF2-40B4-BE49-F238E27FC236}">
                <a16:creationId xmlns:a16="http://schemas.microsoft.com/office/drawing/2014/main" id="{7FF5F0DB-DC19-8A4D-8952-B410982C938A}"/>
              </a:ext>
            </a:extLst>
          </p:cNvPr>
          <p:cNvSpPr/>
          <p:nvPr/>
        </p:nvSpPr>
        <p:spPr>
          <a:xfrm>
            <a:off x="3638928" y="3996461"/>
            <a:ext cx="1835845" cy="461665"/>
          </a:xfrm>
          <a:prstGeom prst="rect">
            <a:avLst/>
          </a:prstGeom>
        </p:spPr>
        <p:txBody>
          <a:bodyPr wrap="square">
            <a:spAutoFit/>
          </a:bodyPr>
          <a:lstStyle/>
          <a:p>
            <a:pPr algn="ctr"/>
            <a:r>
              <a:rPr lang="en-US" altLang="zh-CN" sz="1200" b="1" dirty="0">
                <a:solidFill>
                  <a:schemeClr val="accent1"/>
                </a:solidFill>
              </a:rPr>
              <a:t>~4500</a:t>
            </a:r>
            <a:br>
              <a:rPr lang="en-US" altLang="zh-CN" sz="1200" b="1" dirty="0">
                <a:solidFill>
                  <a:schemeClr val="accent1"/>
                </a:solidFill>
              </a:rPr>
            </a:br>
            <a:r>
              <a:rPr lang="zh-CN" altLang="en-US" sz="1200" b="1" dirty="0">
                <a:solidFill>
                  <a:schemeClr val="accent1"/>
                </a:solidFill>
              </a:rPr>
              <a:t> </a:t>
            </a:r>
            <a:r>
              <a:rPr lang="en-US" altLang="zh-CN" sz="1200" b="1" dirty="0">
                <a:solidFill>
                  <a:schemeClr val="accent1"/>
                </a:solidFill>
              </a:rPr>
              <a:t>cycles</a:t>
            </a:r>
          </a:p>
        </p:txBody>
      </p:sp>
      <p:sp>
        <p:nvSpPr>
          <p:cNvPr id="19" name="矩形 18">
            <a:extLst>
              <a:ext uri="{FF2B5EF4-FFF2-40B4-BE49-F238E27FC236}">
                <a16:creationId xmlns:a16="http://schemas.microsoft.com/office/drawing/2014/main" id="{7831D00B-1F52-7447-8CCB-6F92D08C6D97}"/>
              </a:ext>
            </a:extLst>
          </p:cNvPr>
          <p:cNvSpPr/>
          <p:nvPr/>
        </p:nvSpPr>
        <p:spPr>
          <a:xfrm>
            <a:off x="4250804" y="4649521"/>
            <a:ext cx="646331" cy="276999"/>
          </a:xfrm>
          <a:prstGeom prst="rect">
            <a:avLst/>
          </a:prstGeom>
        </p:spPr>
        <p:txBody>
          <a:bodyPr wrap="none">
            <a:spAutoFit/>
          </a:bodyPr>
          <a:lstStyle/>
          <a:p>
            <a:pPr lvl="0" algn="ctr"/>
            <a:r>
              <a:rPr kumimoji="1" lang="zh-CN" altLang="en-US" sz="1200" dirty="0">
                <a:solidFill>
                  <a:srgbClr val="000000">
                    <a:lumMod val="75000"/>
                    <a:lumOff val="25000"/>
                  </a:srgbClr>
                </a:solidFill>
              </a:rPr>
              <a:t>微内核</a:t>
            </a:r>
          </a:p>
        </p:txBody>
      </p:sp>
      <p:sp>
        <p:nvSpPr>
          <p:cNvPr id="20" name="矩形 19">
            <a:extLst>
              <a:ext uri="{FF2B5EF4-FFF2-40B4-BE49-F238E27FC236}">
                <a16:creationId xmlns:a16="http://schemas.microsoft.com/office/drawing/2014/main" id="{D9F99A5C-0331-FA42-AFB8-F529C7FAB772}"/>
              </a:ext>
            </a:extLst>
          </p:cNvPr>
          <p:cNvSpPr/>
          <p:nvPr/>
        </p:nvSpPr>
        <p:spPr>
          <a:xfrm>
            <a:off x="1474621" y="4646149"/>
            <a:ext cx="646331" cy="276999"/>
          </a:xfrm>
          <a:prstGeom prst="rect">
            <a:avLst/>
          </a:prstGeom>
        </p:spPr>
        <p:txBody>
          <a:bodyPr wrap="none">
            <a:spAutoFit/>
          </a:bodyPr>
          <a:lstStyle/>
          <a:p>
            <a:pPr lvl="0" algn="ctr"/>
            <a:r>
              <a:rPr kumimoji="1" lang="zh-CN" altLang="en-US" sz="1200" dirty="0">
                <a:solidFill>
                  <a:srgbClr val="000000">
                    <a:lumMod val="75000"/>
                    <a:lumOff val="25000"/>
                  </a:srgbClr>
                </a:solidFill>
              </a:rPr>
              <a:t>宏内核</a:t>
            </a:r>
          </a:p>
        </p:txBody>
      </p:sp>
      <p:grpSp>
        <p:nvGrpSpPr>
          <p:cNvPr id="24" name="组合 23">
            <a:extLst>
              <a:ext uri="{FF2B5EF4-FFF2-40B4-BE49-F238E27FC236}">
                <a16:creationId xmlns:a16="http://schemas.microsoft.com/office/drawing/2014/main" id="{B44C2E39-A74D-E749-9502-C4C7BD05B8B1}"/>
              </a:ext>
            </a:extLst>
          </p:cNvPr>
          <p:cNvGrpSpPr/>
          <p:nvPr/>
        </p:nvGrpSpPr>
        <p:grpSpPr>
          <a:xfrm>
            <a:off x="5985763" y="3737004"/>
            <a:ext cx="2746475" cy="1361086"/>
            <a:chOff x="3203848" y="4081636"/>
            <a:chExt cx="2746475" cy="1361086"/>
          </a:xfrm>
        </p:grpSpPr>
        <p:graphicFrame>
          <p:nvGraphicFramePr>
            <p:cNvPr id="21" name="图表 20">
              <a:extLst>
                <a:ext uri="{FF2B5EF4-FFF2-40B4-BE49-F238E27FC236}">
                  <a16:creationId xmlns:a16="http://schemas.microsoft.com/office/drawing/2014/main" id="{FB0B400E-6AEF-8C48-BA20-1887BC64EC2D}"/>
                </a:ext>
              </a:extLst>
            </p:cNvPr>
            <p:cNvGraphicFramePr/>
            <p:nvPr/>
          </p:nvGraphicFramePr>
          <p:xfrm>
            <a:off x="3203848" y="4081636"/>
            <a:ext cx="2447707" cy="1361086"/>
          </p:xfrm>
          <a:graphic>
            <a:graphicData uri="http://schemas.openxmlformats.org/drawingml/2006/chart">
              <c:chart xmlns:c="http://schemas.openxmlformats.org/drawingml/2006/chart" xmlns:r="http://schemas.openxmlformats.org/officeDocument/2006/relationships" r:id="rId3"/>
            </a:graphicData>
          </a:graphic>
        </p:graphicFrame>
        <p:sp>
          <p:nvSpPr>
            <p:cNvPr id="22" name="矩形 21">
              <a:extLst>
                <a:ext uri="{FF2B5EF4-FFF2-40B4-BE49-F238E27FC236}">
                  <a16:creationId xmlns:a16="http://schemas.microsoft.com/office/drawing/2014/main" id="{37BD29CB-0DDB-714F-B2AD-9D09BB246214}"/>
                </a:ext>
              </a:extLst>
            </p:cNvPr>
            <p:cNvSpPr/>
            <p:nvPr/>
          </p:nvSpPr>
          <p:spPr>
            <a:xfrm>
              <a:off x="4466581" y="4444971"/>
              <a:ext cx="466794" cy="261610"/>
            </a:xfrm>
            <a:prstGeom prst="rect">
              <a:avLst/>
            </a:prstGeom>
          </p:spPr>
          <p:txBody>
            <a:bodyPr wrap="none">
              <a:spAutoFit/>
            </a:bodyPr>
            <a:lstStyle/>
            <a:p>
              <a:pPr lvl="0" algn="ctr"/>
              <a:r>
                <a:rPr kumimoji="1" lang="en-US" altLang="zh-CN" sz="1100" b="1" dirty="0">
                  <a:solidFill>
                    <a:schemeClr val="bg1"/>
                  </a:solidFill>
                </a:rPr>
                <a:t>30%</a:t>
              </a:r>
              <a:endParaRPr kumimoji="1" lang="zh-CN" altLang="en-US" sz="1100" b="1" dirty="0">
                <a:solidFill>
                  <a:schemeClr val="bg1"/>
                </a:solidFill>
              </a:endParaRPr>
            </a:p>
          </p:txBody>
        </p:sp>
        <p:sp>
          <p:nvSpPr>
            <p:cNvPr id="23" name="矩形 22">
              <a:extLst>
                <a:ext uri="{FF2B5EF4-FFF2-40B4-BE49-F238E27FC236}">
                  <a16:creationId xmlns:a16="http://schemas.microsoft.com/office/drawing/2014/main" id="{D501ABB3-3BED-BC4A-A3EF-B1EC79F2FB20}"/>
                </a:ext>
              </a:extLst>
            </p:cNvPr>
            <p:cNvSpPr/>
            <p:nvPr/>
          </p:nvSpPr>
          <p:spPr>
            <a:xfrm>
              <a:off x="4919272" y="4137194"/>
              <a:ext cx="1031051" cy="624786"/>
            </a:xfrm>
            <a:prstGeom prst="rect">
              <a:avLst/>
            </a:prstGeom>
          </p:spPr>
          <p:txBody>
            <a:bodyPr wrap="none">
              <a:spAutoFit/>
            </a:bodyPr>
            <a:lstStyle/>
            <a:p>
              <a:pPr lvl="0" algn="ctr">
                <a:lnSpc>
                  <a:spcPct val="130000"/>
                </a:lnSpc>
              </a:pPr>
              <a:r>
                <a:rPr kumimoji="1" lang="en-US" altLang="zh-CN" sz="1400" b="1" dirty="0" err="1">
                  <a:solidFill>
                    <a:schemeClr val="accent1"/>
                  </a:solidFill>
                </a:rPr>
                <a:t>Sqlite</a:t>
              </a:r>
              <a:r>
                <a:rPr kumimoji="1" lang="zh-CN" altLang="en-US" sz="1400" b="1" dirty="0">
                  <a:solidFill>
                    <a:schemeClr val="accent1"/>
                  </a:solidFill>
                </a:rPr>
                <a:t>中的</a:t>
              </a:r>
              <a:br>
                <a:rPr kumimoji="1" lang="en-US" altLang="zh-CN" sz="1400" b="1" dirty="0">
                  <a:solidFill>
                    <a:schemeClr val="accent1"/>
                  </a:solidFill>
                </a:rPr>
              </a:br>
              <a:r>
                <a:rPr kumimoji="1" lang="zh-CN" altLang="en-US" sz="1400" b="1" dirty="0">
                  <a:solidFill>
                    <a:schemeClr val="accent1"/>
                  </a:solidFill>
                </a:rPr>
                <a:t>通信开销</a:t>
              </a:r>
            </a:p>
          </p:txBody>
        </p:sp>
      </p:grpSp>
    </p:spTree>
    <p:extLst>
      <p:ext uri="{BB962C8B-B14F-4D97-AF65-F5344CB8AC3E}">
        <p14:creationId xmlns:p14="http://schemas.microsoft.com/office/powerpoint/2010/main" val="3987083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567867-42DF-814E-8EF3-2364094408F0}"/>
              </a:ext>
            </a:extLst>
          </p:cNvPr>
          <p:cNvSpPr>
            <a:spLocks noGrp="1"/>
          </p:cNvSpPr>
          <p:nvPr>
            <p:ph type="title"/>
          </p:nvPr>
        </p:nvSpPr>
        <p:spPr/>
        <p:txBody>
          <a:bodyPr/>
          <a:lstStyle/>
          <a:p>
            <a:r>
              <a:rPr kumimoji="1" lang="en-US" altLang="zh-CN" dirty="0"/>
              <a:t>seL4</a:t>
            </a:r>
            <a:r>
              <a:rPr kumimoji="1" lang="zh-CN" altLang="en-US" dirty="0"/>
              <a:t>：被形式化证明的微内核</a:t>
            </a:r>
          </a:p>
        </p:txBody>
      </p:sp>
      <p:sp>
        <p:nvSpPr>
          <p:cNvPr id="4" name="灯片编号占位符 3">
            <a:extLst>
              <a:ext uri="{FF2B5EF4-FFF2-40B4-BE49-F238E27FC236}">
                <a16:creationId xmlns:a16="http://schemas.microsoft.com/office/drawing/2014/main" id="{AE506BD7-03C9-F147-A7AB-3187D4FA0D35}"/>
              </a:ext>
            </a:extLst>
          </p:cNvPr>
          <p:cNvSpPr>
            <a:spLocks noGrp="1"/>
          </p:cNvSpPr>
          <p:nvPr>
            <p:ph type="sldNum" sz="quarter" idx="12"/>
          </p:nvPr>
        </p:nvSpPr>
        <p:spPr/>
        <p:txBody>
          <a:bodyPr/>
          <a:lstStyle/>
          <a:p>
            <a:fld id="{ADE361C3-C043-4A6E-BDCE-8DA1E7D90A3B}" type="slidenum">
              <a:rPr lang="zh-CN" altLang="en-US" smtClean="0"/>
              <a:t>59</a:t>
            </a:fld>
            <a:endParaRPr lang="zh-CN" altLang="en-US"/>
          </a:p>
        </p:txBody>
      </p:sp>
      <p:pic>
        <p:nvPicPr>
          <p:cNvPr id="5" name="图片 4">
            <a:extLst>
              <a:ext uri="{FF2B5EF4-FFF2-40B4-BE49-F238E27FC236}">
                <a16:creationId xmlns:a16="http://schemas.microsoft.com/office/drawing/2014/main" id="{2EE565D2-8E6C-D64E-9A00-5A24D7C8F3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60625" y="1617124"/>
            <a:ext cx="5203863" cy="3076317"/>
          </a:xfrm>
          <a:prstGeom prst="rect">
            <a:avLst/>
          </a:prstGeom>
        </p:spPr>
      </p:pic>
      <p:sp>
        <p:nvSpPr>
          <p:cNvPr id="6" name="矩形 5">
            <a:extLst>
              <a:ext uri="{FF2B5EF4-FFF2-40B4-BE49-F238E27FC236}">
                <a16:creationId xmlns:a16="http://schemas.microsoft.com/office/drawing/2014/main" id="{222F2B94-FE94-1047-B96E-C3AFAEDC7D1C}"/>
              </a:ext>
            </a:extLst>
          </p:cNvPr>
          <p:cNvSpPr/>
          <p:nvPr/>
        </p:nvSpPr>
        <p:spPr>
          <a:xfrm>
            <a:off x="3951827" y="5296962"/>
            <a:ext cx="4572000" cy="276999"/>
          </a:xfrm>
          <a:prstGeom prst="rect">
            <a:avLst/>
          </a:prstGeom>
        </p:spPr>
        <p:txBody>
          <a:bodyPr>
            <a:spAutoFit/>
          </a:bodyPr>
          <a:lstStyle/>
          <a:p>
            <a:pPr algn="ctr"/>
            <a:r>
              <a:rPr lang="en" altLang="zh-CN" sz="1200" dirty="0">
                <a:solidFill>
                  <a:schemeClr val="tx1">
                    <a:lumMod val="50000"/>
                    <a:lumOff val="50000"/>
                  </a:schemeClr>
                </a:solidFill>
                <a:hlinkClick r:id="rId3">
                  <a:extLst>
                    <a:ext uri="{A12FA001-AC4F-418D-AE19-62706E023703}">
                      <ahyp:hlinkClr xmlns:ahyp="http://schemas.microsoft.com/office/drawing/2018/hyperlinkcolor" val="tx"/>
                    </a:ext>
                  </a:extLst>
                </a:hlinkClick>
              </a:rPr>
              <a:t>Comprehensive Formal Verification of an OS Microkernel</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 </a:t>
            </a:r>
            <a:r>
              <a:rPr lang="en-US" altLang="zh-CN" sz="1200" dirty="0">
                <a:solidFill>
                  <a:schemeClr val="tx1">
                    <a:lumMod val="50000"/>
                    <a:lumOff val="50000"/>
                  </a:schemeClr>
                </a:solidFill>
              </a:rPr>
              <a:t>2004</a:t>
            </a:r>
            <a:endParaRPr lang="zh-CN" altLang="en-US" sz="1200" dirty="0">
              <a:solidFill>
                <a:schemeClr val="tx1">
                  <a:lumMod val="50000"/>
                  <a:lumOff val="50000"/>
                </a:schemeClr>
              </a:solidFill>
            </a:endParaRPr>
          </a:p>
        </p:txBody>
      </p:sp>
      <p:sp>
        <p:nvSpPr>
          <p:cNvPr id="7" name="内容占位符 2">
            <a:extLst>
              <a:ext uri="{FF2B5EF4-FFF2-40B4-BE49-F238E27FC236}">
                <a16:creationId xmlns:a16="http://schemas.microsoft.com/office/drawing/2014/main" id="{8821BFFD-D59F-1248-8C9C-260EAEC831F9}"/>
              </a:ext>
            </a:extLst>
          </p:cNvPr>
          <p:cNvSpPr>
            <a:spLocks noGrp="1"/>
          </p:cNvSpPr>
          <p:nvPr>
            <p:ph idx="1"/>
          </p:nvPr>
        </p:nvSpPr>
        <p:spPr>
          <a:xfrm>
            <a:off x="457200" y="1333501"/>
            <a:ext cx="8229600" cy="3771636"/>
          </a:xfrm>
        </p:spPr>
        <p:txBody>
          <a:bodyPr>
            <a:normAutofit/>
          </a:bodyPr>
          <a:lstStyle/>
          <a:p>
            <a:r>
              <a:rPr kumimoji="1" lang="zh-CN" altLang="en-US" sz="2400" dirty="0"/>
              <a:t>对</a:t>
            </a:r>
            <a:r>
              <a:rPr kumimoji="1" lang="en-US" altLang="zh-CN" sz="2400" dirty="0"/>
              <a:t>C</a:t>
            </a:r>
            <a:r>
              <a:rPr kumimoji="1" lang="zh-CN" altLang="en-US" sz="2400" dirty="0"/>
              <a:t>的限制，以方便验证</a:t>
            </a:r>
            <a:endParaRPr kumimoji="1" lang="en-US" altLang="zh-CN" sz="2400" dirty="0"/>
          </a:p>
          <a:p>
            <a:pPr lvl="1"/>
            <a:r>
              <a:rPr kumimoji="1" lang="zh-CN" altLang="en-US" sz="2000" dirty="0"/>
              <a:t>栈变量不得取引用</a:t>
            </a:r>
            <a:br>
              <a:rPr kumimoji="1" lang="en-US" altLang="zh-CN" sz="2000" dirty="0"/>
            </a:br>
            <a:r>
              <a:rPr kumimoji="1" lang="zh-CN" altLang="en-US" sz="2000" dirty="0"/>
              <a:t>必要时用全局变量</a:t>
            </a:r>
            <a:endParaRPr kumimoji="1" lang="en-US" altLang="zh-CN" sz="2000" dirty="0"/>
          </a:p>
          <a:p>
            <a:pPr lvl="1"/>
            <a:r>
              <a:rPr kumimoji="1" lang="zh-CN" altLang="en-US" sz="2000" dirty="0"/>
              <a:t>不使用函数指针</a:t>
            </a:r>
            <a:endParaRPr kumimoji="1" lang="en-US" altLang="zh-CN" sz="2000" dirty="0"/>
          </a:p>
          <a:p>
            <a:pPr lvl="1"/>
            <a:r>
              <a:rPr kumimoji="1" lang="zh-CN" altLang="en-US" sz="2000" dirty="0"/>
              <a:t>不适用</a:t>
            </a:r>
            <a:r>
              <a:rPr kumimoji="1" lang="en-US" altLang="zh-CN" sz="2000" dirty="0"/>
              <a:t>union</a:t>
            </a:r>
          </a:p>
          <a:p>
            <a:r>
              <a:rPr kumimoji="1" lang="zh-CN" altLang="en-US" sz="2200" dirty="0"/>
              <a:t>用</a:t>
            </a:r>
            <a:r>
              <a:rPr kumimoji="1" lang="en-US" altLang="zh-CN" sz="2200" dirty="0"/>
              <a:t>Haskell</a:t>
            </a:r>
            <a:r>
              <a:rPr kumimoji="1" lang="zh-CN" altLang="en-US" sz="2200" dirty="0"/>
              <a:t>构造原型</a:t>
            </a:r>
            <a:endParaRPr kumimoji="1" lang="en-US" altLang="zh-CN" sz="2200" dirty="0"/>
          </a:p>
          <a:p>
            <a:pPr lvl="1"/>
            <a:r>
              <a:rPr kumimoji="1" lang="zh-CN" altLang="en-US" sz="2000" dirty="0"/>
              <a:t>用于验证</a:t>
            </a:r>
            <a:endParaRPr kumimoji="1" lang="en-US" altLang="zh-CN" sz="2000" dirty="0"/>
          </a:p>
          <a:p>
            <a:pPr lvl="1"/>
            <a:r>
              <a:rPr kumimoji="1" lang="zh-CN" altLang="en-US" sz="2000" dirty="0"/>
              <a:t>再手动转换为</a:t>
            </a:r>
            <a:r>
              <a:rPr kumimoji="1" lang="en-US" altLang="zh-CN" sz="2000" dirty="0"/>
              <a:t>C</a:t>
            </a:r>
          </a:p>
        </p:txBody>
      </p:sp>
    </p:spTree>
    <p:extLst>
      <p:ext uri="{BB962C8B-B14F-4D97-AF65-F5344CB8AC3E}">
        <p14:creationId xmlns:p14="http://schemas.microsoft.com/office/powerpoint/2010/main" val="3939907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3E25D-F80F-3A42-B196-335F3430E331}"/>
              </a:ext>
            </a:extLst>
          </p:cNvPr>
          <p:cNvSpPr>
            <a:spLocks noGrp="1"/>
          </p:cNvSpPr>
          <p:nvPr>
            <p:ph type="title"/>
          </p:nvPr>
        </p:nvSpPr>
        <p:spPr/>
        <p:txBody>
          <a:bodyPr/>
          <a:lstStyle/>
          <a:p>
            <a:r>
              <a:rPr kumimoji="1" lang="zh-CN" altLang="en-US" dirty="0"/>
              <a:t>为什么学习操作系统？三个</a:t>
            </a:r>
            <a:r>
              <a:rPr kumimoji="1" lang="en-US" altLang="zh-CN" dirty="0"/>
              <a:t>“</a:t>
            </a:r>
            <a:r>
              <a:rPr kumimoji="1" lang="zh-CN" altLang="en-US" dirty="0"/>
              <a:t>有助于</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09090BEB-77D9-E04C-AABC-0AE8B75D77B0}"/>
              </a:ext>
            </a:extLst>
          </p:cNvPr>
          <p:cNvSpPr>
            <a:spLocks noGrp="1"/>
          </p:cNvSpPr>
          <p:nvPr>
            <p:ph idx="1"/>
          </p:nvPr>
        </p:nvSpPr>
        <p:spPr/>
        <p:txBody>
          <a:bodyPr>
            <a:normAutofit/>
          </a:bodyPr>
          <a:lstStyle/>
          <a:p>
            <a:pPr marL="514350" indent="-514350">
              <a:buFont typeface="+mj-lt"/>
              <a:buAutoNum type="arabicPeriod"/>
            </a:pPr>
            <a:r>
              <a:rPr kumimoji="1" lang="zh-CN" altLang="en-US" dirty="0"/>
              <a:t>有助于更好地理解底层发生了什么</a:t>
            </a:r>
            <a:endParaRPr kumimoji="1" lang="en-US" altLang="zh-CN" dirty="0"/>
          </a:p>
          <a:p>
            <a:pPr lvl="1"/>
            <a:r>
              <a:rPr kumimoji="1" lang="zh-CN" altLang="en-US" dirty="0"/>
              <a:t>有能力解释一些现象并探索更多可能</a:t>
            </a:r>
            <a:endParaRPr kumimoji="1" lang="en-US" altLang="zh-CN" dirty="0"/>
          </a:p>
          <a:p>
            <a:pPr marL="514350" indent="-514350">
              <a:buFont typeface="+mj-lt"/>
              <a:buAutoNum type="arabicPeriod"/>
            </a:pPr>
            <a:r>
              <a:rPr kumimoji="1" lang="zh-CN" altLang="en-US" dirty="0"/>
              <a:t>有助于更好地驾驭硬件</a:t>
            </a:r>
            <a:endParaRPr kumimoji="1" lang="en-US" altLang="zh-CN" dirty="0"/>
          </a:p>
          <a:p>
            <a:pPr lvl="1"/>
            <a:r>
              <a:rPr kumimoji="1" lang="zh-CN" altLang="en-US" dirty="0"/>
              <a:t>更高效、更安全地提高生产力</a:t>
            </a:r>
            <a:endParaRPr kumimoji="1" lang="en-US" altLang="zh-CN" dirty="0"/>
          </a:p>
          <a:p>
            <a:pPr marL="514350" indent="-514350">
              <a:buFont typeface="+mj-lt"/>
              <a:buAutoNum type="arabicPeriod"/>
            </a:pPr>
            <a:r>
              <a:rPr kumimoji="1" lang="zh-CN" altLang="en-US" dirty="0"/>
              <a:t>有助于做出更有影响力的工作</a:t>
            </a:r>
            <a:endParaRPr kumimoji="1" lang="en-US" altLang="zh-CN" dirty="0"/>
          </a:p>
          <a:p>
            <a:pPr lvl="1"/>
            <a:r>
              <a:rPr kumimoji="1" lang="zh-CN" altLang="en-US" dirty="0"/>
              <a:t>底层的创新能够影响大范围的应用</a:t>
            </a:r>
          </a:p>
        </p:txBody>
      </p:sp>
      <p:sp>
        <p:nvSpPr>
          <p:cNvPr id="4" name="灯片编号占位符 3">
            <a:extLst>
              <a:ext uri="{FF2B5EF4-FFF2-40B4-BE49-F238E27FC236}">
                <a16:creationId xmlns:a16="http://schemas.microsoft.com/office/drawing/2014/main" id="{E2E3B7A3-8024-6B4B-ADDE-244FBFC0344C}"/>
              </a:ext>
            </a:extLst>
          </p:cNvPr>
          <p:cNvSpPr>
            <a:spLocks noGrp="1"/>
          </p:cNvSpPr>
          <p:nvPr>
            <p:ph type="sldNum" sz="quarter" idx="12"/>
          </p:nvPr>
        </p:nvSpPr>
        <p:spPr/>
        <p:txBody>
          <a:bodyPr/>
          <a:lstStyle/>
          <a:p>
            <a:fld id="{ADE361C3-C043-4A6E-BDCE-8DA1E7D90A3B}" type="slidenum">
              <a:rPr lang="zh-CN" altLang="en-US" smtClean="0"/>
              <a:t>6</a:t>
            </a:fld>
            <a:endParaRPr lang="zh-CN" altLang="en-US"/>
          </a:p>
        </p:txBody>
      </p:sp>
    </p:spTree>
    <p:extLst>
      <p:ext uri="{BB962C8B-B14F-4D97-AF65-F5344CB8AC3E}">
        <p14:creationId xmlns:p14="http://schemas.microsoft.com/office/powerpoint/2010/main" val="22400667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3E49A-9369-B348-A3D5-58CDC6908344}"/>
              </a:ext>
            </a:extLst>
          </p:cNvPr>
          <p:cNvSpPr>
            <a:spLocks noGrp="1"/>
          </p:cNvSpPr>
          <p:nvPr>
            <p:ph type="title"/>
          </p:nvPr>
        </p:nvSpPr>
        <p:spPr/>
        <p:txBody>
          <a:bodyPr/>
          <a:lstStyle/>
          <a:p>
            <a:r>
              <a:rPr kumimoji="1" lang="en-US" altLang="zh-CN" dirty="0"/>
              <a:t>MINIX</a:t>
            </a:r>
            <a:endParaRPr kumimoji="1" lang="zh-CN" altLang="en-US" dirty="0"/>
          </a:p>
        </p:txBody>
      </p:sp>
      <p:sp>
        <p:nvSpPr>
          <p:cNvPr id="3" name="内容占位符 2">
            <a:extLst>
              <a:ext uri="{FF2B5EF4-FFF2-40B4-BE49-F238E27FC236}">
                <a16:creationId xmlns:a16="http://schemas.microsoft.com/office/drawing/2014/main" id="{B4396D4A-D258-9A43-A689-7C65E968E7C9}"/>
              </a:ext>
            </a:extLst>
          </p:cNvPr>
          <p:cNvSpPr>
            <a:spLocks noGrp="1"/>
          </p:cNvSpPr>
          <p:nvPr>
            <p:ph idx="1"/>
          </p:nvPr>
        </p:nvSpPr>
        <p:spPr/>
        <p:txBody>
          <a:bodyPr>
            <a:normAutofit/>
          </a:bodyPr>
          <a:lstStyle/>
          <a:p>
            <a:r>
              <a:rPr kumimoji="1" lang="zh-CN" altLang="en-US" sz="2400" dirty="0"/>
              <a:t>教学用的微内核</a:t>
            </a:r>
            <a:endParaRPr kumimoji="1" lang="en-US" altLang="zh-CN" sz="2400" dirty="0"/>
          </a:p>
          <a:p>
            <a:pPr lvl="1"/>
            <a:r>
              <a:rPr kumimoji="1" lang="zh-CN" altLang="en-US" sz="2000" dirty="0"/>
              <a:t>阿姆斯特丹自由大学，</a:t>
            </a:r>
            <a:r>
              <a:rPr kumimoji="1" lang="en-US" altLang="zh-CN" sz="2000" dirty="0"/>
              <a:t>Andrew</a:t>
            </a:r>
            <a:r>
              <a:rPr kumimoji="1" lang="zh-CN" altLang="en-US" sz="2000" dirty="0"/>
              <a:t> </a:t>
            </a:r>
            <a:r>
              <a:rPr kumimoji="1" lang="en-US" altLang="zh-CN" sz="2000" dirty="0"/>
              <a:t>Tanenbaum</a:t>
            </a:r>
            <a:r>
              <a:rPr kumimoji="1" lang="zh-CN" altLang="en-US" sz="2000" dirty="0"/>
              <a:t>教授</a:t>
            </a:r>
            <a:endParaRPr kumimoji="1" lang="en-US" altLang="zh-CN" sz="2000" dirty="0"/>
          </a:p>
          <a:p>
            <a:r>
              <a:rPr kumimoji="1" lang="zh-CN" altLang="en-US" sz="2400" dirty="0"/>
              <a:t>被用于</a:t>
            </a:r>
            <a:r>
              <a:rPr kumimoji="1" lang="en-US" altLang="zh-CN" sz="2400" dirty="0"/>
              <a:t>Intel</a:t>
            </a:r>
            <a:r>
              <a:rPr kumimoji="1" lang="zh-CN" altLang="en-US" sz="2400" dirty="0"/>
              <a:t>的</a:t>
            </a:r>
            <a:r>
              <a:rPr kumimoji="1" lang="en-US" altLang="zh-CN" sz="2400" dirty="0"/>
              <a:t>ME</a:t>
            </a:r>
            <a:r>
              <a:rPr kumimoji="1" lang="zh-CN" altLang="en-US" sz="2400" dirty="0"/>
              <a:t>（管理引擎）模块</a:t>
            </a:r>
            <a:endParaRPr kumimoji="1" lang="en-US" altLang="zh-CN" sz="2400" dirty="0"/>
          </a:p>
          <a:p>
            <a:pPr lvl="1"/>
            <a:r>
              <a:rPr kumimoji="1" lang="zh-CN" altLang="en-US" sz="2000" dirty="0"/>
              <a:t>也许是世界上用的最多的操作系统</a:t>
            </a:r>
            <a:r>
              <a:rPr kumimoji="1" lang="en-US" altLang="zh-CN" sz="2000" dirty="0"/>
              <a:t>...</a:t>
            </a:r>
            <a:endParaRPr kumimoji="1" lang="zh-CN" altLang="en-US" sz="2000" dirty="0"/>
          </a:p>
        </p:txBody>
      </p:sp>
      <p:sp>
        <p:nvSpPr>
          <p:cNvPr id="4" name="灯片编号占位符 3">
            <a:extLst>
              <a:ext uri="{FF2B5EF4-FFF2-40B4-BE49-F238E27FC236}">
                <a16:creationId xmlns:a16="http://schemas.microsoft.com/office/drawing/2014/main" id="{74E40803-EE7D-0945-88AA-7839F0A9301F}"/>
              </a:ext>
            </a:extLst>
          </p:cNvPr>
          <p:cNvSpPr>
            <a:spLocks noGrp="1"/>
          </p:cNvSpPr>
          <p:nvPr>
            <p:ph type="sldNum" sz="quarter" idx="12"/>
          </p:nvPr>
        </p:nvSpPr>
        <p:spPr/>
        <p:txBody>
          <a:bodyPr/>
          <a:lstStyle/>
          <a:p>
            <a:fld id="{ADE361C3-C043-4A6E-BDCE-8DA1E7D90A3B}" type="slidenum">
              <a:rPr lang="zh-CN" altLang="en-US" smtClean="0"/>
              <a:t>60</a:t>
            </a:fld>
            <a:endParaRPr lang="zh-CN" altLang="en-US"/>
          </a:p>
        </p:txBody>
      </p:sp>
      <p:pic>
        <p:nvPicPr>
          <p:cNvPr id="5" name="图片 4">
            <a:extLst>
              <a:ext uri="{FF2B5EF4-FFF2-40B4-BE49-F238E27FC236}">
                <a16:creationId xmlns:a16="http://schemas.microsoft.com/office/drawing/2014/main" id="{A4FD23F8-90F4-A44A-9CEA-999F6D6CE5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95170" y="677838"/>
            <a:ext cx="1623021" cy="1623021"/>
          </a:xfrm>
          <a:prstGeom prst="ellipse">
            <a:avLst/>
          </a:prstGeom>
        </p:spPr>
      </p:pic>
      <p:sp>
        <p:nvSpPr>
          <p:cNvPr id="6" name="矩形 5">
            <a:extLst>
              <a:ext uri="{FF2B5EF4-FFF2-40B4-BE49-F238E27FC236}">
                <a16:creationId xmlns:a16="http://schemas.microsoft.com/office/drawing/2014/main" id="{188D5153-9A74-854B-B709-E07695C2C3FF}"/>
              </a:ext>
            </a:extLst>
          </p:cNvPr>
          <p:cNvSpPr/>
          <p:nvPr/>
        </p:nvSpPr>
        <p:spPr>
          <a:xfrm>
            <a:off x="6420041" y="2416160"/>
            <a:ext cx="2373278" cy="369332"/>
          </a:xfrm>
          <a:prstGeom prst="rect">
            <a:avLst/>
          </a:prstGeom>
        </p:spPr>
        <p:txBody>
          <a:bodyPr wrap="none">
            <a:spAutoFit/>
          </a:bodyPr>
          <a:lstStyle/>
          <a:p>
            <a:pPr algn="ctr"/>
            <a:r>
              <a:rPr kumimoji="1" lang="en-US" altLang="zh-CN" b="1" dirty="0"/>
              <a:t>Andrew</a:t>
            </a:r>
            <a:r>
              <a:rPr kumimoji="1" lang="zh-CN" altLang="en-US" b="1" dirty="0"/>
              <a:t> </a:t>
            </a:r>
            <a:r>
              <a:rPr kumimoji="1" lang="en-US" altLang="zh-CN" b="1" dirty="0"/>
              <a:t>Tanenbaum</a:t>
            </a:r>
            <a:endParaRPr lang="zh-CN" altLang="en-US" b="1" dirty="0"/>
          </a:p>
        </p:txBody>
      </p:sp>
      <p:pic>
        <p:nvPicPr>
          <p:cNvPr id="7" name="图片 6">
            <a:extLst>
              <a:ext uri="{FF2B5EF4-FFF2-40B4-BE49-F238E27FC236}">
                <a16:creationId xmlns:a16="http://schemas.microsoft.com/office/drawing/2014/main" id="{D4D0DAA0-ECAA-2340-8F5E-91CDD4702C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1286" y="3491127"/>
            <a:ext cx="7281428" cy="1678910"/>
          </a:xfrm>
          <a:prstGeom prst="rect">
            <a:avLst/>
          </a:prstGeom>
        </p:spPr>
      </p:pic>
      <p:sp>
        <p:nvSpPr>
          <p:cNvPr id="8" name="矩形 7">
            <a:extLst>
              <a:ext uri="{FF2B5EF4-FFF2-40B4-BE49-F238E27FC236}">
                <a16:creationId xmlns:a16="http://schemas.microsoft.com/office/drawing/2014/main" id="{3DE95891-02B1-F04C-BB6F-EAA5B472E8E7}"/>
              </a:ext>
            </a:extLst>
          </p:cNvPr>
          <p:cNvSpPr/>
          <p:nvPr/>
        </p:nvSpPr>
        <p:spPr>
          <a:xfrm>
            <a:off x="1025629" y="5305772"/>
            <a:ext cx="6606480" cy="307777"/>
          </a:xfrm>
          <a:prstGeom prst="rect">
            <a:avLst/>
          </a:prstGeom>
        </p:spPr>
        <p:txBody>
          <a:bodyPr wrap="square">
            <a:spAutoFit/>
          </a:bodyPr>
          <a:lstStyle/>
          <a:p>
            <a:pPr algn="ctr"/>
            <a:r>
              <a:rPr lang="en" altLang="zh-CN" sz="1400"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https://www.zdnet.com/article/minix-intels-hidden-in-chip-operating-system/</a:t>
            </a:r>
            <a:endParaRPr lang="zh-CN" altLang="en-US" sz="1400" dirty="0">
              <a:solidFill>
                <a:schemeClr val="tx1">
                  <a:lumMod val="50000"/>
                  <a:lumOff val="50000"/>
                </a:schemeClr>
              </a:solidFill>
            </a:endParaRPr>
          </a:p>
        </p:txBody>
      </p:sp>
    </p:spTree>
    <p:extLst>
      <p:ext uri="{BB962C8B-B14F-4D97-AF65-F5344CB8AC3E}">
        <p14:creationId xmlns:p14="http://schemas.microsoft.com/office/powerpoint/2010/main" val="2103859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D341D3-3922-3943-BCD5-323959782706}"/>
              </a:ext>
            </a:extLst>
          </p:cNvPr>
          <p:cNvSpPr>
            <a:spLocks noGrp="1"/>
          </p:cNvSpPr>
          <p:nvPr>
            <p:ph type="sldNum" sz="quarter" idx="10"/>
          </p:nvPr>
        </p:nvSpPr>
        <p:spPr/>
        <p:txBody>
          <a:bodyPr/>
          <a:lstStyle/>
          <a:p>
            <a:fld id="{6C53781C-E1F6-4315-A39D-61273F2E0596}" type="slidenum">
              <a:rPr lang="zh-CN" altLang="en-US" smtClean="0"/>
              <a:pPr/>
              <a:t>61</a:t>
            </a:fld>
            <a:endParaRPr lang="zh-CN" altLang="en-US" dirty="0"/>
          </a:p>
        </p:txBody>
      </p:sp>
      <p:sp>
        <p:nvSpPr>
          <p:cNvPr id="3" name="文本占位符 2">
            <a:extLst>
              <a:ext uri="{FF2B5EF4-FFF2-40B4-BE49-F238E27FC236}">
                <a16:creationId xmlns:a16="http://schemas.microsoft.com/office/drawing/2014/main" id="{0521B999-A9F8-1A44-B709-C8D2CFF0F247}"/>
              </a:ext>
            </a:extLst>
          </p:cNvPr>
          <p:cNvSpPr>
            <a:spLocks noGrp="1"/>
          </p:cNvSpPr>
          <p:nvPr>
            <p:ph type="body" sz="quarter" idx="11"/>
          </p:nvPr>
        </p:nvSpPr>
        <p:spPr>
          <a:xfrm>
            <a:off x="806513" y="49188"/>
            <a:ext cx="6607541" cy="448866"/>
          </a:xfrm>
        </p:spPr>
        <p:txBody>
          <a:bodyPr>
            <a:normAutofit lnSpcReduction="10000"/>
          </a:bodyPr>
          <a:lstStyle/>
          <a:p>
            <a:r>
              <a:rPr kumimoji="1" lang="zh-CN" altLang="en-US" dirty="0"/>
              <a:t>微内核操作系统</a:t>
            </a:r>
            <a:r>
              <a:rPr kumimoji="1" lang="en-US" altLang="zh-CN" dirty="0" err="1"/>
              <a:t>ChCore</a:t>
            </a:r>
            <a:r>
              <a:rPr kumimoji="1" lang="zh-CN" altLang="en-US" dirty="0"/>
              <a:t>（课程实验裁剪于此）</a:t>
            </a:r>
          </a:p>
        </p:txBody>
      </p:sp>
      <p:grpSp>
        <p:nvGrpSpPr>
          <p:cNvPr id="6" name="组合 5">
            <a:extLst>
              <a:ext uri="{FF2B5EF4-FFF2-40B4-BE49-F238E27FC236}">
                <a16:creationId xmlns:a16="http://schemas.microsoft.com/office/drawing/2014/main" id="{1C7804CE-291B-BD42-BBD1-5F4853CC1CB5}"/>
              </a:ext>
            </a:extLst>
          </p:cNvPr>
          <p:cNvGrpSpPr/>
          <p:nvPr/>
        </p:nvGrpSpPr>
        <p:grpSpPr>
          <a:xfrm>
            <a:off x="3966814" y="1040641"/>
            <a:ext cx="5091800" cy="4355867"/>
            <a:chOff x="4789054" y="936279"/>
            <a:chExt cx="6789066" cy="5807822"/>
          </a:xfrm>
        </p:grpSpPr>
        <p:grpSp>
          <p:nvGrpSpPr>
            <p:cNvPr id="17" name="组合 16">
              <a:extLst>
                <a:ext uri="{FF2B5EF4-FFF2-40B4-BE49-F238E27FC236}">
                  <a16:creationId xmlns:a16="http://schemas.microsoft.com/office/drawing/2014/main" id="{F1790030-CF1B-5447-873C-0A712873D84E}"/>
                </a:ext>
              </a:extLst>
            </p:cNvPr>
            <p:cNvGrpSpPr/>
            <p:nvPr/>
          </p:nvGrpSpPr>
          <p:grpSpPr>
            <a:xfrm>
              <a:off x="4789054" y="936279"/>
              <a:ext cx="6579531" cy="5807822"/>
              <a:chOff x="4623460" y="878729"/>
              <a:chExt cx="6579531" cy="5807822"/>
            </a:xfrm>
          </p:grpSpPr>
          <p:grpSp>
            <p:nvGrpSpPr>
              <p:cNvPr id="5" name="组合 4">
                <a:extLst>
                  <a:ext uri="{FF2B5EF4-FFF2-40B4-BE49-F238E27FC236}">
                    <a16:creationId xmlns:a16="http://schemas.microsoft.com/office/drawing/2014/main" id="{A8E5FA80-4483-9D42-AAFE-FCDB5DDC0AAB}"/>
                  </a:ext>
                </a:extLst>
              </p:cNvPr>
              <p:cNvGrpSpPr/>
              <p:nvPr/>
            </p:nvGrpSpPr>
            <p:grpSpPr>
              <a:xfrm>
                <a:off x="4623460" y="878729"/>
                <a:ext cx="6579531" cy="5807822"/>
                <a:chOff x="2806234" y="965760"/>
                <a:chExt cx="6579531" cy="5807822"/>
              </a:xfrm>
            </p:grpSpPr>
            <p:grpSp>
              <p:nvGrpSpPr>
                <p:cNvPr id="149" name="组合 148">
                  <a:extLst>
                    <a:ext uri="{FF2B5EF4-FFF2-40B4-BE49-F238E27FC236}">
                      <a16:creationId xmlns:a16="http://schemas.microsoft.com/office/drawing/2014/main" id="{4CA508A0-4818-A549-9036-D8736A1FB48D}"/>
                    </a:ext>
                  </a:extLst>
                </p:cNvPr>
                <p:cNvGrpSpPr/>
                <p:nvPr/>
              </p:nvGrpSpPr>
              <p:grpSpPr>
                <a:xfrm>
                  <a:off x="2806234" y="965760"/>
                  <a:ext cx="6579531" cy="5807822"/>
                  <a:chOff x="2701525" y="1007289"/>
                  <a:chExt cx="6579531" cy="5807822"/>
                </a:xfrm>
              </p:grpSpPr>
              <p:cxnSp>
                <p:nvCxnSpPr>
                  <p:cNvPr id="34" name="直线连接符 33">
                    <a:extLst>
                      <a:ext uri="{FF2B5EF4-FFF2-40B4-BE49-F238E27FC236}">
                        <a16:creationId xmlns:a16="http://schemas.microsoft.com/office/drawing/2014/main" id="{2B138D2E-34F9-4A41-8E6D-741FA63621B8}"/>
                      </a:ext>
                    </a:extLst>
                  </p:cNvPr>
                  <p:cNvCxnSpPr>
                    <a:cxnSpLocks/>
                    <a:stCxn id="24" idx="2"/>
                    <a:endCxn id="31" idx="5"/>
                  </p:cNvCxnSpPr>
                  <p:nvPr/>
                </p:nvCxnSpPr>
                <p:spPr>
                  <a:xfrm>
                    <a:off x="6058232" y="6140166"/>
                    <a:ext cx="1231120" cy="504651"/>
                  </a:xfrm>
                  <a:prstGeom prst="line">
                    <a:avLst/>
                  </a:prstGeom>
                </p:spPr>
                <p:style>
                  <a:lnRef idx="1">
                    <a:schemeClr val="dk1"/>
                  </a:lnRef>
                  <a:fillRef idx="0">
                    <a:schemeClr val="dk1"/>
                  </a:fillRef>
                  <a:effectRef idx="0">
                    <a:schemeClr val="dk1"/>
                  </a:effectRef>
                  <a:fontRef idx="minor">
                    <a:schemeClr val="tx1"/>
                  </a:fontRef>
                </p:style>
              </p:cxnSp>
              <p:sp>
                <p:nvSpPr>
                  <p:cNvPr id="22" name="平行四边形 21">
                    <a:extLst>
                      <a:ext uri="{FF2B5EF4-FFF2-40B4-BE49-F238E27FC236}">
                        <a16:creationId xmlns:a16="http://schemas.microsoft.com/office/drawing/2014/main" id="{6B744E09-79B1-4849-991D-43862913768C}"/>
                      </a:ext>
                    </a:extLst>
                  </p:cNvPr>
                  <p:cNvSpPr/>
                  <p:nvPr/>
                </p:nvSpPr>
                <p:spPr>
                  <a:xfrm>
                    <a:off x="3270452" y="4319588"/>
                    <a:ext cx="5334783" cy="765056"/>
                  </a:xfrm>
                  <a:prstGeom prst="parallelogram">
                    <a:avLst>
                      <a:gd name="adj" fmla="val 160714"/>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677" dirty="0"/>
                  </a:p>
                </p:txBody>
              </p:sp>
              <p:sp>
                <p:nvSpPr>
                  <p:cNvPr id="23" name="平行四边形 22">
                    <a:extLst>
                      <a:ext uri="{FF2B5EF4-FFF2-40B4-BE49-F238E27FC236}">
                        <a16:creationId xmlns:a16="http://schemas.microsoft.com/office/drawing/2014/main" id="{2BF93283-AB9B-334D-B8D3-C23587161152}"/>
                      </a:ext>
                    </a:extLst>
                  </p:cNvPr>
                  <p:cNvSpPr/>
                  <p:nvPr/>
                </p:nvSpPr>
                <p:spPr>
                  <a:xfrm>
                    <a:off x="3609307" y="6011619"/>
                    <a:ext cx="1326078" cy="269895"/>
                  </a:xfrm>
                  <a:prstGeom prst="parallelogram">
                    <a:avLst>
                      <a:gd name="adj" fmla="val 160714"/>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XPU</a:t>
                    </a:r>
                    <a:endParaRPr kumimoji="1" lang="zh-CN" altLang="en-US" sz="900" dirty="0">
                      <a:latin typeface="Arial" panose="020B0604020202020204" pitchFamily="34" charset="0"/>
                      <a:cs typeface="Arial" panose="020B0604020202020204" pitchFamily="34" charset="0"/>
                    </a:endParaRPr>
                  </a:p>
                </p:txBody>
              </p:sp>
              <p:sp>
                <p:nvSpPr>
                  <p:cNvPr id="24" name="平行四边形 23">
                    <a:extLst>
                      <a:ext uri="{FF2B5EF4-FFF2-40B4-BE49-F238E27FC236}">
                        <a16:creationId xmlns:a16="http://schemas.microsoft.com/office/drawing/2014/main" id="{9D829FB1-76FD-D041-A7E3-0B5961311F53}"/>
                      </a:ext>
                    </a:extLst>
                  </p:cNvPr>
                  <p:cNvSpPr/>
                  <p:nvPr/>
                </p:nvSpPr>
                <p:spPr>
                  <a:xfrm>
                    <a:off x="4949033" y="6005218"/>
                    <a:ext cx="1326078" cy="269895"/>
                  </a:xfrm>
                  <a:prstGeom prst="parallelogram">
                    <a:avLst>
                      <a:gd name="adj" fmla="val 160714"/>
                    </a:avLst>
                  </a:prstGeom>
                  <a:solidFill>
                    <a:schemeClr val="bg1">
                      <a:lumMod val="9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CPU</a:t>
                    </a:r>
                    <a:endParaRPr kumimoji="1" lang="zh-CN" altLang="en-US" sz="900" dirty="0">
                      <a:latin typeface="Arial" panose="020B0604020202020204" pitchFamily="34" charset="0"/>
                      <a:cs typeface="Arial" panose="020B0604020202020204" pitchFamily="34" charset="0"/>
                    </a:endParaRPr>
                  </a:p>
                </p:txBody>
              </p:sp>
              <p:sp>
                <p:nvSpPr>
                  <p:cNvPr id="25" name="平行四边形 24">
                    <a:extLst>
                      <a:ext uri="{FF2B5EF4-FFF2-40B4-BE49-F238E27FC236}">
                        <a16:creationId xmlns:a16="http://schemas.microsoft.com/office/drawing/2014/main" id="{C5D87D0E-D2D9-8649-B9C3-0C5072F36804}"/>
                      </a:ext>
                    </a:extLst>
                  </p:cNvPr>
                  <p:cNvSpPr/>
                  <p:nvPr/>
                </p:nvSpPr>
                <p:spPr>
                  <a:xfrm>
                    <a:off x="4512977" y="6545216"/>
                    <a:ext cx="1326078" cy="269895"/>
                  </a:xfrm>
                  <a:prstGeom prst="parallelogram">
                    <a:avLst>
                      <a:gd name="adj" fmla="val 160714"/>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FPGA</a:t>
                    </a:r>
                    <a:endParaRPr kumimoji="1" lang="zh-CN" altLang="en-US" sz="900" dirty="0">
                      <a:latin typeface="Arial" panose="020B0604020202020204" pitchFamily="34" charset="0"/>
                      <a:cs typeface="Arial" panose="020B0604020202020204" pitchFamily="34" charset="0"/>
                    </a:endParaRPr>
                  </a:p>
                </p:txBody>
              </p:sp>
              <p:sp>
                <p:nvSpPr>
                  <p:cNvPr id="26" name="平行四边形 25">
                    <a:extLst>
                      <a:ext uri="{FF2B5EF4-FFF2-40B4-BE49-F238E27FC236}">
                        <a16:creationId xmlns:a16="http://schemas.microsoft.com/office/drawing/2014/main" id="{9A85FAE8-82A5-0E4F-8C05-5DFB9A2BCD74}"/>
                      </a:ext>
                    </a:extLst>
                  </p:cNvPr>
                  <p:cNvSpPr/>
                  <p:nvPr/>
                </p:nvSpPr>
                <p:spPr>
                  <a:xfrm>
                    <a:off x="3171132" y="6545216"/>
                    <a:ext cx="1326078" cy="269895"/>
                  </a:xfrm>
                  <a:prstGeom prst="parallelogram">
                    <a:avLst>
                      <a:gd name="adj" fmla="val 160714"/>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DSP</a:t>
                    </a:r>
                    <a:endParaRPr kumimoji="1" lang="zh-CN" altLang="en-US" sz="900" dirty="0">
                      <a:latin typeface="Arial" panose="020B0604020202020204" pitchFamily="34" charset="0"/>
                      <a:cs typeface="Arial" panose="020B0604020202020204" pitchFamily="34" charset="0"/>
                    </a:endParaRPr>
                  </a:p>
                </p:txBody>
              </p:sp>
              <p:cxnSp>
                <p:nvCxnSpPr>
                  <p:cNvPr id="27" name="直线连接符 26">
                    <a:extLst>
                      <a:ext uri="{FF2B5EF4-FFF2-40B4-BE49-F238E27FC236}">
                        <a16:creationId xmlns:a16="http://schemas.microsoft.com/office/drawing/2014/main" id="{66BEFC93-23A6-A545-B66F-42C246A2B845}"/>
                      </a:ext>
                    </a:extLst>
                  </p:cNvPr>
                  <p:cNvCxnSpPr>
                    <a:cxnSpLocks/>
                  </p:cNvCxnSpPr>
                  <p:nvPr/>
                </p:nvCxnSpPr>
                <p:spPr>
                  <a:xfrm>
                    <a:off x="4759137" y="6117537"/>
                    <a:ext cx="430527" cy="955"/>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8" name="直线连接符 27">
                    <a:extLst>
                      <a:ext uri="{FF2B5EF4-FFF2-40B4-BE49-F238E27FC236}">
                        <a16:creationId xmlns:a16="http://schemas.microsoft.com/office/drawing/2014/main" id="{A812474C-A483-484A-A0CA-EF75B88A87A2}"/>
                      </a:ext>
                    </a:extLst>
                  </p:cNvPr>
                  <p:cNvCxnSpPr>
                    <a:cxnSpLocks/>
                  </p:cNvCxnSpPr>
                  <p:nvPr/>
                </p:nvCxnSpPr>
                <p:spPr>
                  <a:xfrm>
                    <a:off x="4304537" y="6667318"/>
                    <a:ext cx="430527" cy="955"/>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9" name="直线连接符 28">
                    <a:extLst>
                      <a:ext uri="{FF2B5EF4-FFF2-40B4-BE49-F238E27FC236}">
                        <a16:creationId xmlns:a16="http://schemas.microsoft.com/office/drawing/2014/main" id="{7C8FAED8-A6E7-A14D-9A4F-9714B224195B}"/>
                      </a:ext>
                    </a:extLst>
                  </p:cNvPr>
                  <p:cNvCxnSpPr>
                    <a:cxnSpLocks/>
                  </p:cNvCxnSpPr>
                  <p:nvPr/>
                </p:nvCxnSpPr>
                <p:spPr>
                  <a:xfrm flipH="1">
                    <a:off x="3834171" y="6271090"/>
                    <a:ext cx="367882" cy="269895"/>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3D59B484-B055-684D-ACAB-079DAF080EC2}"/>
                      </a:ext>
                    </a:extLst>
                  </p:cNvPr>
                  <p:cNvCxnSpPr>
                    <a:cxnSpLocks/>
                  </p:cNvCxnSpPr>
                  <p:nvPr/>
                </p:nvCxnSpPr>
                <p:spPr>
                  <a:xfrm flipH="1">
                    <a:off x="5189664" y="6278418"/>
                    <a:ext cx="367882" cy="269895"/>
                  </a:xfrm>
                  <a:prstGeom prst="line">
                    <a:avLst/>
                  </a:prstGeom>
                  <a:ln w="28575">
                    <a:solidFill>
                      <a:schemeClr val="bg2">
                        <a:lumMod val="50000"/>
                      </a:schemeClr>
                    </a:solidFill>
                  </a:ln>
                </p:spPr>
                <p:style>
                  <a:lnRef idx="1">
                    <a:schemeClr val="dk1"/>
                  </a:lnRef>
                  <a:fillRef idx="0">
                    <a:schemeClr val="dk1"/>
                  </a:fillRef>
                  <a:effectRef idx="0">
                    <a:schemeClr val="dk1"/>
                  </a:effectRef>
                  <a:fontRef idx="minor">
                    <a:schemeClr val="tx1"/>
                  </a:fontRef>
                </p:style>
              </p:cxnSp>
              <p:sp>
                <p:nvSpPr>
                  <p:cNvPr id="31" name="平行四边形 30">
                    <a:extLst>
                      <a:ext uri="{FF2B5EF4-FFF2-40B4-BE49-F238E27FC236}">
                        <a16:creationId xmlns:a16="http://schemas.microsoft.com/office/drawing/2014/main" id="{FCCC1849-4215-9E47-B408-3D3F8A1726BC}"/>
                      </a:ext>
                    </a:extLst>
                  </p:cNvPr>
                  <p:cNvSpPr/>
                  <p:nvPr/>
                </p:nvSpPr>
                <p:spPr>
                  <a:xfrm>
                    <a:off x="7071704" y="6509390"/>
                    <a:ext cx="1485410" cy="270852"/>
                  </a:xfrm>
                  <a:prstGeom prst="parallelogram">
                    <a:avLst>
                      <a:gd name="adj" fmla="val 160714"/>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SPARC</a:t>
                    </a:r>
                    <a:endParaRPr kumimoji="1" lang="zh-CN" altLang="en-US" sz="900" dirty="0">
                      <a:latin typeface="Arial" panose="020B0604020202020204" pitchFamily="34" charset="0"/>
                      <a:cs typeface="Arial" panose="020B0604020202020204" pitchFamily="34" charset="0"/>
                    </a:endParaRPr>
                  </a:p>
                </p:txBody>
              </p:sp>
              <p:sp>
                <p:nvSpPr>
                  <p:cNvPr id="32" name="平行四边形 31">
                    <a:extLst>
                      <a:ext uri="{FF2B5EF4-FFF2-40B4-BE49-F238E27FC236}">
                        <a16:creationId xmlns:a16="http://schemas.microsoft.com/office/drawing/2014/main" id="{71826599-03E4-8746-B236-60196B6D7982}"/>
                      </a:ext>
                    </a:extLst>
                  </p:cNvPr>
                  <p:cNvSpPr/>
                  <p:nvPr/>
                </p:nvSpPr>
                <p:spPr>
                  <a:xfrm>
                    <a:off x="5853498" y="6520513"/>
                    <a:ext cx="1326078" cy="270852"/>
                  </a:xfrm>
                  <a:prstGeom prst="parallelogram">
                    <a:avLst>
                      <a:gd name="adj" fmla="val 160714"/>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ARM</a:t>
                    </a:r>
                    <a:endParaRPr kumimoji="1" lang="zh-CN" altLang="en-US" sz="900" dirty="0">
                      <a:latin typeface="Arial" panose="020B0604020202020204" pitchFamily="34" charset="0"/>
                      <a:cs typeface="Arial" panose="020B0604020202020204" pitchFamily="34" charset="0"/>
                    </a:endParaRPr>
                  </a:p>
                </p:txBody>
              </p:sp>
              <p:sp>
                <p:nvSpPr>
                  <p:cNvPr id="33" name="平行四边形 32">
                    <a:extLst>
                      <a:ext uri="{FF2B5EF4-FFF2-40B4-BE49-F238E27FC236}">
                        <a16:creationId xmlns:a16="http://schemas.microsoft.com/office/drawing/2014/main" id="{81B58F6B-3202-494E-B27E-E31BD5DCF0AA}"/>
                      </a:ext>
                    </a:extLst>
                  </p:cNvPr>
                  <p:cNvSpPr/>
                  <p:nvPr/>
                </p:nvSpPr>
                <p:spPr>
                  <a:xfrm>
                    <a:off x="6984152" y="6045652"/>
                    <a:ext cx="1393014" cy="270852"/>
                  </a:xfrm>
                  <a:prstGeom prst="parallelogram">
                    <a:avLst>
                      <a:gd name="adj" fmla="val 160714"/>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900" dirty="0">
                        <a:latin typeface="Arial" panose="020B0604020202020204" pitchFamily="34" charset="0"/>
                        <a:cs typeface="Arial" panose="020B0604020202020204" pitchFamily="34" charset="0"/>
                      </a:rPr>
                      <a:t>RISC-V</a:t>
                    </a:r>
                    <a:endParaRPr kumimoji="1" lang="zh-CN" altLang="en-US" sz="900" dirty="0">
                      <a:latin typeface="Arial" panose="020B0604020202020204" pitchFamily="34" charset="0"/>
                      <a:cs typeface="Arial" panose="020B0604020202020204" pitchFamily="34" charset="0"/>
                    </a:endParaRPr>
                  </a:p>
                </p:txBody>
              </p:sp>
              <p:cxnSp>
                <p:nvCxnSpPr>
                  <p:cNvPr id="35" name="直线连接符 34">
                    <a:extLst>
                      <a:ext uri="{FF2B5EF4-FFF2-40B4-BE49-F238E27FC236}">
                        <a16:creationId xmlns:a16="http://schemas.microsoft.com/office/drawing/2014/main" id="{8FADDF62-0687-814F-BCC8-2A3879E77A2E}"/>
                      </a:ext>
                    </a:extLst>
                  </p:cNvPr>
                  <p:cNvCxnSpPr>
                    <a:cxnSpLocks/>
                  </p:cNvCxnSpPr>
                  <p:nvPr/>
                </p:nvCxnSpPr>
                <p:spPr>
                  <a:xfrm>
                    <a:off x="6079689" y="6139644"/>
                    <a:ext cx="1044625" cy="71152"/>
                  </a:xfrm>
                  <a:prstGeom prst="line">
                    <a:avLst/>
                  </a:prstGeom>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0D978C1C-D405-9444-82B8-47D117728A7B}"/>
                      </a:ext>
                    </a:extLst>
                  </p:cNvPr>
                  <p:cNvCxnSpPr>
                    <a:cxnSpLocks/>
                    <a:endCxn id="32" idx="0"/>
                  </p:cNvCxnSpPr>
                  <p:nvPr/>
                </p:nvCxnSpPr>
                <p:spPr>
                  <a:xfrm>
                    <a:off x="6079689" y="6139644"/>
                    <a:ext cx="436848" cy="380869"/>
                  </a:xfrm>
                  <a:prstGeom prst="line">
                    <a:avLst/>
                  </a:prstGeom>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57DCD8A0-D9CC-B644-B3AF-345EB9BC4AB9}"/>
                      </a:ext>
                    </a:extLst>
                  </p:cNvPr>
                  <p:cNvCxnSpPr>
                    <a:cxnSpLocks/>
                  </p:cNvCxnSpPr>
                  <p:nvPr/>
                </p:nvCxnSpPr>
                <p:spPr>
                  <a:xfrm flipH="1">
                    <a:off x="4519800" y="5068507"/>
                    <a:ext cx="515119" cy="812219"/>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39" name="直线箭头连接符 38">
                    <a:extLst>
                      <a:ext uri="{FF2B5EF4-FFF2-40B4-BE49-F238E27FC236}">
                        <a16:creationId xmlns:a16="http://schemas.microsoft.com/office/drawing/2014/main" id="{4E30CEDE-9D20-DF43-9EE0-3213493D5645}"/>
                      </a:ext>
                    </a:extLst>
                  </p:cNvPr>
                  <p:cNvCxnSpPr>
                    <a:cxnSpLocks/>
                  </p:cNvCxnSpPr>
                  <p:nvPr/>
                </p:nvCxnSpPr>
                <p:spPr>
                  <a:xfrm flipH="1">
                    <a:off x="3985016" y="5068504"/>
                    <a:ext cx="1049908" cy="915482"/>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82180879-6929-EE45-9A4B-F2945B256247}"/>
                      </a:ext>
                    </a:extLst>
                  </p:cNvPr>
                  <p:cNvCxnSpPr>
                    <a:cxnSpLocks/>
                  </p:cNvCxnSpPr>
                  <p:nvPr/>
                </p:nvCxnSpPr>
                <p:spPr>
                  <a:xfrm>
                    <a:off x="5025208" y="5060554"/>
                    <a:ext cx="763421" cy="883039"/>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69834511-9C4B-BA4E-B421-E31E2458785A}"/>
                      </a:ext>
                    </a:extLst>
                  </p:cNvPr>
                  <p:cNvCxnSpPr>
                    <a:cxnSpLocks/>
                  </p:cNvCxnSpPr>
                  <p:nvPr/>
                </p:nvCxnSpPr>
                <p:spPr>
                  <a:xfrm>
                    <a:off x="5007317" y="5060554"/>
                    <a:ext cx="161926" cy="774128"/>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00CA1D4E-1081-ED41-A78F-CA0AF9169195}"/>
                      </a:ext>
                    </a:extLst>
                  </p:cNvPr>
                  <p:cNvSpPr txBox="1"/>
                  <p:nvPr/>
                </p:nvSpPr>
                <p:spPr>
                  <a:xfrm>
                    <a:off x="4087838" y="5398356"/>
                    <a:ext cx="1815054" cy="323165"/>
                  </a:xfrm>
                  <a:prstGeom prst="rect">
                    <a:avLst/>
                  </a:prstGeom>
                  <a:solidFill>
                    <a:schemeClr val="bg1"/>
                  </a:solidFill>
                </p:spPr>
                <p:txBody>
                  <a:bodyPr wrap="square" rtlCol="0">
                    <a:spAutoFit/>
                  </a:bodyPr>
                  <a:lstStyle/>
                  <a:p>
                    <a:pPr algn="ctr"/>
                    <a:r>
                      <a:rPr kumimoji="1" lang="zh-CN" altLang="en-US" sz="975" dirty="0">
                        <a:latin typeface="Microsoft YaHei" panose="020B0503020204020204" pitchFamily="34" charset="-122"/>
                        <a:ea typeface="Microsoft YaHei" panose="020B0503020204020204" pitchFamily="34" charset="-122"/>
                      </a:rPr>
                      <a:t>异构硬件抽象与管控</a:t>
                    </a:r>
                  </a:p>
                </p:txBody>
              </p:sp>
              <p:cxnSp>
                <p:nvCxnSpPr>
                  <p:cNvPr id="49" name="直线箭头连接符 48">
                    <a:extLst>
                      <a:ext uri="{FF2B5EF4-FFF2-40B4-BE49-F238E27FC236}">
                        <a16:creationId xmlns:a16="http://schemas.microsoft.com/office/drawing/2014/main" id="{1A5E2DB4-7A14-4048-8DFF-BEC1770961FC}"/>
                      </a:ext>
                    </a:extLst>
                  </p:cNvPr>
                  <p:cNvCxnSpPr>
                    <a:cxnSpLocks/>
                  </p:cNvCxnSpPr>
                  <p:nvPr/>
                </p:nvCxnSpPr>
                <p:spPr>
                  <a:xfrm flipV="1">
                    <a:off x="6796019" y="5179159"/>
                    <a:ext cx="0" cy="1330231"/>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A32E2AAB-23E7-404B-B1D7-B568100C67E0}"/>
                      </a:ext>
                    </a:extLst>
                  </p:cNvPr>
                  <p:cNvCxnSpPr>
                    <a:cxnSpLocks/>
                  </p:cNvCxnSpPr>
                  <p:nvPr/>
                </p:nvCxnSpPr>
                <p:spPr>
                  <a:xfrm flipV="1">
                    <a:off x="7968607" y="4835388"/>
                    <a:ext cx="0" cy="1210264"/>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B23CF713-95F6-FD40-A4FA-D832A7258028}"/>
                      </a:ext>
                    </a:extLst>
                  </p:cNvPr>
                  <p:cNvCxnSpPr>
                    <a:cxnSpLocks/>
                  </p:cNvCxnSpPr>
                  <p:nvPr/>
                </p:nvCxnSpPr>
                <p:spPr>
                  <a:xfrm flipV="1">
                    <a:off x="7529669" y="5084645"/>
                    <a:ext cx="0" cy="1424745"/>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25839A79-2700-BF42-A757-4D349684907F}"/>
                      </a:ext>
                    </a:extLst>
                  </p:cNvPr>
                  <p:cNvSpPr txBox="1"/>
                  <p:nvPr/>
                </p:nvSpPr>
                <p:spPr>
                  <a:xfrm>
                    <a:off x="6275111" y="5384372"/>
                    <a:ext cx="2179978" cy="323165"/>
                  </a:xfrm>
                  <a:prstGeom prst="rect">
                    <a:avLst/>
                  </a:prstGeom>
                  <a:solidFill>
                    <a:schemeClr val="bg1"/>
                  </a:solidFill>
                </p:spPr>
                <p:txBody>
                  <a:bodyPr wrap="square" rtlCol="0">
                    <a:spAutoFit/>
                  </a:bodyPr>
                  <a:lstStyle/>
                  <a:p>
                    <a:pPr algn="ctr"/>
                    <a:r>
                      <a:rPr kumimoji="1" lang="zh-CN" altLang="en-US" sz="975" dirty="0">
                        <a:latin typeface="Microsoft YaHei" panose="020B0503020204020204" pitchFamily="34" charset="-122"/>
                        <a:ea typeface="Microsoft YaHei" panose="020B0503020204020204" pitchFamily="34" charset="-122"/>
                      </a:rPr>
                      <a:t>充分发挥硬件低时延能力</a:t>
                    </a:r>
                  </a:p>
                </p:txBody>
              </p:sp>
              <p:sp>
                <p:nvSpPr>
                  <p:cNvPr id="58" name="平行四边形 57">
                    <a:extLst>
                      <a:ext uri="{FF2B5EF4-FFF2-40B4-BE49-F238E27FC236}">
                        <a16:creationId xmlns:a16="http://schemas.microsoft.com/office/drawing/2014/main" id="{A9678732-DB78-244B-A07B-45FF6D5842BB}"/>
                      </a:ext>
                    </a:extLst>
                  </p:cNvPr>
                  <p:cNvSpPr/>
                  <p:nvPr/>
                </p:nvSpPr>
                <p:spPr>
                  <a:xfrm>
                    <a:off x="3739337" y="4438911"/>
                    <a:ext cx="2251566" cy="512058"/>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50" dirty="0">
                      <a:latin typeface="Arial" panose="020B0604020202020204" pitchFamily="34" charset="0"/>
                      <a:cs typeface="Arial" panose="020B0604020202020204" pitchFamily="34" charset="0"/>
                    </a:endParaRPr>
                  </a:p>
                </p:txBody>
              </p:sp>
              <p:sp>
                <p:nvSpPr>
                  <p:cNvPr id="59" name="矩形 58">
                    <a:extLst>
                      <a:ext uri="{FF2B5EF4-FFF2-40B4-BE49-F238E27FC236}">
                        <a16:creationId xmlns:a16="http://schemas.microsoft.com/office/drawing/2014/main" id="{DB03DE04-261D-DD43-986C-0672F3415BD6}"/>
                      </a:ext>
                    </a:extLst>
                  </p:cNvPr>
                  <p:cNvSpPr/>
                  <p:nvPr/>
                </p:nvSpPr>
                <p:spPr>
                  <a:xfrm>
                    <a:off x="4258538" y="4527610"/>
                    <a:ext cx="1323438" cy="338555"/>
                  </a:xfrm>
                  <a:prstGeom prst="rect">
                    <a:avLst/>
                  </a:prstGeom>
                </p:spPr>
                <p:txBody>
                  <a:bodyPr wrap="none">
                    <a:spAutoFit/>
                  </a:bodyPr>
                  <a:lstStyle/>
                  <a:p>
                    <a:r>
                      <a:rPr kumimoji="1" lang="zh-CN" altLang="en-US" sz="1050" dirty="0">
                        <a:solidFill>
                          <a:prstClr val="black"/>
                        </a:solidFill>
                        <a:latin typeface="Microsoft YaHei" panose="020B0503020204020204" pitchFamily="34" charset="-122"/>
                        <a:ea typeface="Microsoft YaHei" panose="020B0503020204020204" pitchFamily="34" charset="-122"/>
                      </a:rPr>
                      <a:t>轻量化微内核</a:t>
                    </a:r>
                    <a:endParaRPr lang="zh-CN" altLang="en-US" sz="1350" dirty="0"/>
                  </a:p>
                </p:txBody>
              </p:sp>
              <p:sp>
                <p:nvSpPr>
                  <p:cNvPr id="60" name="平行四边形 59">
                    <a:extLst>
                      <a:ext uri="{FF2B5EF4-FFF2-40B4-BE49-F238E27FC236}">
                        <a16:creationId xmlns:a16="http://schemas.microsoft.com/office/drawing/2014/main" id="{68D39077-FCBB-2C4C-9589-150AF44BC86B}"/>
                      </a:ext>
                    </a:extLst>
                  </p:cNvPr>
                  <p:cNvSpPr/>
                  <p:nvPr/>
                </p:nvSpPr>
                <p:spPr>
                  <a:xfrm>
                    <a:off x="5877557" y="4460324"/>
                    <a:ext cx="743732" cy="144431"/>
                  </a:xfrm>
                  <a:prstGeom prst="parallelogram">
                    <a:avLst>
                      <a:gd name="adj" fmla="val 160714"/>
                    </a:avLst>
                  </a:prstGeom>
                  <a:solidFill>
                    <a:schemeClr val="tx1">
                      <a:lumMod val="50000"/>
                      <a:lumOff val="5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50" dirty="0">
                      <a:latin typeface="Arial" panose="020B0604020202020204" pitchFamily="34" charset="0"/>
                      <a:cs typeface="Arial" panose="020B0604020202020204" pitchFamily="34" charset="0"/>
                    </a:endParaRPr>
                  </a:p>
                </p:txBody>
              </p:sp>
              <p:pic>
                <p:nvPicPr>
                  <p:cNvPr id="63" name="Picture 2">
                    <a:extLst>
                      <a:ext uri="{FF2B5EF4-FFF2-40B4-BE49-F238E27FC236}">
                        <a16:creationId xmlns:a16="http://schemas.microsoft.com/office/drawing/2014/main" id="{2B97E6A6-F7FF-E24E-9E26-14326153C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095" y="4368269"/>
                    <a:ext cx="272076" cy="272076"/>
                  </a:xfrm>
                  <a:prstGeom prst="rect">
                    <a:avLst/>
                  </a:prstGeom>
                  <a:noFill/>
                  <a:extLst>
                    <a:ext uri="{909E8E84-426E-40DD-AFC4-6F175D3DCCD1}">
                      <a14:hiddenFill xmlns:a14="http://schemas.microsoft.com/office/drawing/2010/main">
                        <a:solidFill>
                          <a:srgbClr val="FFFFFF"/>
                        </a:solidFill>
                      </a14:hiddenFill>
                    </a:ext>
                  </a:extLst>
                </p:spPr>
              </p:pic>
              <p:sp>
                <p:nvSpPr>
                  <p:cNvPr id="64" name="矩形 63">
                    <a:extLst>
                      <a:ext uri="{FF2B5EF4-FFF2-40B4-BE49-F238E27FC236}">
                        <a16:creationId xmlns:a16="http://schemas.microsoft.com/office/drawing/2014/main" id="{E075E5BC-084C-9C44-8A2B-657346FAD63E}"/>
                      </a:ext>
                    </a:extLst>
                  </p:cNvPr>
                  <p:cNvSpPr/>
                  <p:nvPr/>
                </p:nvSpPr>
                <p:spPr>
                  <a:xfrm>
                    <a:off x="6970228" y="4375181"/>
                    <a:ext cx="861775" cy="307776"/>
                  </a:xfrm>
                  <a:prstGeom prst="rect">
                    <a:avLst/>
                  </a:prstGeom>
                </p:spPr>
                <p:txBody>
                  <a:bodyPr wrap="none">
                    <a:spAutoFit/>
                  </a:bodyPr>
                  <a:lstStyle/>
                  <a:p>
                    <a:r>
                      <a:rPr kumimoji="1" lang="zh-CN" altLang="en-US" sz="900" dirty="0">
                        <a:solidFill>
                          <a:prstClr val="black"/>
                        </a:solidFill>
                        <a:latin typeface="Microsoft YaHei" panose="020B0503020204020204" pitchFamily="34" charset="-122"/>
                        <a:ea typeface="Microsoft YaHei" panose="020B0503020204020204" pitchFamily="34" charset="-122"/>
                      </a:rPr>
                      <a:t>确定时延</a:t>
                    </a:r>
                    <a:endParaRPr lang="zh-CN" altLang="en-US" sz="1200" dirty="0"/>
                  </a:p>
                </p:txBody>
              </p:sp>
              <p:sp>
                <p:nvSpPr>
                  <p:cNvPr id="65" name="文本框 64">
                    <a:extLst>
                      <a:ext uri="{FF2B5EF4-FFF2-40B4-BE49-F238E27FC236}">
                        <a16:creationId xmlns:a16="http://schemas.microsoft.com/office/drawing/2014/main" id="{F3D7C506-764A-C244-A971-7DDEBD2951DB}"/>
                      </a:ext>
                    </a:extLst>
                  </p:cNvPr>
                  <p:cNvSpPr txBox="1"/>
                  <p:nvPr/>
                </p:nvSpPr>
                <p:spPr>
                  <a:xfrm rot="19660355">
                    <a:off x="3047206" y="4390350"/>
                    <a:ext cx="1377538" cy="338555"/>
                  </a:xfrm>
                  <a:prstGeom prst="rect">
                    <a:avLst/>
                  </a:prstGeom>
                  <a:noFill/>
                </p:spPr>
                <p:txBody>
                  <a:bodyPr wrap="square" rtlCol="0">
                    <a:spAutoFit/>
                  </a:bodyPr>
                  <a:lstStyle/>
                  <a:p>
                    <a:pPr algn="ctr"/>
                    <a:r>
                      <a:rPr kumimoji="1" lang="zh-CN" altLang="en-US" sz="1050" b="1" dirty="0">
                        <a:solidFill>
                          <a:srgbClr val="C00000"/>
                        </a:solidFill>
                        <a:latin typeface="Microsoft YaHei" panose="020B0503020204020204" pitchFamily="34" charset="-122"/>
                        <a:ea typeface="Microsoft YaHei" panose="020B0503020204020204" pitchFamily="34" charset="-122"/>
                      </a:rPr>
                      <a:t>微内核</a:t>
                    </a:r>
                  </a:p>
                </p:txBody>
              </p:sp>
              <p:sp>
                <p:nvSpPr>
                  <p:cNvPr id="66" name="文本框 65">
                    <a:extLst>
                      <a:ext uri="{FF2B5EF4-FFF2-40B4-BE49-F238E27FC236}">
                        <a16:creationId xmlns:a16="http://schemas.microsoft.com/office/drawing/2014/main" id="{C61FFF03-9EA1-044F-8886-161621158EAA}"/>
                      </a:ext>
                    </a:extLst>
                  </p:cNvPr>
                  <p:cNvSpPr txBox="1"/>
                  <p:nvPr/>
                </p:nvSpPr>
                <p:spPr>
                  <a:xfrm rot="19449697">
                    <a:off x="2701525" y="6067592"/>
                    <a:ext cx="1377538" cy="338555"/>
                  </a:xfrm>
                  <a:prstGeom prst="rect">
                    <a:avLst/>
                  </a:prstGeom>
                  <a:noFill/>
                </p:spPr>
                <p:txBody>
                  <a:bodyPr wrap="square" rtlCol="0">
                    <a:spAutoFit/>
                  </a:bodyPr>
                  <a:lstStyle/>
                  <a:p>
                    <a:pPr algn="ctr"/>
                    <a:r>
                      <a:rPr kumimoji="1" lang="zh-CN" altLang="en-US" sz="1050" b="1" dirty="0">
                        <a:latin typeface="Microsoft YaHei" panose="020B0503020204020204" pitchFamily="34" charset="-122"/>
                        <a:ea typeface="Microsoft YaHei" panose="020B0503020204020204" pitchFamily="34" charset="-122"/>
                      </a:rPr>
                      <a:t>硬件平台</a:t>
                    </a:r>
                  </a:p>
                </p:txBody>
              </p:sp>
              <p:sp>
                <p:nvSpPr>
                  <p:cNvPr id="67" name="文本框 66">
                    <a:extLst>
                      <a:ext uri="{FF2B5EF4-FFF2-40B4-BE49-F238E27FC236}">
                        <a16:creationId xmlns:a16="http://schemas.microsoft.com/office/drawing/2014/main" id="{87BA755B-4C6D-184C-AF09-F376BC3AEFD9}"/>
                      </a:ext>
                    </a:extLst>
                  </p:cNvPr>
                  <p:cNvSpPr txBox="1"/>
                  <p:nvPr/>
                </p:nvSpPr>
                <p:spPr>
                  <a:xfrm>
                    <a:off x="6084046" y="4656205"/>
                    <a:ext cx="861776" cy="492443"/>
                  </a:xfrm>
                  <a:prstGeom prst="rect">
                    <a:avLst/>
                  </a:prstGeom>
                  <a:noFill/>
                </p:spPr>
                <p:txBody>
                  <a:bodyPr wrap="none" rtlCol="0">
                    <a:spAutoFit/>
                  </a:bodyPr>
                  <a:lstStyle/>
                  <a:p>
                    <a:pPr algn="ctr"/>
                    <a:r>
                      <a:rPr kumimoji="1" lang="zh-CN" altLang="en-US" sz="900" dirty="0"/>
                      <a:t>可配置</a:t>
                    </a:r>
                    <a:endParaRPr kumimoji="1" lang="en-US" altLang="zh-CN" sz="900" dirty="0"/>
                  </a:p>
                  <a:p>
                    <a:pPr algn="ctr"/>
                    <a:r>
                      <a:rPr kumimoji="1" lang="zh-CN" altLang="en-US" sz="900" dirty="0"/>
                      <a:t>系统服务</a:t>
                    </a:r>
                  </a:p>
                </p:txBody>
              </p:sp>
              <p:sp>
                <p:nvSpPr>
                  <p:cNvPr id="70" name="文本框 69">
                    <a:extLst>
                      <a:ext uri="{FF2B5EF4-FFF2-40B4-BE49-F238E27FC236}">
                        <a16:creationId xmlns:a16="http://schemas.microsoft.com/office/drawing/2014/main" id="{CACCFF7C-16DC-FA44-94F8-52B9C0EC9A10}"/>
                      </a:ext>
                    </a:extLst>
                  </p:cNvPr>
                  <p:cNvSpPr txBox="1"/>
                  <p:nvPr/>
                </p:nvSpPr>
                <p:spPr>
                  <a:xfrm rot="19637923">
                    <a:off x="2945985" y="2745102"/>
                    <a:ext cx="1997452" cy="338555"/>
                  </a:xfrm>
                  <a:prstGeom prst="rect">
                    <a:avLst/>
                  </a:prstGeom>
                  <a:noFill/>
                </p:spPr>
                <p:txBody>
                  <a:bodyPr wrap="square" rtlCol="0">
                    <a:spAutoFit/>
                  </a:bodyPr>
                  <a:lstStyle/>
                  <a:p>
                    <a:pPr algn="ctr"/>
                    <a:r>
                      <a:rPr kumimoji="1" lang="zh-CN" altLang="en-US" sz="1050" b="1" dirty="0">
                        <a:solidFill>
                          <a:srgbClr val="C00000"/>
                        </a:solidFill>
                        <a:latin typeface="Microsoft YaHei" panose="020B0503020204020204" pitchFamily="34" charset="-122"/>
                        <a:ea typeface="Microsoft YaHei" panose="020B0503020204020204" pitchFamily="34" charset="-122"/>
                      </a:rPr>
                      <a:t>微内核操作系统服务</a:t>
                    </a:r>
                  </a:p>
                </p:txBody>
              </p:sp>
              <p:sp>
                <p:nvSpPr>
                  <p:cNvPr id="74" name="平行四边形 73">
                    <a:extLst>
                      <a:ext uri="{FF2B5EF4-FFF2-40B4-BE49-F238E27FC236}">
                        <a16:creationId xmlns:a16="http://schemas.microsoft.com/office/drawing/2014/main" id="{47E6851F-C533-C949-ABAA-125B679D9DCC}"/>
                      </a:ext>
                    </a:extLst>
                  </p:cNvPr>
                  <p:cNvSpPr/>
                  <p:nvPr/>
                </p:nvSpPr>
                <p:spPr>
                  <a:xfrm>
                    <a:off x="5593967" y="4653103"/>
                    <a:ext cx="743732" cy="144431"/>
                  </a:xfrm>
                  <a:prstGeom prst="parallelogram">
                    <a:avLst>
                      <a:gd name="adj" fmla="val 160714"/>
                    </a:avLst>
                  </a:prstGeom>
                  <a:solidFill>
                    <a:schemeClr val="tx1">
                      <a:lumMod val="50000"/>
                      <a:lumOff val="5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50" dirty="0">
                      <a:latin typeface="Arial" panose="020B0604020202020204" pitchFamily="34" charset="0"/>
                      <a:cs typeface="Arial" panose="020B0604020202020204" pitchFamily="34" charset="0"/>
                    </a:endParaRPr>
                  </a:p>
                </p:txBody>
              </p:sp>
              <p:sp>
                <p:nvSpPr>
                  <p:cNvPr id="75" name="平行四边形 74">
                    <a:extLst>
                      <a:ext uri="{FF2B5EF4-FFF2-40B4-BE49-F238E27FC236}">
                        <a16:creationId xmlns:a16="http://schemas.microsoft.com/office/drawing/2014/main" id="{418ABDA7-EDCB-8740-9B53-C621EBA56EEA}"/>
                      </a:ext>
                    </a:extLst>
                  </p:cNvPr>
                  <p:cNvSpPr/>
                  <p:nvPr/>
                </p:nvSpPr>
                <p:spPr>
                  <a:xfrm>
                    <a:off x="5299667" y="4857112"/>
                    <a:ext cx="743732" cy="144431"/>
                  </a:xfrm>
                  <a:prstGeom prst="parallelogram">
                    <a:avLst>
                      <a:gd name="adj" fmla="val 160714"/>
                    </a:avLst>
                  </a:prstGeom>
                  <a:solidFill>
                    <a:schemeClr val="tx1">
                      <a:lumMod val="50000"/>
                      <a:lumOff val="50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050" dirty="0">
                      <a:latin typeface="Arial" panose="020B0604020202020204" pitchFamily="34" charset="0"/>
                      <a:cs typeface="Arial" panose="020B0604020202020204" pitchFamily="34" charset="0"/>
                    </a:endParaRPr>
                  </a:p>
                </p:txBody>
              </p:sp>
              <p:pic>
                <p:nvPicPr>
                  <p:cNvPr id="76" name="Picture 4" descr="Gear icon - Free download on Iconfinder">
                    <a:extLst>
                      <a:ext uri="{FF2B5EF4-FFF2-40B4-BE49-F238E27FC236}">
                        <a16:creationId xmlns:a16="http://schemas.microsoft.com/office/drawing/2014/main" id="{8954862B-06A0-D64A-9613-A7CBF64AAF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13764" y="4593751"/>
                    <a:ext cx="272076" cy="272076"/>
                  </a:xfrm>
                  <a:prstGeom prst="rect">
                    <a:avLst/>
                  </a:prstGeom>
                  <a:noFill/>
                  <a:extLst>
                    <a:ext uri="{909E8E84-426E-40DD-AFC4-6F175D3DCCD1}">
                      <a14:hiddenFill xmlns:a14="http://schemas.microsoft.com/office/drawing/2010/main">
                        <a:solidFill>
                          <a:srgbClr val="FFFFFF"/>
                        </a:solidFill>
                      </a14:hiddenFill>
                    </a:ext>
                  </a:extLst>
                </p:spPr>
              </p:pic>
              <p:sp>
                <p:nvSpPr>
                  <p:cNvPr id="77" name="矩形 76">
                    <a:extLst>
                      <a:ext uri="{FF2B5EF4-FFF2-40B4-BE49-F238E27FC236}">
                        <a16:creationId xmlns:a16="http://schemas.microsoft.com/office/drawing/2014/main" id="{892F9ED9-B7BC-054C-A4C0-EF79AE02DBA7}"/>
                      </a:ext>
                    </a:extLst>
                  </p:cNvPr>
                  <p:cNvSpPr/>
                  <p:nvPr/>
                </p:nvSpPr>
                <p:spPr>
                  <a:xfrm>
                    <a:off x="6824056" y="4588110"/>
                    <a:ext cx="861775" cy="307776"/>
                  </a:xfrm>
                  <a:prstGeom prst="rect">
                    <a:avLst/>
                  </a:prstGeom>
                </p:spPr>
                <p:txBody>
                  <a:bodyPr wrap="none">
                    <a:spAutoFit/>
                  </a:bodyPr>
                  <a:lstStyle/>
                  <a:p>
                    <a:r>
                      <a:rPr kumimoji="1" lang="zh-CN" altLang="en-US" sz="900" dirty="0">
                        <a:solidFill>
                          <a:prstClr val="black"/>
                        </a:solidFill>
                        <a:latin typeface="Microsoft YaHei" panose="020B0503020204020204" pitchFamily="34" charset="-122"/>
                        <a:ea typeface="Microsoft YaHei" panose="020B0503020204020204" pitchFamily="34" charset="-122"/>
                      </a:rPr>
                      <a:t>隔离可靠</a:t>
                    </a:r>
                    <a:endParaRPr lang="zh-CN" altLang="en-US" sz="1200" dirty="0"/>
                  </a:p>
                </p:txBody>
              </p:sp>
              <p:sp>
                <p:nvSpPr>
                  <p:cNvPr id="78" name="平行四边形 77">
                    <a:extLst>
                      <a:ext uri="{FF2B5EF4-FFF2-40B4-BE49-F238E27FC236}">
                        <a16:creationId xmlns:a16="http://schemas.microsoft.com/office/drawing/2014/main" id="{9F0596DD-BD01-5944-8687-BEA6B5E39761}"/>
                      </a:ext>
                    </a:extLst>
                  </p:cNvPr>
                  <p:cNvSpPr/>
                  <p:nvPr/>
                </p:nvSpPr>
                <p:spPr>
                  <a:xfrm>
                    <a:off x="3337680" y="2559715"/>
                    <a:ext cx="5702413" cy="979906"/>
                  </a:xfrm>
                  <a:prstGeom prst="parallelogram">
                    <a:avLst>
                      <a:gd name="adj" fmla="val 160714"/>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677" dirty="0"/>
                  </a:p>
                </p:txBody>
              </p:sp>
              <p:cxnSp>
                <p:nvCxnSpPr>
                  <p:cNvPr id="79" name="直线箭头连接符 78">
                    <a:extLst>
                      <a:ext uri="{FF2B5EF4-FFF2-40B4-BE49-F238E27FC236}">
                        <a16:creationId xmlns:a16="http://schemas.microsoft.com/office/drawing/2014/main" id="{DB2A9320-37FF-7445-85BD-517B32F3C886}"/>
                      </a:ext>
                    </a:extLst>
                  </p:cNvPr>
                  <p:cNvCxnSpPr>
                    <a:cxnSpLocks/>
                  </p:cNvCxnSpPr>
                  <p:nvPr/>
                </p:nvCxnSpPr>
                <p:spPr>
                  <a:xfrm flipV="1">
                    <a:off x="4984045" y="3558069"/>
                    <a:ext cx="0" cy="734707"/>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16CC3609-2545-FD4E-A86D-AA314BDB565B}"/>
                      </a:ext>
                    </a:extLst>
                  </p:cNvPr>
                  <p:cNvCxnSpPr>
                    <a:cxnSpLocks/>
                  </p:cNvCxnSpPr>
                  <p:nvPr/>
                </p:nvCxnSpPr>
                <p:spPr>
                  <a:xfrm flipV="1">
                    <a:off x="6922387" y="3558069"/>
                    <a:ext cx="0" cy="734705"/>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81" name="直线箭头连接符 80">
                    <a:extLst>
                      <a:ext uri="{FF2B5EF4-FFF2-40B4-BE49-F238E27FC236}">
                        <a16:creationId xmlns:a16="http://schemas.microsoft.com/office/drawing/2014/main" id="{067B4FF0-32B4-C342-A754-E85076E49B9F}"/>
                      </a:ext>
                    </a:extLst>
                  </p:cNvPr>
                  <p:cNvCxnSpPr>
                    <a:cxnSpLocks/>
                  </p:cNvCxnSpPr>
                  <p:nvPr/>
                </p:nvCxnSpPr>
                <p:spPr>
                  <a:xfrm flipV="1">
                    <a:off x="5929626" y="3558069"/>
                    <a:ext cx="9218" cy="734705"/>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sp>
                <p:nvSpPr>
                  <p:cNvPr id="87" name="文本框 86">
                    <a:extLst>
                      <a:ext uri="{FF2B5EF4-FFF2-40B4-BE49-F238E27FC236}">
                        <a16:creationId xmlns:a16="http://schemas.microsoft.com/office/drawing/2014/main" id="{CE20C955-3C39-E243-8C12-2F913C1ACE67}"/>
                      </a:ext>
                    </a:extLst>
                  </p:cNvPr>
                  <p:cNvSpPr txBox="1"/>
                  <p:nvPr/>
                </p:nvSpPr>
                <p:spPr>
                  <a:xfrm>
                    <a:off x="4248119" y="3805001"/>
                    <a:ext cx="3519693" cy="323165"/>
                  </a:xfrm>
                  <a:prstGeom prst="rect">
                    <a:avLst/>
                  </a:prstGeom>
                  <a:solidFill>
                    <a:schemeClr val="bg1"/>
                  </a:solidFill>
                </p:spPr>
                <p:txBody>
                  <a:bodyPr wrap="square" rtlCol="0">
                    <a:spAutoFit/>
                  </a:bodyPr>
                  <a:lstStyle/>
                  <a:p>
                    <a:pPr algn="ctr"/>
                    <a:r>
                      <a:rPr kumimoji="1" lang="zh-CN" altLang="en-US" sz="975" dirty="0">
                        <a:latin typeface="Microsoft YaHei" panose="020B0503020204020204" pitchFamily="34" charset="-122"/>
                        <a:ea typeface="Microsoft YaHei" panose="020B0503020204020204" pitchFamily="34" charset="-122"/>
                      </a:rPr>
                      <a:t>基于软硬件协同设计的系统抽象</a:t>
                    </a:r>
                  </a:p>
                </p:txBody>
              </p:sp>
              <p:sp>
                <p:nvSpPr>
                  <p:cNvPr id="88" name="平行四边形 87">
                    <a:extLst>
                      <a:ext uri="{FF2B5EF4-FFF2-40B4-BE49-F238E27FC236}">
                        <a16:creationId xmlns:a16="http://schemas.microsoft.com/office/drawing/2014/main" id="{F451F188-C4A3-0842-BB6D-3A8A353F1DB7}"/>
                      </a:ext>
                    </a:extLst>
                  </p:cNvPr>
                  <p:cNvSpPr/>
                  <p:nvPr/>
                </p:nvSpPr>
                <p:spPr>
                  <a:xfrm>
                    <a:off x="4428580" y="2649426"/>
                    <a:ext cx="1909119" cy="303794"/>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050" dirty="0">
                        <a:latin typeface="Arial" panose="020B0604020202020204" pitchFamily="34" charset="0"/>
                        <a:cs typeface="Arial" panose="020B0604020202020204" pitchFamily="34" charset="0"/>
                      </a:rPr>
                      <a:t>进程服务</a:t>
                    </a:r>
                  </a:p>
                </p:txBody>
              </p:sp>
              <p:sp>
                <p:nvSpPr>
                  <p:cNvPr id="89" name="平行四边形 88">
                    <a:extLst>
                      <a:ext uri="{FF2B5EF4-FFF2-40B4-BE49-F238E27FC236}">
                        <a16:creationId xmlns:a16="http://schemas.microsoft.com/office/drawing/2014/main" id="{F1282E1B-E769-3D48-B62F-9045EA66D565}"/>
                      </a:ext>
                    </a:extLst>
                  </p:cNvPr>
                  <p:cNvSpPr/>
                  <p:nvPr/>
                </p:nvSpPr>
                <p:spPr>
                  <a:xfrm>
                    <a:off x="3655239" y="3018034"/>
                    <a:ext cx="1900392" cy="418502"/>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050" dirty="0">
                        <a:latin typeface="Arial" panose="020B0604020202020204" pitchFamily="34" charset="0"/>
                        <a:cs typeface="Arial" panose="020B0604020202020204" pitchFamily="34" charset="0"/>
                      </a:rPr>
                      <a:t>驱动框架</a:t>
                    </a:r>
                  </a:p>
                </p:txBody>
              </p:sp>
              <p:sp>
                <p:nvSpPr>
                  <p:cNvPr id="91" name="平行四边形 90">
                    <a:extLst>
                      <a:ext uri="{FF2B5EF4-FFF2-40B4-BE49-F238E27FC236}">
                        <a16:creationId xmlns:a16="http://schemas.microsoft.com/office/drawing/2014/main" id="{CB2CC654-43BB-704E-AF3B-5FF9346991C7}"/>
                      </a:ext>
                    </a:extLst>
                  </p:cNvPr>
                  <p:cNvSpPr/>
                  <p:nvPr/>
                </p:nvSpPr>
                <p:spPr>
                  <a:xfrm>
                    <a:off x="4950746" y="3014728"/>
                    <a:ext cx="1900392" cy="428719"/>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050" dirty="0">
                        <a:latin typeface="Arial" panose="020B0604020202020204" pitchFamily="34" charset="0"/>
                        <a:cs typeface="Arial" panose="020B0604020202020204" pitchFamily="34" charset="0"/>
                      </a:rPr>
                      <a:t>文件系统</a:t>
                    </a:r>
                  </a:p>
                </p:txBody>
              </p:sp>
              <p:sp>
                <p:nvSpPr>
                  <p:cNvPr id="92" name="平行四边形 91">
                    <a:extLst>
                      <a:ext uri="{FF2B5EF4-FFF2-40B4-BE49-F238E27FC236}">
                        <a16:creationId xmlns:a16="http://schemas.microsoft.com/office/drawing/2014/main" id="{E21F14B0-07CB-FD48-AC77-322C1B4F46B0}"/>
                      </a:ext>
                    </a:extLst>
                  </p:cNvPr>
                  <p:cNvSpPr/>
                  <p:nvPr/>
                </p:nvSpPr>
                <p:spPr>
                  <a:xfrm>
                    <a:off x="6246252" y="3016426"/>
                    <a:ext cx="1900392" cy="427022"/>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050" dirty="0">
                        <a:latin typeface="Arial" panose="020B0604020202020204" pitchFamily="34" charset="0"/>
                        <a:cs typeface="Arial" panose="020B0604020202020204" pitchFamily="34" charset="0"/>
                      </a:rPr>
                      <a:t>网络服务</a:t>
                    </a:r>
                  </a:p>
                </p:txBody>
              </p:sp>
              <p:sp>
                <p:nvSpPr>
                  <p:cNvPr id="98" name="矩形 97">
                    <a:extLst>
                      <a:ext uri="{FF2B5EF4-FFF2-40B4-BE49-F238E27FC236}">
                        <a16:creationId xmlns:a16="http://schemas.microsoft.com/office/drawing/2014/main" id="{ECF37143-29CD-374D-84A0-BECD67C79F6D}"/>
                      </a:ext>
                    </a:extLst>
                  </p:cNvPr>
                  <p:cNvSpPr/>
                  <p:nvPr/>
                </p:nvSpPr>
                <p:spPr>
                  <a:xfrm>
                    <a:off x="7909403" y="2588159"/>
                    <a:ext cx="442856" cy="369332"/>
                  </a:xfrm>
                  <a:prstGeom prst="rect">
                    <a:avLst/>
                  </a:prstGeom>
                </p:spPr>
                <p:txBody>
                  <a:bodyPr wrap="none">
                    <a:spAutoFit/>
                  </a:bodyPr>
                  <a:lstStyle/>
                  <a:p>
                    <a:pPr lvl="0"/>
                    <a:r>
                      <a:rPr kumimoji="1" lang="en-US" altLang="zh-CN" sz="1200" b="1" dirty="0">
                        <a:solidFill>
                          <a:prstClr val="black"/>
                        </a:solidFill>
                        <a:latin typeface="Microsoft YaHei" panose="020B0503020204020204" pitchFamily="34" charset="-122"/>
                        <a:ea typeface="Microsoft YaHei" panose="020B0503020204020204" pitchFamily="34" charset="-122"/>
                      </a:rPr>
                      <a:t>…</a:t>
                    </a:r>
                    <a:endParaRPr lang="zh-CN" altLang="en-US" sz="1500" b="1" dirty="0">
                      <a:solidFill>
                        <a:prstClr val="black"/>
                      </a:solidFill>
                    </a:endParaRPr>
                  </a:p>
                </p:txBody>
              </p:sp>
              <p:sp>
                <p:nvSpPr>
                  <p:cNvPr id="101" name="平行四边形 100">
                    <a:extLst>
                      <a:ext uri="{FF2B5EF4-FFF2-40B4-BE49-F238E27FC236}">
                        <a16:creationId xmlns:a16="http://schemas.microsoft.com/office/drawing/2014/main" id="{DF5A2C7D-DF8B-DD4C-9809-8B370B7BDFF7}"/>
                      </a:ext>
                    </a:extLst>
                  </p:cNvPr>
                  <p:cNvSpPr/>
                  <p:nvPr/>
                </p:nvSpPr>
                <p:spPr>
                  <a:xfrm>
                    <a:off x="3800235" y="1007289"/>
                    <a:ext cx="5480821" cy="765056"/>
                  </a:xfrm>
                  <a:prstGeom prst="parallelogram">
                    <a:avLst>
                      <a:gd name="adj" fmla="val 160714"/>
                    </a:avLst>
                  </a:prstGeom>
                  <a:solidFill>
                    <a:schemeClr val="bg1"/>
                  </a:solid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677" dirty="0"/>
                  </a:p>
                </p:txBody>
              </p:sp>
              <p:sp>
                <p:nvSpPr>
                  <p:cNvPr id="102" name="文本框 101">
                    <a:extLst>
                      <a:ext uri="{FF2B5EF4-FFF2-40B4-BE49-F238E27FC236}">
                        <a16:creationId xmlns:a16="http://schemas.microsoft.com/office/drawing/2014/main" id="{9A36EE54-A1D5-614A-8265-32DC983BB8C9}"/>
                      </a:ext>
                    </a:extLst>
                  </p:cNvPr>
                  <p:cNvSpPr txBox="1"/>
                  <p:nvPr/>
                </p:nvSpPr>
                <p:spPr>
                  <a:xfrm rot="19637923">
                    <a:off x="3418226" y="1088410"/>
                    <a:ext cx="1734897" cy="338555"/>
                  </a:xfrm>
                  <a:prstGeom prst="rect">
                    <a:avLst/>
                  </a:prstGeom>
                  <a:noFill/>
                </p:spPr>
                <p:txBody>
                  <a:bodyPr wrap="square" rtlCol="0">
                    <a:spAutoFit/>
                  </a:bodyPr>
                  <a:lstStyle/>
                  <a:p>
                    <a:pPr algn="ctr"/>
                    <a:r>
                      <a:rPr kumimoji="1" lang="zh-CN" altLang="en-US" sz="1050" b="1" dirty="0">
                        <a:solidFill>
                          <a:srgbClr val="0070C0"/>
                        </a:solidFill>
                        <a:latin typeface="Microsoft YaHei" panose="020B0503020204020204" pitchFamily="34" charset="-122"/>
                        <a:ea typeface="Microsoft YaHei" panose="020B0503020204020204" pitchFamily="34" charset="-122"/>
                      </a:rPr>
                      <a:t>领域框架赋能应用</a:t>
                    </a:r>
                  </a:p>
                </p:txBody>
              </p:sp>
              <p:cxnSp>
                <p:nvCxnSpPr>
                  <p:cNvPr id="109" name="直线连接符 108">
                    <a:extLst>
                      <a:ext uri="{FF2B5EF4-FFF2-40B4-BE49-F238E27FC236}">
                        <a16:creationId xmlns:a16="http://schemas.microsoft.com/office/drawing/2014/main" id="{18169965-E2E4-8A45-86F1-09F016D26E76}"/>
                      </a:ext>
                    </a:extLst>
                  </p:cNvPr>
                  <p:cNvCxnSpPr>
                    <a:cxnSpLocks/>
                  </p:cNvCxnSpPr>
                  <p:nvPr/>
                </p:nvCxnSpPr>
                <p:spPr>
                  <a:xfrm flipV="1">
                    <a:off x="4787016" y="1212925"/>
                    <a:ext cx="361031" cy="260831"/>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直线连接符 109">
                    <a:extLst>
                      <a:ext uri="{FF2B5EF4-FFF2-40B4-BE49-F238E27FC236}">
                        <a16:creationId xmlns:a16="http://schemas.microsoft.com/office/drawing/2014/main" id="{79058CDC-E21C-C344-8E12-A7CB80C490E0}"/>
                      </a:ext>
                    </a:extLst>
                  </p:cNvPr>
                  <p:cNvCxnSpPr>
                    <a:cxnSpLocks/>
                  </p:cNvCxnSpPr>
                  <p:nvPr/>
                </p:nvCxnSpPr>
                <p:spPr>
                  <a:xfrm flipV="1">
                    <a:off x="5006115" y="1674610"/>
                    <a:ext cx="925813" cy="1"/>
                  </a:xfrm>
                  <a:prstGeom prst="line">
                    <a:avLst/>
                  </a:prstGeom>
                  <a:ln w="12700"/>
                </p:spPr>
                <p:style>
                  <a:lnRef idx="1">
                    <a:schemeClr val="dk1"/>
                  </a:lnRef>
                  <a:fillRef idx="0">
                    <a:schemeClr val="dk1"/>
                  </a:fillRef>
                  <a:effectRef idx="0">
                    <a:schemeClr val="dk1"/>
                  </a:effectRef>
                  <a:fontRef idx="minor">
                    <a:schemeClr val="tx1"/>
                  </a:fontRef>
                </p:style>
              </p:cxnSp>
              <p:cxnSp>
                <p:nvCxnSpPr>
                  <p:cNvPr id="111" name="直线连接符 110">
                    <a:extLst>
                      <a:ext uri="{FF2B5EF4-FFF2-40B4-BE49-F238E27FC236}">
                        <a16:creationId xmlns:a16="http://schemas.microsoft.com/office/drawing/2014/main" id="{EA91FB8D-EDAF-934D-9F15-A0692814940A}"/>
                      </a:ext>
                    </a:extLst>
                  </p:cNvPr>
                  <p:cNvCxnSpPr>
                    <a:cxnSpLocks/>
                  </p:cNvCxnSpPr>
                  <p:nvPr/>
                </p:nvCxnSpPr>
                <p:spPr>
                  <a:xfrm>
                    <a:off x="5330824" y="1220538"/>
                    <a:ext cx="820294" cy="0"/>
                  </a:xfrm>
                  <a:prstGeom prst="line">
                    <a:avLst/>
                  </a:prstGeom>
                  <a:ln w="12700"/>
                </p:spPr>
                <p:style>
                  <a:lnRef idx="1">
                    <a:schemeClr val="dk1"/>
                  </a:lnRef>
                  <a:fillRef idx="0">
                    <a:schemeClr val="dk1"/>
                  </a:fillRef>
                  <a:effectRef idx="0">
                    <a:schemeClr val="dk1"/>
                  </a:effectRef>
                  <a:fontRef idx="minor">
                    <a:schemeClr val="tx1"/>
                  </a:fontRef>
                </p:style>
              </p:cxnSp>
              <p:pic>
                <p:nvPicPr>
                  <p:cNvPr id="126" name="图形 125">
                    <a:extLst>
                      <a:ext uri="{FF2B5EF4-FFF2-40B4-BE49-F238E27FC236}">
                        <a16:creationId xmlns:a16="http://schemas.microsoft.com/office/drawing/2014/main" id="{C76C1DAD-B1FA-1C41-AABA-F9F69E2710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2166" y="1458847"/>
                    <a:ext cx="293046" cy="293046"/>
                  </a:xfrm>
                  <a:prstGeom prst="rect">
                    <a:avLst/>
                  </a:prstGeom>
                </p:spPr>
              </p:pic>
              <p:pic>
                <p:nvPicPr>
                  <p:cNvPr id="127" name="图形 126">
                    <a:extLst>
                      <a:ext uri="{FF2B5EF4-FFF2-40B4-BE49-F238E27FC236}">
                        <a16:creationId xmlns:a16="http://schemas.microsoft.com/office/drawing/2014/main" id="{5F632A26-8FF1-C04C-87F4-6E002F9C81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23998" y="1392653"/>
                    <a:ext cx="256312" cy="256312"/>
                  </a:xfrm>
                  <a:prstGeom prst="rect">
                    <a:avLst/>
                  </a:prstGeom>
                </p:spPr>
              </p:pic>
              <p:sp>
                <p:nvSpPr>
                  <p:cNvPr id="129" name="文本框 128">
                    <a:extLst>
                      <a:ext uri="{FF2B5EF4-FFF2-40B4-BE49-F238E27FC236}">
                        <a16:creationId xmlns:a16="http://schemas.microsoft.com/office/drawing/2014/main" id="{D34C4231-22BB-8749-BD9D-A1DE05160AD6}"/>
                      </a:ext>
                    </a:extLst>
                  </p:cNvPr>
                  <p:cNvSpPr txBox="1"/>
                  <p:nvPr/>
                </p:nvSpPr>
                <p:spPr>
                  <a:xfrm>
                    <a:off x="5325566" y="1267490"/>
                    <a:ext cx="519800" cy="369332"/>
                  </a:xfrm>
                  <a:prstGeom prst="rect">
                    <a:avLst/>
                  </a:prstGeom>
                  <a:noFill/>
                </p:spPr>
                <p:txBody>
                  <a:bodyPr wrap="none" rtlCol="0">
                    <a:spAutoFit/>
                  </a:bodyPr>
                  <a:lstStyle/>
                  <a:p>
                    <a:r>
                      <a:rPr kumimoji="1" lang="en-US" altLang="zh-CN" sz="1200" b="1" dirty="0"/>
                      <a:t>5G</a:t>
                    </a:r>
                    <a:endParaRPr kumimoji="1" lang="zh-CN" altLang="en-US" sz="1200" b="1" dirty="0"/>
                  </a:p>
                </p:txBody>
              </p:sp>
              <p:cxnSp>
                <p:nvCxnSpPr>
                  <p:cNvPr id="132" name="直线箭头连接符 131">
                    <a:extLst>
                      <a:ext uri="{FF2B5EF4-FFF2-40B4-BE49-F238E27FC236}">
                        <a16:creationId xmlns:a16="http://schemas.microsoft.com/office/drawing/2014/main" id="{DF342484-4C8D-C44A-ACB5-2180E44CE3EA}"/>
                      </a:ext>
                    </a:extLst>
                  </p:cNvPr>
                  <p:cNvCxnSpPr>
                    <a:cxnSpLocks/>
                  </p:cNvCxnSpPr>
                  <p:nvPr/>
                </p:nvCxnSpPr>
                <p:spPr>
                  <a:xfrm flipV="1">
                    <a:off x="5030203" y="1794989"/>
                    <a:ext cx="0" cy="734707"/>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133" name="直线箭头连接符 132">
                    <a:extLst>
                      <a:ext uri="{FF2B5EF4-FFF2-40B4-BE49-F238E27FC236}">
                        <a16:creationId xmlns:a16="http://schemas.microsoft.com/office/drawing/2014/main" id="{00D002FC-F32D-B84D-ADD2-DD97CB24C924}"/>
                      </a:ext>
                    </a:extLst>
                  </p:cNvPr>
                  <p:cNvCxnSpPr>
                    <a:cxnSpLocks/>
                  </p:cNvCxnSpPr>
                  <p:nvPr/>
                </p:nvCxnSpPr>
                <p:spPr>
                  <a:xfrm flipV="1">
                    <a:off x="6968545" y="1794989"/>
                    <a:ext cx="0" cy="734705"/>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8BB21362-6955-2E48-9207-852772E57CC4}"/>
                      </a:ext>
                    </a:extLst>
                  </p:cNvPr>
                  <p:cNvCxnSpPr>
                    <a:cxnSpLocks/>
                  </p:cNvCxnSpPr>
                  <p:nvPr/>
                </p:nvCxnSpPr>
                <p:spPr>
                  <a:xfrm flipV="1">
                    <a:off x="5975784" y="1794989"/>
                    <a:ext cx="9218" cy="734705"/>
                  </a:xfrm>
                  <a:prstGeom prst="straightConnector1">
                    <a:avLst/>
                  </a:prstGeom>
                  <a:ln>
                    <a:solidFill>
                      <a:schemeClr val="bg2">
                        <a:lumMod val="50000"/>
                      </a:schemeClr>
                    </a:solidFill>
                    <a:headEnd w="med" len="lg"/>
                    <a:tailEnd type="triangle" w="med" len="lg"/>
                  </a:ln>
                </p:spPr>
                <p:style>
                  <a:lnRef idx="1">
                    <a:schemeClr val="dk1"/>
                  </a:lnRef>
                  <a:fillRef idx="0">
                    <a:schemeClr val="dk1"/>
                  </a:fillRef>
                  <a:effectRef idx="0">
                    <a:schemeClr val="dk1"/>
                  </a:effectRef>
                  <a:fontRef idx="minor">
                    <a:schemeClr val="tx1"/>
                  </a:fontRef>
                </p:style>
              </p:cxnSp>
              <p:sp>
                <p:nvSpPr>
                  <p:cNvPr id="135" name="文本框 134">
                    <a:extLst>
                      <a:ext uri="{FF2B5EF4-FFF2-40B4-BE49-F238E27FC236}">
                        <a16:creationId xmlns:a16="http://schemas.microsoft.com/office/drawing/2014/main" id="{47E73A5D-A594-9F43-A83C-9C3A9C8ABAE9}"/>
                      </a:ext>
                    </a:extLst>
                  </p:cNvPr>
                  <p:cNvSpPr txBox="1"/>
                  <p:nvPr/>
                </p:nvSpPr>
                <p:spPr>
                  <a:xfrm>
                    <a:off x="4294278" y="2041921"/>
                    <a:ext cx="3662891" cy="323165"/>
                  </a:xfrm>
                  <a:prstGeom prst="rect">
                    <a:avLst/>
                  </a:prstGeom>
                  <a:solidFill>
                    <a:schemeClr val="bg1"/>
                  </a:solidFill>
                </p:spPr>
                <p:txBody>
                  <a:bodyPr wrap="square" rtlCol="0">
                    <a:spAutoFit/>
                  </a:bodyPr>
                  <a:lstStyle/>
                  <a:p>
                    <a:pPr algn="ctr"/>
                    <a:r>
                      <a:rPr kumimoji="1" lang="zh-CN" altLang="en-US" sz="975" dirty="0">
                        <a:latin typeface="Microsoft YaHei" panose="020B0503020204020204" pitchFamily="34" charset="-122"/>
                        <a:ea typeface="Microsoft YaHei" panose="020B0503020204020204" pitchFamily="34" charset="-122"/>
                      </a:rPr>
                      <a:t>为操作系统框架层提供资源抽象与运行支撑</a:t>
                    </a:r>
                  </a:p>
                </p:txBody>
              </p:sp>
              <p:cxnSp>
                <p:nvCxnSpPr>
                  <p:cNvPr id="122" name="直线连接符 121">
                    <a:extLst>
                      <a:ext uri="{FF2B5EF4-FFF2-40B4-BE49-F238E27FC236}">
                        <a16:creationId xmlns:a16="http://schemas.microsoft.com/office/drawing/2014/main" id="{D3CEC073-88D5-1D4E-9736-4A8409C63258}"/>
                      </a:ext>
                    </a:extLst>
                  </p:cNvPr>
                  <p:cNvCxnSpPr>
                    <a:cxnSpLocks/>
                  </p:cNvCxnSpPr>
                  <p:nvPr/>
                </p:nvCxnSpPr>
                <p:spPr>
                  <a:xfrm flipV="1">
                    <a:off x="6102913" y="1382935"/>
                    <a:ext cx="263874" cy="209472"/>
                  </a:xfrm>
                  <a:prstGeom prst="line">
                    <a:avLst/>
                  </a:prstGeom>
                  <a:ln w="12700"/>
                </p:spPr>
                <p:style>
                  <a:lnRef idx="1">
                    <a:schemeClr val="dk1"/>
                  </a:lnRef>
                  <a:fillRef idx="0">
                    <a:schemeClr val="dk1"/>
                  </a:fillRef>
                  <a:effectRef idx="0">
                    <a:schemeClr val="dk1"/>
                  </a:effectRef>
                  <a:fontRef idx="minor">
                    <a:schemeClr val="tx1"/>
                  </a:fontRef>
                </p:style>
              </p:cxnSp>
            </p:grpSp>
            <p:pic>
              <p:nvPicPr>
                <p:cNvPr id="201" name="图片 200">
                  <a:extLst>
                    <a:ext uri="{FF2B5EF4-FFF2-40B4-BE49-F238E27FC236}">
                      <a16:creationId xmlns:a16="http://schemas.microsoft.com/office/drawing/2014/main" id="{549DAFA1-2B73-964E-9FB0-202ED55B4A90}"/>
                    </a:ext>
                  </a:extLst>
                </p:cNvPr>
                <p:cNvPicPr>
                  <a:picLocks noChangeAspect="1"/>
                </p:cNvPicPr>
                <p:nvPr/>
              </p:nvPicPr>
              <p:blipFill>
                <a:blip r:embed="rId9"/>
                <a:stretch>
                  <a:fillRect/>
                </a:stretch>
              </p:blipFill>
              <p:spPr>
                <a:xfrm>
                  <a:off x="6245031" y="999522"/>
                  <a:ext cx="391912" cy="391912"/>
                </a:xfrm>
                <a:prstGeom prst="rect">
                  <a:avLst/>
                </a:prstGeom>
              </p:spPr>
            </p:pic>
            <p:pic>
              <p:nvPicPr>
                <p:cNvPr id="202" name="图片 201">
                  <a:extLst>
                    <a:ext uri="{FF2B5EF4-FFF2-40B4-BE49-F238E27FC236}">
                      <a16:creationId xmlns:a16="http://schemas.microsoft.com/office/drawing/2014/main" id="{E0DB31C2-1B31-9D40-8EA6-CC0772EF40FD}"/>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040094" y="1041672"/>
                  <a:ext cx="638822" cy="282179"/>
                </a:xfrm>
                <a:prstGeom prst="rect">
                  <a:avLst/>
                </a:prstGeom>
              </p:spPr>
            </p:pic>
            <p:pic>
              <p:nvPicPr>
                <p:cNvPr id="203" name="Picture 2" descr="机械臂图标icon图标免费下载-图标opmybbn-88ICON图标网">
                  <a:extLst>
                    <a:ext uri="{FF2B5EF4-FFF2-40B4-BE49-F238E27FC236}">
                      <a16:creationId xmlns:a16="http://schemas.microsoft.com/office/drawing/2014/main" id="{98EB16D2-4A28-1E49-80DD-793DECE73F62}"/>
                    </a:ext>
                  </a:extLst>
                </p:cNvPr>
                <p:cNvPicPr>
                  <a:picLocks noChangeAspect="1" noChangeArrowheads="1"/>
                </p:cNvPicPr>
                <p:nvPr/>
              </p:nvPicPr>
              <p:blipFill>
                <a:blip r:embed="rId11">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694943" y="1224365"/>
                  <a:ext cx="392214" cy="392214"/>
                </a:xfrm>
                <a:prstGeom prst="rect">
                  <a:avLst/>
                </a:prstGeom>
                <a:noFill/>
                <a:extLst>
                  <a:ext uri="{909E8E84-426E-40DD-AFC4-6F175D3DCCD1}">
                    <a14:hiddenFill xmlns:a14="http://schemas.microsoft.com/office/drawing/2010/main">
                      <a:solidFill>
                        <a:srgbClr val="FFFFFF"/>
                      </a:solidFill>
                    </a14:hiddenFill>
                  </a:ext>
                </a:extLst>
              </p:spPr>
            </p:pic>
            <p:sp>
              <p:nvSpPr>
                <p:cNvPr id="204" name="平行四边形 203">
                  <a:extLst>
                    <a:ext uri="{FF2B5EF4-FFF2-40B4-BE49-F238E27FC236}">
                      <a16:creationId xmlns:a16="http://schemas.microsoft.com/office/drawing/2014/main" id="{79537741-589B-5F41-A168-F92967CCA7B7}"/>
                    </a:ext>
                  </a:extLst>
                </p:cNvPr>
                <p:cNvSpPr/>
                <p:nvPr/>
              </p:nvSpPr>
              <p:spPr>
                <a:xfrm>
                  <a:off x="6063887" y="2608256"/>
                  <a:ext cx="1909119" cy="303794"/>
                </a:xfrm>
                <a:prstGeom prst="parallelogram">
                  <a:avLst>
                    <a:gd name="adj" fmla="val 160714"/>
                  </a:avLst>
                </a:prstGeom>
                <a:solidFill>
                  <a:schemeClr val="bg1">
                    <a:lumMod val="95000"/>
                  </a:schemeClr>
                </a:solidFill>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050" dirty="0">
                      <a:latin typeface="Arial" panose="020B0604020202020204" pitchFamily="34" charset="0"/>
                      <a:cs typeface="Arial" panose="020B0604020202020204" pitchFamily="34" charset="0"/>
                    </a:rPr>
                    <a:t>图形服务</a:t>
                  </a:r>
                </a:p>
              </p:txBody>
            </p:sp>
          </p:grpSp>
          <p:pic>
            <p:nvPicPr>
              <p:cNvPr id="221" name="图片 220">
                <a:extLst>
                  <a:ext uri="{FF2B5EF4-FFF2-40B4-BE49-F238E27FC236}">
                    <a16:creationId xmlns:a16="http://schemas.microsoft.com/office/drawing/2014/main" id="{C18969AB-FD75-7F40-B220-7B9849162351}"/>
                  </a:ext>
                </a:extLst>
              </p:cNvPr>
              <p:cNvPicPr>
                <a:picLocks noChangeAspect="1"/>
              </p:cNvPicPr>
              <p:nvPr/>
            </p:nvPicPr>
            <p:blipFill rotWithShape="1">
              <a:blip r:embed="rId12"/>
              <a:srcRect l="15926" t="53676" r="69315" b="23356"/>
              <a:stretch/>
            </p:blipFill>
            <p:spPr>
              <a:xfrm>
                <a:off x="7653035" y="1247813"/>
                <a:ext cx="352862" cy="370697"/>
              </a:xfrm>
              <a:prstGeom prst="rect">
                <a:avLst/>
              </a:prstGeom>
            </p:spPr>
          </p:pic>
          <p:pic>
            <p:nvPicPr>
              <p:cNvPr id="222" name="图片 221">
                <a:extLst>
                  <a:ext uri="{FF2B5EF4-FFF2-40B4-BE49-F238E27FC236}">
                    <a16:creationId xmlns:a16="http://schemas.microsoft.com/office/drawing/2014/main" id="{E04C2303-D411-D94B-B068-57B8FA4A036E}"/>
                  </a:ext>
                </a:extLst>
              </p:cNvPr>
              <p:cNvPicPr>
                <a:picLocks noChangeAspect="1"/>
              </p:cNvPicPr>
              <p:nvPr/>
            </p:nvPicPr>
            <p:blipFill rotWithShape="1">
              <a:blip r:embed="rId12"/>
              <a:srcRect l="40762" t="75021" r="42650"/>
              <a:stretch/>
            </p:blipFill>
            <p:spPr>
              <a:xfrm>
                <a:off x="9052655" y="960418"/>
                <a:ext cx="392214" cy="398693"/>
              </a:xfrm>
              <a:prstGeom prst="rect">
                <a:avLst/>
              </a:prstGeom>
            </p:spPr>
          </p:pic>
          <p:pic>
            <p:nvPicPr>
              <p:cNvPr id="223" name="Picture 2" descr="机械臂图标icon图标免费下载-图标opmybbn-88ICON图标网">
                <a:extLst>
                  <a:ext uri="{FF2B5EF4-FFF2-40B4-BE49-F238E27FC236}">
                    <a16:creationId xmlns:a16="http://schemas.microsoft.com/office/drawing/2014/main" id="{29D60BBB-1C86-8F48-9736-9FB55FEA2A83}"/>
                  </a:ext>
                </a:extLst>
              </p:cNvPr>
              <p:cNvPicPr>
                <a:picLocks noChangeAspect="1" noChangeArrowheads="1"/>
              </p:cNvPicPr>
              <p:nvPr/>
            </p:nvPicPr>
            <p:blipFill>
              <a:blip r:embed="rId11">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flipH="1">
                <a:off x="10099667" y="887623"/>
                <a:ext cx="392214" cy="39221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图片 15">
              <a:extLst>
                <a:ext uri="{FF2B5EF4-FFF2-40B4-BE49-F238E27FC236}">
                  <a16:creationId xmlns:a16="http://schemas.microsoft.com/office/drawing/2014/main" id="{40F63984-ECB8-2E4C-9ADC-72130F97839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47909" y="3419846"/>
              <a:ext cx="1630211" cy="488115"/>
            </a:xfrm>
            <a:prstGeom prst="rect">
              <a:avLst/>
            </a:prstGeom>
          </p:spPr>
        </p:pic>
        <p:pic>
          <p:nvPicPr>
            <p:cNvPr id="90" name="图形 89" descr="机器人">
              <a:extLst>
                <a:ext uri="{FF2B5EF4-FFF2-40B4-BE49-F238E27FC236}">
                  <a16:creationId xmlns:a16="http://schemas.microsoft.com/office/drawing/2014/main" id="{2594B700-FF8A-914F-A2C2-802FC289DB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24775" y="1029547"/>
              <a:ext cx="543739" cy="543739"/>
            </a:xfrm>
            <a:prstGeom prst="rect">
              <a:avLst/>
            </a:prstGeom>
          </p:spPr>
        </p:pic>
      </p:grpSp>
      <p:pic>
        <p:nvPicPr>
          <p:cNvPr id="82" name="图片 81">
            <a:extLst>
              <a:ext uri="{FF2B5EF4-FFF2-40B4-BE49-F238E27FC236}">
                <a16:creationId xmlns:a16="http://schemas.microsoft.com/office/drawing/2014/main" id="{E5332D99-04B1-FD41-B15B-59EAFE4F27A9}"/>
              </a:ext>
            </a:extLst>
          </p:cNvPr>
          <p:cNvPicPr>
            <a:picLocks noChangeAspect="1"/>
          </p:cNvPicPr>
          <p:nvPr/>
        </p:nvPicPr>
        <p:blipFill rotWithShape="1">
          <a:blip r:embed="rId16"/>
          <a:srcRect t="15618" b="23878"/>
          <a:stretch/>
        </p:blipFill>
        <p:spPr>
          <a:xfrm rot="16200000" flipV="1">
            <a:off x="2351060" y="4607482"/>
            <a:ext cx="763591" cy="820759"/>
          </a:xfrm>
          <a:prstGeom prst="rect">
            <a:avLst/>
          </a:prstGeom>
        </p:spPr>
      </p:pic>
      <p:pic>
        <p:nvPicPr>
          <p:cNvPr id="83" name="图片 82">
            <a:extLst>
              <a:ext uri="{FF2B5EF4-FFF2-40B4-BE49-F238E27FC236}">
                <a16:creationId xmlns:a16="http://schemas.microsoft.com/office/drawing/2014/main" id="{DCF86695-1106-4A46-A321-E465528FF9DC}"/>
              </a:ext>
            </a:extLst>
          </p:cNvPr>
          <p:cNvPicPr>
            <a:picLocks noChangeAspect="1"/>
          </p:cNvPicPr>
          <p:nvPr/>
        </p:nvPicPr>
        <p:blipFill rotWithShape="1">
          <a:blip r:embed="rId17"/>
          <a:srcRect t="16137" b="18926"/>
          <a:stretch/>
        </p:blipFill>
        <p:spPr>
          <a:xfrm rot="16200000">
            <a:off x="1403899" y="4577270"/>
            <a:ext cx="763589" cy="881186"/>
          </a:xfrm>
          <a:prstGeom prst="rect">
            <a:avLst/>
          </a:prstGeom>
        </p:spPr>
      </p:pic>
      <p:pic>
        <p:nvPicPr>
          <p:cNvPr id="84" name="图片 83">
            <a:extLst>
              <a:ext uri="{FF2B5EF4-FFF2-40B4-BE49-F238E27FC236}">
                <a16:creationId xmlns:a16="http://schemas.microsoft.com/office/drawing/2014/main" id="{5463D3C5-48BD-B14E-A2FB-4BFC5D3E3B89}"/>
              </a:ext>
            </a:extLst>
          </p:cNvPr>
          <p:cNvPicPr>
            <a:picLocks noChangeAspect="1"/>
          </p:cNvPicPr>
          <p:nvPr/>
        </p:nvPicPr>
        <p:blipFill rotWithShape="1">
          <a:blip r:embed="rId18"/>
          <a:srcRect l="8474" t="11693" r="14556" b="25530"/>
          <a:stretch/>
        </p:blipFill>
        <p:spPr>
          <a:xfrm rot="16200000">
            <a:off x="314910" y="4464276"/>
            <a:ext cx="763587" cy="1107175"/>
          </a:xfrm>
          <a:prstGeom prst="rect">
            <a:avLst/>
          </a:prstGeom>
        </p:spPr>
      </p:pic>
      <p:pic>
        <p:nvPicPr>
          <p:cNvPr id="85" name="图片 84">
            <a:extLst>
              <a:ext uri="{FF2B5EF4-FFF2-40B4-BE49-F238E27FC236}">
                <a16:creationId xmlns:a16="http://schemas.microsoft.com/office/drawing/2014/main" id="{86E58CA1-D5C4-954D-8D9C-F43675BE250A}"/>
              </a:ext>
            </a:extLst>
          </p:cNvPr>
          <p:cNvPicPr>
            <a:picLocks/>
          </p:cNvPicPr>
          <p:nvPr/>
        </p:nvPicPr>
        <p:blipFill rotWithShape="1">
          <a:blip r:embed="rId19">
            <a:extLst>
              <a:ext uri="{28A0092B-C50C-407E-A947-70E740481C1C}">
                <a14:useLocalDpi xmlns:a14="http://schemas.microsoft.com/office/drawing/2010/main" val="0"/>
              </a:ext>
            </a:extLst>
          </a:blip>
          <a:srcRect l="9838" r="30588"/>
          <a:stretch/>
        </p:blipFill>
        <p:spPr>
          <a:xfrm>
            <a:off x="3239423" y="4636065"/>
            <a:ext cx="820760" cy="768311"/>
          </a:xfrm>
          <a:prstGeom prst="rect">
            <a:avLst/>
          </a:prstGeom>
        </p:spPr>
      </p:pic>
      <p:pic>
        <p:nvPicPr>
          <p:cNvPr id="94" name="图片 93">
            <a:extLst>
              <a:ext uri="{FF2B5EF4-FFF2-40B4-BE49-F238E27FC236}">
                <a16:creationId xmlns:a16="http://schemas.microsoft.com/office/drawing/2014/main" id="{F159D564-4204-9040-BDB1-BF7D118F368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79985" y="1090663"/>
            <a:ext cx="642887" cy="170767"/>
          </a:xfrm>
          <a:prstGeom prst="rect">
            <a:avLst/>
          </a:prstGeom>
        </p:spPr>
      </p:pic>
      <p:pic>
        <p:nvPicPr>
          <p:cNvPr id="95" name="图片 94">
            <a:extLst>
              <a:ext uri="{FF2B5EF4-FFF2-40B4-BE49-F238E27FC236}">
                <a16:creationId xmlns:a16="http://schemas.microsoft.com/office/drawing/2014/main" id="{9057B7E0-825D-9D4D-99DD-BC7F2BE8C36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48322" y="1299612"/>
            <a:ext cx="437198" cy="419569"/>
          </a:xfrm>
          <a:prstGeom prst="rect">
            <a:avLst/>
          </a:prstGeom>
        </p:spPr>
      </p:pic>
      <p:pic>
        <p:nvPicPr>
          <p:cNvPr id="96" name="图片 95">
            <a:extLst>
              <a:ext uri="{FF2B5EF4-FFF2-40B4-BE49-F238E27FC236}">
                <a16:creationId xmlns:a16="http://schemas.microsoft.com/office/drawing/2014/main" id="{D4957B3D-9677-C545-8E83-F157CE5D879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1171" y="1299193"/>
            <a:ext cx="916070" cy="610713"/>
          </a:xfrm>
          <a:prstGeom prst="rect">
            <a:avLst/>
          </a:prstGeom>
        </p:spPr>
      </p:pic>
      <p:pic>
        <p:nvPicPr>
          <p:cNvPr id="97" name="图片 96">
            <a:extLst>
              <a:ext uri="{FF2B5EF4-FFF2-40B4-BE49-F238E27FC236}">
                <a16:creationId xmlns:a16="http://schemas.microsoft.com/office/drawing/2014/main" id="{09B15348-10A2-984E-93BB-9C5C7E66B0B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77409" y="1379696"/>
            <a:ext cx="657589" cy="311258"/>
          </a:xfrm>
          <a:prstGeom prst="rect">
            <a:avLst/>
          </a:prstGeom>
        </p:spPr>
      </p:pic>
      <p:sp>
        <p:nvSpPr>
          <p:cNvPr id="100" name="圆角矩形 99">
            <a:extLst>
              <a:ext uri="{FF2B5EF4-FFF2-40B4-BE49-F238E27FC236}">
                <a16:creationId xmlns:a16="http://schemas.microsoft.com/office/drawing/2014/main" id="{A9359EAA-E66B-B144-9619-9120F3398B30}"/>
              </a:ext>
            </a:extLst>
          </p:cNvPr>
          <p:cNvSpPr/>
          <p:nvPr/>
        </p:nvSpPr>
        <p:spPr>
          <a:xfrm>
            <a:off x="495673" y="2054354"/>
            <a:ext cx="3321707" cy="2484987"/>
          </a:xfrm>
          <a:prstGeom prst="roundRect">
            <a:avLst>
              <a:gd name="adj" fmla="val 900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03" name="文本框 102">
            <a:extLst>
              <a:ext uri="{FF2B5EF4-FFF2-40B4-BE49-F238E27FC236}">
                <a16:creationId xmlns:a16="http://schemas.microsoft.com/office/drawing/2014/main" id="{966B60E0-30EA-454D-B38A-7D121FDC0266}"/>
              </a:ext>
            </a:extLst>
          </p:cNvPr>
          <p:cNvSpPr txBox="1"/>
          <p:nvPr/>
        </p:nvSpPr>
        <p:spPr>
          <a:xfrm>
            <a:off x="647662" y="1927033"/>
            <a:ext cx="1674813" cy="300082"/>
          </a:xfrm>
          <a:prstGeom prst="rect">
            <a:avLst/>
          </a:prstGeom>
          <a:solidFill>
            <a:schemeClr val="bg1"/>
          </a:solidFill>
        </p:spPr>
        <p:txBody>
          <a:bodyPr wrap="square" rtlCol="0">
            <a:spAutoFit/>
          </a:bodyPr>
          <a:lstStyle/>
          <a:p>
            <a:r>
              <a:rPr kumimoji="1" lang="zh-CN" altLang="en-US" sz="1350" b="1" dirty="0">
                <a:solidFill>
                  <a:srgbClr val="C00000"/>
                </a:solidFill>
                <a:latin typeface="Microsoft YaHei" panose="020B0503020204020204" pitchFamily="34" charset="-122"/>
                <a:ea typeface="Microsoft YaHei" panose="020B0503020204020204" pitchFamily="34" charset="-122"/>
              </a:rPr>
              <a:t>自主微内核</a:t>
            </a:r>
            <a:r>
              <a:rPr kumimoji="1" lang="en-US" altLang="zh-CN" sz="1350" b="1" dirty="0" err="1">
                <a:solidFill>
                  <a:srgbClr val="C00000"/>
                </a:solidFill>
                <a:latin typeface="Microsoft YaHei" panose="020B0503020204020204" pitchFamily="34" charset="-122"/>
                <a:ea typeface="Microsoft YaHei" panose="020B0503020204020204" pitchFamily="34" charset="-122"/>
              </a:rPr>
              <a:t>ChCore</a:t>
            </a:r>
            <a:endParaRPr kumimoji="1" lang="zh-CN" altLang="en-US" sz="1350" b="1" dirty="0">
              <a:solidFill>
                <a:srgbClr val="C00000"/>
              </a:solidFill>
              <a:latin typeface="Microsoft YaHei" panose="020B0503020204020204" pitchFamily="34" charset="-122"/>
              <a:ea typeface="Microsoft YaHei" panose="020B0503020204020204" pitchFamily="34" charset="-122"/>
            </a:endParaRPr>
          </a:p>
        </p:txBody>
      </p:sp>
      <p:sp>
        <p:nvSpPr>
          <p:cNvPr id="104" name="文本框 103">
            <a:extLst>
              <a:ext uri="{FF2B5EF4-FFF2-40B4-BE49-F238E27FC236}">
                <a16:creationId xmlns:a16="http://schemas.microsoft.com/office/drawing/2014/main" id="{C4270838-A02F-7844-9B6B-06A8B5C1A0B2}"/>
              </a:ext>
            </a:extLst>
          </p:cNvPr>
          <p:cNvSpPr txBox="1"/>
          <p:nvPr/>
        </p:nvSpPr>
        <p:spPr>
          <a:xfrm>
            <a:off x="493681" y="2219166"/>
            <a:ext cx="3331088" cy="2275366"/>
          </a:xfrm>
          <a:prstGeom prst="rect">
            <a:avLst/>
          </a:prstGeom>
          <a:noFill/>
        </p:spPr>
        <p:txBody>
          <a:bodyPr wrap="square" rtlCol="0">
            <a:spAutoFit/>
          </a:bodyPr>
          <a:lstStyle/>
          <a:p>
            <a:pPr marL="214313" indent="-214313">
              <a:lnSpc>
                <a:spcPct val="150000"/>
              </a:lnSpc>
              <a:buFont typeface="Arial" panose="020B0604020202020204" pitchFamily="34" charset="0"/>
              <a:buChar char="•"/>
            </a:pPr>
            <a:r>
              <a:rPr lang="zh-CN" altLang="en-US" sz="1200" dirty="0">
                <a:latin typeface="+mn-ea"/>
              </a:rPr>
              <a:t>初步形成微内核</a:t>
            </a:r>
            <a:r>
              <a:rPr lang="en-US" altLang="zh-CN" sz="1200" dirty="0">
                <a:latin typeface="+mn-ea"/>
              </a:rPr>
              <a:t>+</a:t>
            </a:r>
            <a:r>
              <a:rPr lang="zh-CN" altLang="en-US" sz="1200" dirty="0">
                <a:latin typeface="+mn-ea"/>
              </a:rPr>
              <a:t>系统服务</a:t>
            </a:r>
            <a:r>
              <a:rPr lang="en-US" altLang="zh-CN" sz="1200" dirty="0">
                <a:latin typeface="+mn-ea"/>
              </a:rPr>
              <a:t>+</a:t>
            </a:r>
            <a:r>
              <a:rPr lang="zh-CN" altLang="en-US" sz="1200" dirty="0">
                <a:latin typeface="+mn-ea"/>
              </a:rPr>
              <a:t>系统框架三层架构，可配置性与扩展性良好</a:t>
            </a:r>
            <a:endParaRPr kumimoji="1" lang="en-US" altLang="zh-CN" sz="1200" dirty="0">
              <a:latin typeface="+mn-ea"/>
            </a:endParaRPr>
          </a:p>
          <a:p>
            <a:pPr marL="214313" indent="-214313">
              <a:lnSpc>
                <a:spcPct val="150000"/>
              </a:lnSpc>
              <a:buFont typeface="Arial" panose="020B0604020202020204" pitchFamily="34" charset="0"/>
              <a:buChar char="•"/>
            </a:pPr>
            <a:r>
              <a:rPr lang="zh-CN" altLang="en-US" sz="1200" b="1" dirty="0"/>
              <a:t>应用兼容</a:t>
            </a:r>
            <a:r>
              <a:rPr lang="zh-CN" altLang="en-US" sz="1200" dirty="0"/>
              <a:t>：支持</a:t>
            </a:r>
            <a:r>
              <a:rPr lang="en-US" altLang="zh-CN" sz="1200" dirty="0"/>
              <a:t>C</a:t>
            </a:r>
            <a:r>
              <a:rPr lang="zh-CN" altLang="en-US" sz="1200" dirty="0"/>
              <a:t>、</a:t>
            </a:r>
            <a:r>
              <a:rPr lang="en-US" altLang="zh-CN" sz="1200" dirty="0"/>
              <a:t>C++</a:t>
            </a:r>
            <a:r>
              <a:rPr lang="zh-CN" altLang="en-US" sz="1200" dirty="0"/>
              <a:t>、</a:t>
            </a:r>
            <a:r>
              <a:rPr lang="en-US" altLang="zh-CN" sz="1200" dirty="0"/>
              <a:t>Python</a:t>
            </a:r>
            <a:r>
              <a:rPr lang="zh-CN" altLang="en-US" sz="1200" dirty="0"/>
              <a:t>语言开发、支持主要的</a:t>
            </a:r>
            <a:r>
              <a:rPr lang="en-US" altLang="zh-CN" sz="1200" dirty="0"/>
              <a:t>POSIX</a:t>
            </a:r>
            <a:r>
              <a:rPr lang="zh-CN" altLang="en-US" sz="1200" dirty="0"/>
              <a:t>接口</a:t>
            </a:r>
            <a:endParaRPr lang="en-US" altLang="zh-CN" sz="1200" dirty="0"/>
          </a:p>
          <a:p>
            <a:pPr marL="214313" indent="-214313">
              <a:lnSpc>
                <a:spcPct val="150000"/>
              </a:lnSpc>
              <a:buFont typeface="Arial" panose="020B0604020202020204" pitchFamily="34" charset="0"/>
              <a:buChar char="•"/>
            </a:pPr>
            <a:r>
              <a:rPr lang="zh-CN" altLang="en-US" sz="1200" b="1" dirty="0"/>
              <a:t>体系结构</a:t>
            </a:r>
            <a:r>
              <a:rPr lang="zh-CN" altLang="en-US" sz="1200" dirty="0"/>
              <a:t>：支持</a:t>
            </a:r>
            <a:r>
              <a:rPr lang="en-US" altLang="zh-CN" sz="1200" dirty="0"/>
              <a:t>32/64</a:t>
            </a:r>
            <a:r>
              <a:rPr lang="zh-CN" altLang="en-US" sz="1200" dirty="0"/>
              <a:t>位，支持</a:t>
            </a:r>
            <a:r>
              <a:rPr lang="en" altLang="zh-CN" sz="1200" dirty="0"/>
              <a:t>ARMv8</a:t>
            </a:r>
            <a:r>
              <a:rPr lang="zh-CN" altLang="en" sz="1200" dirty="0"/>
              <a:t>、</a:t>
            </a:r>
            <a:r>
              <a:rPr lang="en" altLang="zh-CN" sz="1200" dirty="0"/>
              <a:t>x86-64</a:t>
            </a:r>
            <a:r>
              <a:rPr lang="zh-CN" altLang="en" sz="1200" dirty="0"/>
              <a:t>、</a:t>
            </a:r>
            <a:r>
              <a:rPr lang="en" altLang="zh-CN" sz="1200" dirty="0"/>
              <a:t>RISC</a:t>
            </a:r>
            <a:r>
              <a:rPr lang="en-US" altLang="zh-CN" sz="1200" dirty="0"/>
              <a:t>-</a:t>
            </a:r>
            <a:r>
              <a:rPr lang="en" altLang="zh-CN" sz="1200" dirty="0"/>
              <a:t>V</a:t>
            </a:r>
            <a:r>
              <a:rPr lang="zh-CN" altLang="en-US" sz="1200" dirty="0"/>
              <a:t>、</a:t>
            </a:r>
            <a:r>
              <a:rPr lang="en-US" altLang="zh-CN" sz="1200" dirty="0"/>
              <a:t>SPARC-V8</a:t>
            </a:r>
          </a:p>
          <a:p>
            <a:pPr marL="214313" indent="-214313">
              <a:lnSpc>
                <a:spcPct val="150000"/>
              </a:lnSpc>
              <a:buFont typeface="Arial" panose="020B0604020202020204" pitchFamily="34" charset="0"/>
              <a:buChar char="•"/>
            </a:pPr>
            <a:r>
              <a:rPr lang="zh-CN" altLang="en-US" sz="1200" b="1" dirty="0"/>
              <a:t>学术成果</a:t>
            </a:r>
            <a:r>
              <a:rPr lang="zh-CN" altLang="en-US" sz="1200" dirty="0"/>
              <a:t>：提出</a:t>
            </a:r>
            <a:r>
              <a:rPr lang="en-US" altLang="zh-CN" sz="1200" dirty="0"/>
              <a:t>10</a:t>
            </a:r>
            <a:r>
              <a:rPr lang="zh-CN" altLang="en-US" sz="1200" dirty="0"/>
              <a:t>倍性能提升的</a:t>
            </a:r>
            <a:r>
              <a:rPr lang="en-US" altLang="zh-CN" sz="1200" dirty="0"/>
              <a:t>IPC</a:t>
            </a:r>
            <a:r>
              <a:rPr lang="zh-CN" altLang="en-US" sz="1200" dirty="0"/>
              <a:t>设计和微内核高可靠机制 </a:t>
            </a:r>
            <a:r>
              <a:rPr lang="en-US" altLang="zh-CN" sz="1050" dirty="0"/>
              <a:t>(ATC20,</a:t>
            </a:r>
            <a:r>
              <a:rPr lang="zh-CN" altLang="en-US" sz="1050" dirty="0"/>
              <a:t> </a:t>
            </a:r>
            <a:r>
              <a:rPr lang="en-US" altLang="zh-CN" sz="1050" dirty="0"/>
              <a:t>ICDCS21,</a:t>
            </a:r>
            <a:r>
              <a:rPr lang="zh-CN" altLang="en-US" sz="1050" dirty="0"/>
              <a:t> </a:t>
            </a:r>
            <a:r>
              <a:rPr lang="en-US" altLang="zh-CN" sz="1050" dirty="0"/>
              <a:t>ATC22)</a:t>
            </a:r>
            <a:endParaRPr lang="en-US" altLang="zh-CN" sz="1200" dirty="0"/>
          </a:p>
        </p:txBody>
      </p:sp>
      <p:pic>
        <p:nvPicPr>
          <p:cNvPr id="105" name="Picture 20" descr="GitHub - tensorflow/tensorflow: An Open Source Machine Learning Framework  for Everyone">
            <a:extLst>
              <a:ext uri="{FF2B5EF4-FFF2-40B4-BE49-F238E27FC236}">
                <a16:creationId xmlns:a16="http://schemas.microsoft.com/office/drawing/2014/main" id="{BA32CC8E-957D-C64B-950D-2D727EA8B8B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9620" y="902793"/>
            <a:ext cx="841397" cy="47328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8" descr="Python Concepts - Wikiversity">
            <a:extLst>
              <a:ext uri="{FF2B5EF4-FFF2-40B4-BE49-F238E27FC236}">
                <a16:creationId xmlns:a16="http://schemas.microsoft.com/office/drawing/2014/main" id="{2F77E3D7-4999-8C42-AEFF-48C71AD30E6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79959" y="968217"/>
            <a:ext cx="391084" cy="39108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3B60CE9-FA9B-9C43-8E3E-E0EB0E8E115D}"/>
              </a:ext>
            </a:extLst>
          </p:cNvPr>
          <p:cNvPicPr>
            <a:picLocks noChangeAspect="1"/>
          </p:cNvPicPr>
          <p:nvPr/>
        </p:nvPicPr>
        <p:blipFill>
          <a:blip r:embed="rId26"/>
          <a:stretch>
            <a:fillRect/>
          </a:stretch>
        </p:blipFill>
        <p:spPr>
          <a:xfrm>
            <a:off x="2424331" y="1455768"/>
            <a:ext cx="714338" cy="223826"/>
          </a:xfrm>
          <a:prstGeom prst="rect">
            <a:avLst/>
          </a:prstGeom>
        </p:spPr>
      </p:pic>
      <p:pic>
        <p:nvPicPr>
          <p:cNvPr id="107" name="图片 106">
            <a:extLst>
              <a:ext uri="{FF2B5EF4-FFF2-40B4-BE49-F238E27FC236}">
                <a16:creationId xmlns:a16="http://schemas.microsoft.com/office/drawing/2014/main" id="{3A14F8F7-47AE-5042-8681-C8DD3D0A413D}"/>
              </a:ext>
            </a:extLst>
          </p:cNvPr>
          <p:cNvPicPr>
            <a:picLocks noChangeAspect="1"/>
          </p:cNvPicPr>
          <p:nvPr/>
        </p:nvPicPr>
        <p:blipFill rotWithShape="1">
          <a:blip r:embed="rId27"/>
          <a:srcRect t="21715"/>
          <a:stretch/>
        </p:blipFill>
        <p:spPr>
          <a:xfrm>
            <a:off x="3359351" y="834220"/>
            <a:ext cx="1294413" cy="760006"/>
          </a:xfrm>
          <a:prstGeom prst="rect">
            <a:avLst/>
          </a:prstGeom>
        </p:spPr>
      </p:pic>
      <p:pic>
        <p:nvPicPr>
          <p:cNvPr id="112" name="图片 111">
            <a:extLst>
              <a:ext uri="{FF2B5EF4-FFF2-40B4-BE49-F238E27FC236}">
                <a16:creationId xmlns:a16="http://schemas.microsoft.com/office/drawing/2014/main" id="{914B869C-034E-2046-9247-594B20C59701}"/>
              </a:ext>
            </a:extLst>
          </p:cNvPr>
          <p:cNvPicPr>
            <a:picLocks noChangeAspect="1"/>
          </p:cNvPicPr>
          <p:nvPr/>
        </p:nvPicPr>
        <p:blipFill rotWithShape="1">
          <a:blip r:embed="rId28"/>
          <a:srcRect l="2701" t="5261" r="15854" b="17975"/>
          <a:stretch/>
        </p:blipFill>
        <p:spPr>
          <a:xfrm>
            <a:off x="2544059" y="834564"/>
            <a:ext cx="815981" cy="576814"/>
          </a:xfrm>
          <a:prstGeom prst="rect">
            <a:avLst/>
          </a:prstGeom>
        </p:spPr>
      </p:pic>
    </p:spTree>
    <p:extLst>
      <p:ext uri="{BB962C8B-B14F-4D97-AF65-F5344CB8AC3E}">
        <p14:creationId xmlns:p14="http://schemas.microsoft.com/office/powerpoint/2010/main" val="1970315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89083-71E3-2E43-AB80-71C63023C5A4}"/>
              </a:ext>
            </a:extLst>
          </p:cNvPr>
          <p:cNvSpPr>
            <a:spLocks noGrp="1"/>
          </p:cNvSpPr>
          <p:nvPr>
            <p:ph type="title"/>
          </p:nvPr>
        </p:nvSpPr>
        <p:spPr/>
        <p:txBody>
          <a:bodyPr/>
          <a:lstStyle/>
          <a:p>
            <a:r>
              <a:rPr kumimoji="1" lang="en-US" altLang="zh-CN" dirty="0"/>
              <a:t>2.5</a:t>
            </a:r>
            <a:r>
              <a:rPr kumimoji="1" lang="zh-CN" altLang="en-US" dirty="0"/>
              <a:t>、混合内核架构</a:t>
            </a:r>
          </a:p>
        </p:txBody>
      </p:sp>
      <p:sp>
        <p:nvSpPr>
          <p:cNvPr id="3" name="内容占位符 2">
            <a:extLst>
              <a:ext uri="{FF2B5EF4-FFF2-40B4-BE49-F238E27FC236}">
                <a16:creationId xmlns:a16="http://schemas.microsoft.com/office/drawing/2014/main" id="{285225E6-0E46-3540-90CA-2EAA2CFEC163}"/>
              </a:ext>
            </a:extLst>
          </p:cNvPr>
          <p:cNvSpPr>
            <a:spLocks noGrp="1"/>
          </p:cNvSpPr>
          <p:nvPr>
            <p:ph idx="1"/>
          </p:nvPr>
        </p:nvSpPr>
        <p:spPr/>
        <p:txBody>
          <a:bodyPr>
            <a:normAutofit/>
          </a:bodyPr>
          <a:lstStyle/>
          <a:p>
            <a:r>
              <a:rPr kumimoji="1" lang="zh-CN" altLang="en-US" sz="2400" dirty="0"/>
              <a:t>宏内核与微内核的结合</a:t>
            </a:r>
            <a:endParaRPr kumimoji="1" lang="en-US" altLang="zh-CN" sz="2400" dirty="0"/>
          </a:p>
          <a:p>
            <a:pPr lvl="1"/>
            <a:r>
              <a:rPr kumimoji="1" lang="zh-CN" altLang="en-US" sz="2000" dirty="0"/>
              <a:t>将需要性能的模块重新放回内核态</a:t>
            </a:r>
            <a:endParaRPr kumimoji="1" lang="en-US" altLang="zh-CN" sz="2000" dirty="0"/>
          </a:p>
          <a:p>
            <a:pPr lvl="1"/>
            <a:r>
              <a:rPr kumimoji="1" lang="en-US" altLang="zh-CN" sz="2000" dirty="0"/>
              <a:t>macOS</a:t>
            </a:r>
            <a:r>
              <a:rPr kumimoji="1" lang="zh-CN" altLang="en-US" sz="2000" dirty="0"/>
              <a:t> </a:t>
            </a:r>
            <a:r>
              <a:rPr kumimoji="1" lang="en-US" altLang="zh-CN" sz="2000" dirty="0"/>
              <a:t>/</a:t>
            </a:r>
            <a:r>
              <a:rPr kumimoji="1" lang="zh-CN" altLang="en-US" sz="2000" dirty="0"/>
              <a:t> </a:t>
            </a:r>
            <a:r>
              <a:rPr kumimoji="1" lang="en-US" altLang="zh-CN" sz="2000" dirty="0"/>
              <a:t>iOS</a:t>
            </a:r>
            <a:r>
              <a:rPr kumimoji="1" lang="zh-CN" altLang="en-US" sz="2000" dirty="0"/>
              <a:t>：</a:t>
            </a:r>
            <a:r>
              <a:rPr kumimoji="1" lang="en-US" altLang="zh-CN" sz="2000" dirty="0"/>
              <a:t>Mach</a:t>
            </a:r>
            <a:r>
              <a:rPr kumimoji="1" lang="zh-CN" altLang="en-US" sz="2000" dirty="0"/>
              <a:t>微内核 </a:t>
            </a:r>
            <a:r>
              <a:rPr kumimoji="1" lang="en-US" altLang="zh-CN" sz="2000" dirty="0"/>
              <a:t>+</a:t>
            </a:r>
            <a:r>
              <a:rPr kumimoji="1" lang="zh-CN" altLang="en-US" sz="2000" dirty="0"/>
              <a:t> </a:t>
            </a:r>
            <a:r>
              <a:rPr kumimoji="1" lang="en-US" altLang="zh-CN" sz="2000" dirty="0"/>
              <a:t>BSD</a:t>
            </a:r>
            <a:r>
              <a:rPr kumimoji="1" lang="zh-CN" altLang="en-US" sz="2000" dirty="0"/>
              <a:t> </a:t>
            </a:r>
            <a:r>
              <a:rPr kumimoji="1" lang="en-US" altLang="zh-CN" sz="2000" dirty="0"/>
              <a:t>4.3</a:t>
            </a:r>
            <a:r>
              <a:rPr kumimoji="1" lang="zh-CN" altLang="en-US" sz="2000" dirty="0"/>
              <a:t> </a:t>
            </a:r>
            <a:r>
              <a:rPr kumimoji="1" lang="en-US" altLang="zh-CN" sz="2000" dirty="0"/>
              <a:t>+</a:t>
            </a:r>
            <a:r>
              <a:rPr kumimoji="1" lang="zh-CN" altLang="en-US" sz="2000" dirty="0"/>
              <a:t> 系统框架</a:t>
            </a:r>
            <a:endParaRPr kumimoji="1" lang="en-US" altLang="zh-CN" sz="2000" dirty="0"/>
          </a:p>
          <a:p>
            <a:pPr lvl="1"/>
            <a:r>
              <a:rPr kumimoji="1" lang="en-US" altLang="zh-CN" sz="2000" dirty="0"/>
              <a:t>Windows</a:t>
            </a:r>
            <a:r>
              <a:rPr kumimoji="1" lang="zh-CN" altLang="en-US" sz="2000" dirty="0"/>
              <a:t> </a:t>
            </a:r>
            <a:r>
              <a:rPr kumimoji="1" lang="en-US" altLang="zh-CN" sz="2000" dirty="0"/>
              <a:t>NT</a:t>
            </a:r>
            <a:r>
              <a:rPr kumimoji="1" lang="zh-CN" altLang="en-US" sz="2000" dirty="0"/>
              <a:t>：微内核 </a:t>
            </a:r>
            <a:r>
              <a:rPr kumimoji="1" lang="en-US" altLang="zh-CN" sz="2000" dirty="0"/>
              <a:t>+</a:t>
            </a:r>
            <a:r>
              <a:rPr kumimoji="1" lang="zh-CN" altLang="en-US" sz="2000" dirty="0"/>
              <a:t> 内核态的系统服务 </a:t>
            </a:r>
            <a:r>
              <a:rPr kumimoji="1" lang="en-US" altLang="zh-CN" sz="2000" dirty="0"/>
              <a:t>+</a:t>
            </a:r>
            <a:r>
              <a:rPr kumimoji="1" lang="zh-CN" altLang="en-US" sz="2000" dirty="0"/>
              <a:t> 系统框架</a:t>
            </a:r>
          </a:p>
        </p:txBody>
      </p:sp>
      <p:sp>
        <p:nvSpPr>
          <p:cNvPr id="4" name="灯片编号占位符 3">
            <a:extLst>
              <a:ext uri="{FF2B5EF4-FFF2-40B4-BE49-F238E27FC236}">
                <a16:creationId xmlns:a16="http://schemas.microsoft.com/office/drawing/2014/main" id="{F8A1F969-4A93-6941-9232-DF84B6A9E803}"/>
              </a:ext>
            </a:extLst>
          </p:cNvPr>
          <p:cNvSpPr>
            <a:spLocks noGrp="1"/>
          </p:cNvSpPr>
          <p:nvPr>
            <p:ph type="sldNum" sz="quarter" idx="12"/>
          </p:nvPr>
        </p:nvSpPr>
        <p:spPr/>
        <p:txBody>
          <a:bodyPr/>
          <a:lstStyle/>
          <a:p>
            <a:fld id="{ADE361C3-C043-4A6E-BDCE-8DA1E7D90A3B}" type="slidenum">
              <a:rPr lang="zh-CN" altLang="en-US" smtClean="0"/>
              <a:t>62</a:t>
            </a:fld>
            <a:endParaRPr lang="zh-CN" altLang="en-US"/>
          </a:p>
        </p:txBody>
      </p:sp>
      <p:pic>
        <p:nvPicPr>
          <p:cNvPr id="5" name="Picture 2" descr="http://upload.wikimedia.org/wikipedia/commons/thumb/d/d0/OS-structure2.svg/2000px-OS-structure2.svg.png">
            <a:extLst>
              <a:ext uri="{FF2B5EF4-FFF2-40B4-BE49-F238E27FC236}">
                <a16:creationId xmlns:a16="http://schemas.microsoft.com/office/drawing/2014/main" id="{CB44F062-881B-2743-8DCB-D1F99218AA7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15616" y="3345649"/>
            <a:ext cx="6912768" cy="207169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矩形 5">
            <a:extLst>
              <a:ext uri="{FF2B5EF4-FFF2-40B4-BE49-F238E27FC236}">
                <a16:creationId xmlns:a16="http://schemas.microsoft.com/office/drawing/2014/main" id="{B92BC0D4-7A73-BC46-9540-16EEE35C3076}"/>
              </a:ext>
            </a:extLst>
          </p:cNvPr>
          <p:cNvSpPr/>
          <p:nvPr/>
        </p:nvSpPr>
        <p:spPr>
          <a:xfrm>
            <a:off x="2286000" y="5427546"/>
            <a:ext cx="4572000" cy="261610"/>
          </a:xfrm>
          <a:prstGeom prst="rect">
            <a:avLst/>
          </a:prstGeom>
        </p:spPr>
        <p:txBody>
          <a:bodyPr>
            <a:spAutoFit/>
          </a:bodyPr>
          <a:lstStyle/>
          <a:p>
            <a:pPr algn="ctr"/>
            <a:r>
              <a:rPr lang="en" altLang="zh-CN" sz="1100" dirty="0">
                <a:solidFill>
                  <a:schemeClr val="bg2">
                    <a:lumMod val="75000"/>
                  </a:schemeClr>
                </a:solidFill>
                <a:hlinkClick r:id="rId4">
                  <a:extLst>
                    <a:ext uri="{A12FA001-AC4F-418D-AE19-62706E023703}">
                      <ahyp:hlinkClr xmlns:ahyp="http://schemas.microsoft.com/office/drawing/2018/hyperlinkcolor" val="tx"/>
                    </a:ext>
                  </a:extLst>
                </a:hlinkClick>
              </a:rPr>
              <a:t>https://zh.wikipedia.org/wiki</a:t>
            </a:r>
            <a:r>
              <a:rPr lang="en-US" altLang="zh-CN" sz="1100" dirty="0">
                <a:solidFill>
                  <a:schemeClr val="bg2">
                    <a:lumMod val="75000"/>
                  </a:schemeClr>
                </a:solidFill>
                <a:hlinkClick r:id="rId4">
                  <a:extLst>
                    <a:ext uri="{A12FA001-AC4F-418D-AE19-62706E023703}">
                      <ahyp:hlinkClr xmlns:ahyp="http://schemas.microsoft.com/office/drawing/2018/hyperlinkcolor" val="tx"/>
                    </a:ext>
                  </a:extLst>
                </a:hlinkClick>
              </a:rPr>
              <a:t>/</a:t>
            </a:r>
            <a:r>
              <a:rPr lang="zh-CN" altLang="en-US" sz="1100" dirty="0">
                <a:solidFill>
                  <a:schemeClr val="bg2">
                    <a:lumMod val="75000"/>
                  </a:schemeClr>
                </a:solidFill>
                <a:hlinkClick r:id="rId4">
                  <a:extLst>
                    <a:ext uri="{A12FA001-AC4F-418D-AE19-62706E023703}">
                      <ahyp:hlinkClr xmlns:ahyp="http://schemas.microsoft.com/office/drawing/2018/hyperlinkcolor" val="tx"/>
                    </a:ext>
                  </a:extLst>
                </a:hlinkClick>
              </a:rPr>
              <a:t>微内核</a:t>
            </a:r>
            <a:endParaRPr lang="zh-CN" altLang="en-US" sz="1100" dirty="0">
              <a:solidFill>
                <a:schemeClr val="bg2">
                  <a:lumMod val="75000"/>
                </a:schemeClr>
              </a:solidFill>
            </a:endParaRPr>
          </a:p>
        </p:txBody>
      </p:sp>
    </p:spTree>
    <p:extLst>
      <p:ext uri="{BB962C8B-B14F-4D97-AF65-F5344CB8AC3E}">
        <p14:creationId xmlns:p14="http://schemas.microsoft.com/office/powerpoint/2010/main" val="3432429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E8D18-5C42-A04D-A9C3-00D272E06DF9}"/>
              </a:ext>
            </a:extLst>
          </p:cNvPr>
          <p:cNvSpPr>
            <a:spLocks noGrp="1"/>
          </p:cNvSpPr>
          <p:nvPr>
            <p:ph type="title"/>
          </p:nvPr>
        </p:nvSpPr>
        <p:spPr/>
        <p:txBody>
          <a:bodyPr/>
          <a:lstStyle/>
          <a:p>
            <a:r>
              <a:rPr kumimoji="1" lang="en-US" altLang="zh-CN" dirty="0"/>
              <a:t>Windows</a:t>
            </a:r>
            <a:r>
              <a:rPr kumimoji="1" lang="zh-CN" altLang="en-US" dirty="0"/>
              <a:t> </a:t>
            </a:r>
            <a:r>
              <a:rPr kumimoji="1" lang="en-US" altLang="zh-CN" dirty="0"/>
              <a:t>NT</a:t>
            </a:r>
            <a:endParaRPr kumimoji="1" lang="zh-CN" altLang="en-US" dirty="0"/>
          </a:p>
        </p:txBody>
      </p:sp>
      <p:sp>
        <p:nvSpPr>
          <p:cNvPr id="4" name="灯片编号占位符 3">
            <a:extLst>
              <a:ext uri="{FF2B5EF4-FFF2-40B4-BE49-F238E27FC236}">
                <a16:creationId xmlns:a16="http://schemas.microsoft.com/office/drawing/2014/main" id="{2534ACE3-DFF1-F749-A5D0-3919353E4ADD}"/>
              </a:ext>
            </a:extLst>
          </p:cNvPr>
          <p:cNvSpPr>
            <a:spLocks noGrp="1"/>
          </p:cNvSpPr>
          <p:nvPr>
            <p:ph type="sldNum" sz="quarter" idx="12"/>
          </p:nvPr>
        </p:nvSpPr>
        <p:spPr/>
        <p:txBody>
          <a:bodyPr/>
          <a:lstStyle/>
          <a:p>
            <a:fld id="{ADE361C3-C043-4A6E-BDCE-8DA1E7D90A3B}" type="slidenum">
              <a:rPr lang="zh-CN" altLang="en-US" smtClean="0"/>
              <a:t>63</a:t>
            </a:fld>
            <a:endParaRPr lang="zh-CN" altLang="en-US"/>
          </a:p>
        </p:txBody>
      </p:sp>
      <p:sp>
        <p:nvSpPr>
          <p:cNvPr id="5" name="矩形 4">
            <a:extLst>
              <a:ext uri="{FF2B5EF4-FFF2-40B4-BE49-F238E27FC236}">
                <a16:creationId xmlns:a16="http://schemas.microsoft.com/office/drawing/2014/main" id="{2BB4DEB8-441C-8644-B587-8C9DDB1169F8}"/>
              </a:ext>
            </a:extLst>
          </p:cNvPr>
          <p:cNvSpPr/>
          <p:nvPr/>
        </p:nvSpPr>
        <p:spPr>
          <a:xfrm>
            <a:off x="179512" y="5318292"/>
            <a:ext cx="7902624" cy="261610"/>
          </a:xfrm>
          <a:prstGeom prst="rect">
            <a:avLst/>
          </a:prstGeom>
        </p:spPr>
        <p:txBody>
          <a:bodyPr wrap="square">
            <a:spAutoFit/>
          </a:bodyPr>
          <a:lstStyle/>
          <a:p>
            <a:r>
              <a:rPr lang="en-US" altLang="zh-CN" sz="1100" dirty="0">
                <a:solidFill>
                  <a:schemeClr val="tx2"/>
                </a:solidFill>
              </a:rPr>
              <a:t>https://</a:t>
            </a:r>
            <a:r>
              <a:rPr lang="en-US" altLang="zh-CN" sz="1100" dirty="0" err="1">
                <a:solidFill>
                  <a:schemeClr val="tx2"/>
                </a:solidFill>
              </a:rPr>
              <a:t>en.wikipedia.org</a:t>
            </a:r>
            <a:r>
              <a:rPr lang="en-US" altLang="zh-CN" sz="1100" dirty="0">
                <a:solidFill>
                  <a:schemeClr val="tx2"/>
                </a:solidFill>
              </a:rPr>
              <a:t>/wiki/</a:t>
            </a:r>
            <a:r>
              <a:rPr lang="en-US" altLang="zh-CN" sz="1100" dirty="0" err="1">
                <a:solidFill>
                  <a:schemeClr val="tx2"/>
                </a:solidFill>
              </a:rPr>
              <a:t>Architecture_of_Windows_NT</a:t>
            </a:r>
            <a:endParaRPr lang="zh-CN" altLang="en-US" sz="1100" dirty="0">
              <a:solidFill>
                <a:schemeClr val="tx2"/>
              </a:solidFill>
            </a:endParaRPr>
          </a:p>
        </p:txBody>
      </p:sp>
      <p:pic>
        <p:nvPicPr>
          <p:cNvPr id="6" name="图片 5">
            <a:extLst>
              <a:ext uri="{FF2B5EF4-FFF2-40B4-BE49-F238E27FC236}">
                <a16:creationId xmlns:a16="http://schemas.microsoft.com/office/drawing/2014/main" id="{C3A903F9-FA08-9940-AFD2-2AD7B06939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99992" y="-10589"/>
            <a:ext cx="4456864" cy="5715000"/>
          </a:xfrm>
          <a:prstGeom prst="rect">
            <a:avLst/>
          </a:prstGeom>
        </p:spPr>
      </p:pic>
      <p:sp>
        <p:nvSpPr>
          <p:cNvPr id="7" name="内容占位符 2">
            <a:extLst>
              <a:ext uri="{FF2B5EF4-FFF2-40B4-BE49-F238E27FC236}">
                <a16:creationId xmlns:a16="http://schemas.microsoft.com/office/drawing/2014/main" id="{DB537EF6-06AA-E847-9CA7-03867F746CBA}"/>
              </a:ext>
            </a:extLst>
          </p:cNvPr>
          <p:cNvSpPr>
            <a:spLocks noGrp="1"/>
          </p:cNvSpPr>
          <p:nvPr>
            <p:ph idx="1"/>
          </p:nvPr>
        </p:nvSpPr>
        <p:spPr>
          <a:xfrm>
            <a:off x="457200" y="1333501"/>
            <a:ext cx="8229600" cy="3771636"/>
          </a:xfrm>
        </p:spPr>
        <p:txBody>
          <a:bodyPr>
            <a:normAutofit lnSpcReduction="10000"/>
          </a:bodyPr>
          <a:lstStyle/>
          <a:p>
            <a:r>
              <a:rPr kumimoji="1" lang="en-US" altLang="zh-CN" sz="2000" dirty="0"/>
              <a:t>Integral</a:t>
            </a:r>
            <a:r>
              <a:rPr kumimoji="1" lang="zh-CN" altLang="en-US" sz="2000" dirty="0"/>
              <a:t>子系统（用户态）</a:t>
            </a:r>
            <a:endParaRPr kumimoji="1" lang="en-US" altLang="zh-CN" sz="2000" dirty="0"/>
          </a:p>
          <a:p>
            <a:pPr lvl="1"/>
            <a:r>
              <a:rPr kumimoji="1" lang="zh-CN" altLang="en-US" sz="1800" dirty="0"/>
              <a:t>负责处理</a:t>
            </a:r>
            <a:r>
              <a:rPr kumimoji="1" lang="en-US" altLang="zh-CN" sz="1800" dirty="0"/>
              <a:t>I/O</a:t>
            </a:r>
            <a:r>
              <a:rPr kumimoji="1" lang="zh-CN" altLang="en-US" sz="1800" dirty="0"/>
              <a:t>、对象</a:t>
            </a:r>
            <a:br>
              <a:rPr kumimoji="1" lang="en-US" altLang="zh-CN" sz="1800" dirty="0"/>
            </a:br>
            <a:r>
              <a:rPr kumimoji="1" lang="zh-CN" altLang="en-US" sz="1800" dirty="0"/>
              <a:t>管理、安全、进程等</a:t>
            </a:r>
            <a:endParaRPr kumimoji="1" lang="en-US" altLang="zh-CN" sz="1800" dirty="0"/>
          </a:p>
          <a:p>
            <a:r>
              <a:rPr kumimoji="1" lang="zh-CN" altLang="en-US" sz="2000" dirty="0"/>
              <a:t>环境子系统（用户态）</a:t>
            </a:r>
            <a:endParaRPr kumimoji="1" lang="en-US" altLang="zh-CN" sz="2000" dirty="0"/>
          </a:p>
          <a:p>
            <a:pPr lvl="1"/>
            <a:r>
              <a:rPr kumimoji="1" lang="en-US" altLang="zh-CN" sz="1800" dirty="0"/>
              <a:t>POSIX</a:t>
            </a:r>
          </a:p>
          <a:p>
            <a:r>
              <a:rPr kumimoji="1" lang="en-US" altLang="zh-CN" sz="2000" dirty="0"/>
              <a:t>Executive</a:t>
            </a:r>
            <a:r>
              <a:rPr kumimoji="1" lang="zh-CN" altLang="en-US" sz="2000" dirty="0"/>
              <a:t>（内核态）</a:t>
            </a:r>
            <a:endParaRPr kumimoji="1" lang="en-US" altLang="zh-CN" sz="2000" dirty="0"/>
          </a:p>
          <a:p>
            <a:pPr lvl="1"/>
            <a:r>
              <a:rPr kumimoji="1" lang="zh-CN" altLang="en-US" sz="1800" dirty="0"/>
              <a:t>为用户态子系统提供服务</a:t>
            </a:r>
            <a:endParaRPr kumimoji="1" lang="en-US" altLang="zh-CN" sz="1800" dirty="0"/>
          </a:p>
          <a:p>
            <a:r>
              <a:rPr kumimoji="1" lang="en-US" altLang="zh-CN" sz="2000" dirty="0"/>
              <a:t>Microkernel</a:t>
            </a:r>
          </a:p>
          <a:p>
            <a:pPr lvl="1"/>
            <a:r>
              <a:rPr kumimoji="1" lang="zh-CN" altLang="en-US" sz="1800" dirty="0"/>
              <a:t>提供进程间同步等功能</a:t>
            </a:r>
            <a:endParaRPr kumimoji="1" lang="en-US" altLang="zh-CN" sz="1800" dirty="0"/>
          </a:p>
          <a:p>
            <a:pPr lvl="1"/>
            <a:endParaRPr kumimoji="1" lang="en-US" altLang="zh-CN" sz="1800" dirty="0"/>
          </a:p>
          <a:p>
            <a:pPr lvl="1"/>
            <a:endParaRPr kumimoji="1" lang="zh-CN" altLang="en-US" sz="1800" dirty="0"/>
          </a:p>
        </p:txBody>
      </p:sp>
    </p:spTree>
    <p:extLst>
      <p:ext uri="{BB962C8B-B14F-4D97-AF65-F5344CB8AC3E}">
        <p14:creationId xmlns:p14="http://schemas.microsoft.com/office/powerpoint/2010/main" val="3428080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8329B-127C-934F-8732-865E88FB619E}"/>
              </a:ext>
            </a:extLst>
          </p:cNvPr>
          <p:cNvSpPr>
            <a:spLocks noGrp="1"/>
          </p:cNvSpPr>
          <p:nvPr>
            <p:ph type="title"/>
          </p:nvPr>
        </p:nvSpPr>
        <p:spPr/>
        <p:txBody>
          <a:bodyPr/>
          <a:lstStyle/>
          <a:p>
            <a:r>
              <a:rPr kumimoji="1" lang="en-US" altLang="zh-CN" dirty="0"/>
              <a:t>macOS</a:t>
            </a:r>
            <a:endParaRPr kumimoji="1" lang="zh-CN" altLang="en-US" dirty="0"/>
          </a:p>
        </p:txBody>
      </p:sp>
      <p:sp>
        <p:nvSpPr>
          <p:cNvPr id="3" name="内容占位符 2">
            <a:extLst>
              <a:ext uri="{FF2B5EF4-FFF2-40B4-BE49-F238E27FC236}">
                <a16:creationId xmlns:a16="http://schemas.microsoft.com/office/drawing/2014/main" id="{E144D3AF-AADF-B14C-B6CC-1E2D2AA252D0}"/>
              </a:ext>
            </a:extLst>
          </p:cNvPr>
          <p:cNvSpPr>
            <a:spLocks noGrp="1"/>
          </p:cNvSpPr>
          <p:nvPr>
            <p:ph idx="1"/>
          </p:nvPr>
        </p:nvSpPr>
        <p:spPr/>
        <p:txBody>
          <a:bodyPr>
            <a:normAutofit/>
          </a:bodyPr>
          <a:lstStyle/>
          <a:p>
            <a:r>
              <a:rPr kumimoji="1" lang="en-US" altLang="zh-CN" sz="2000" dirty="0"/>
              <a:t>XNU</a:t>
            </a:r>
            <a:r>
              <a:rPr kumimoji="1" lang="zh-CN" altLang="en-US" sz="2000" dirty="0"/>
              <a:t>内核</a:t>
            </a:r>
            <a:endParaRPr kumimoji="1" lang="en-US" altLang="zh-CN" sz="2000" dirty="0"/>
          </a:p>
          <a:p>
            <a:pPr lvl="1"/>
            <a:r>
              <a:rPr kumimoji="1" lang="zh-CN" altLang="en-US" sz="1800" dirty="0"/>
              <a:t>基于</a:t>
            </a:r>
            <a:r>
              <a:rPr kumimoji="1" lang="en-US" altLang="zh-CN" sz="1800" dirty="0"/>
              <a:t>Mach-2.5</a:t>
            </a:r>
            <a:r>
              <a:rPr kumimoji="1" lang="zh-CN" altLang="en-US" sz="1800" dirty="0"/>
              <a:t>打造</a:t>
            </a:r>
            <a:endParaRPr kumimoji="1" lang="en-US" altLang="zh-CN" sz="1800" dirty="0"/>
          </a:p>
          <a:p>
            <a:pPr lvl="1"/>
            <a:r>
              <a:rPr kumimoji="1" lang="en-US" altLang="zh-CN" sz="1800" dirty="0"/>
              <a:t>BSD</a:t>
            </a:r>
            <a:r>
              <a:rPr kumimoji="1" lang="zh-CN" altLang="en-US" sz="1800" dirty="0"/>
              <a:t>代码提供文件系统、</a:t>
            </a:r>
            <a:br>
              <a:rPr kumimoji="1" lang="en-US" altLang="zh-CN" sz="1800" dirty="0"/>
            </a:br>
            <a:r>
              <a:rPr kumimoji="1" lang="zh-CN" altLang="en-US" sz="1800" dirty="0"/>
              <a:t>网络、</a:t>
            </a:r>
            <a:r>
              <a:rPr kumimoji="1" lang="en-US" altLang="zh-CN" sz="1800" dirty="0"/>
              <a:t>POSIX</a:t>
            </a:r>
            <a:r>
              <a:rPr kumimoji="1" lang="zh-CN" altLang="en-US" sz="1800" dirty="0"/>
              <a:t>接口等</a:t>
            </a:r>
            <a:endParaRPr kumimoji="1" lang="en-US" altLang="zh-CN" sz="1800" dirty="0"/>
          </a:p>
          <a:p>
            <a:r>
              <a:rPr kumimoji="1" lang="en-US" altLang="zh-CN" sz="2000" dirty="0"/>
              <a:t>macOS</a:t>
            </a:r>
            <a:r>
              <a:rPr kumimoji="1" lang="zh-CN" altLang="en-US" sz="2000" dirty="0"/>
              <a:t>与</a:t>
            </a:r>
            <a:r>
              <a:rPr kumimoji="1" lang="en-US" altLang="zh-CN" sz="2000" dirty="0"/>
              <a:t>iOS</a:t>
            </a:r>
            <a:endParaRPr kumimoji="1" lang="zh-CN" altLang="en-US" sz="2000" dirty="0"/>
          </a:p>
        </p:txBody>
      </p:sp>
      <p:sp>
        <p:nvSpPr>
          <p:cNvPr id="4" name="灯片编号占位符 3">
            <a:extLst>
              <a:ext uri="{FF2B5EF4-FFF2-40B4-BE49-F238E27FC236}">
                <a16:creationId xmlns:a16="http://schemas.microsoft.com/office/drawing/2014/main" id="{A9B18DE7-FDC9-3B4A-A9F8-E5F02F1FB2D5}"/>
              </a:ext>
            </a:extLst>
          </p:cNvPr>
          <p:cNvSpPr>
            <a:spLocks noGrp="1"/>
          </p:cNvSpPr>
          <p:nvPr>
            <p:ph type="sldNum" sz="quarter" idx="12"/>
          </p:nvPr>
        </p:nvSpPr>
        <p:spPr/>
        <p:txBody>
          <a:bodyPr/>
          <a:lstStyle/>
          <a:p>
            <a:fld id="{ADE361C3-C043-4A6E-BDCE-8DA1E7D90A3B}" type="slidenum">
              <a:rPr lang="zh-CN" altLang="en-US" smtClean="0"/>
              <a:t>64</a:t>
            </a:fld>
            <a:endParaRPr lang="zh-CN" altLang="en-US"/>
          </a:p>
        </p:txBody>
      </p:sp>
      <p:pic>
        <p:nvPicPr>
          <p:cNvPr id="5" name="图片 4">
            <a:extLst>
              <a:ext uri="{FF2B5EF4-FFF2-40B4-BE49-F238E27FC236}">
                <a16:creationId xmlns:a16="http://schemas.microsoft.com/office/drawing/2014/main" id="{A721A19E-0129-994D-AE45-CF625DFC4487}"/>
              </a:ext>
            </a:extLst>
          </p:cNvPr>
          <p:cNvPicPr>
            <a:picLocks noChangeAspect="1"/>
          </p:cNvPicPr>
          <p:nvPr/>
        </p:nvPicPr>
        <p:blipFill>
          <a:blip r:embed="rId2"/>
          <a:stretch>
            <a:fillRect/>
          </a:stretch>
        </p:blipFill>
        <p:spPr>
          <a:xfrm>
            <a:off x="3923928" y="657143"/>
            <a:ext cx="5080000" cy="4787900"/>
          </a:xfrm>
          <a:prstGeom prst="rect">
            <a:avLst/>
          </a:prstGeom>
        </p:spPr>
      </p:pic>
      <p:sp>
        <p:nvSpPr>
          <p:cNvPr id="6" name="矩形 5">
            <a:extLst>
              <a:ext uri="{FF2B5EF4-FFF2-40B4-BE49-F238E27FC236}">
                <a16:creationId xmlns:a16="http://schemas.microsoft.com/office/drawing/2014/main" id="{B7D97257-6235-7C4F-9A3A-B54D1E19D2C4}"/>
              </a:ext>
            </a:extLst>
          </p:cNvPr>
          <p:cNvSpPr/>
          <p:nvPr/>
        </p:nvSpPr>
        <p:spPr>
          <a:xfrm>
            <a:off x="179512" y="5318292"/>
            <a:ext cx="7902624" cy="261610"/>
          </a:xfrm>
          <a:prstGeom prst="rect">
            <a:avLst/>
          </a:prstGeom>
        </p:spPr>
        <p:txBody>
          <a:bodyPr wrap="square">
            <a:spAutoFit/>
          </a:bodyPr>
          <a:lstStyle/>
          <a:p>
            <a:r>
              <a:rPr lang="en-US" altLang="zh-CN" sz="1100" dirty="0">
                <a:solidFill>
                  <a:schemeClr val="tx2"/>
                </a:solidFill>
              </a:rPr>
              <a:t>https://</a:t>
            </a:r>
            <a:r>
              <a:rPr lang="en-US" altLang="zh-CN" sz="1100" dirty="0" err="1">
                <a:solidFill>
                  <a:schemeClr val="tx2"/>
                </a:solidFill>
              </a:rPr>
              <a:t>en.wikipedia.org</a:t>
            </a:r>
            <a:r>
              <a:rPr lang="en-US" altLang="zh-CN" sz="1100" dirty="0">
                <a:solidFill>
                  <a:schemeClr val="tx2"/>
                </a:solidFill>
              </a:rPr>
              <a:t>/wiki/</a:t>
            </a:r>
            <a:r>
              <a:rPr lang="en-US" altLang="zh-CN" sz="1100" dirty="0" err="1">
                <a:solidFill>
                  <a:schemeClr val="tx2"/>
                </a:solidFill>
              </a:rPr>
              <a:t>Architecture_of_macOS</a:t>
            </a:r>
            <a:endParaRPr lang="zh-CN" altLang="en-US" sz="1100" dirty="0">
              <a:solidFill>
                <a:schemeClr val="tx2"/>
              </a:solidFill>
            </a:endParaRPr>
          </a:p>
        </p:txBody>
      </p:sp>
    </p:spTree>
    <p:extLst>
      <p:ext uri="{BB962C8B-B14F-4D97-AF65-F5344CB8AC3E}">
        <p14:creationId xmlns:p14="http://schemas.microsoft.com/office/powerpoint/2010/main" val="3760015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40134-FF72-CB48-91EB-8FFE41D0E612}"/>
              </a:ext>
            </a:extLst>
          </p:cNvPr>
          <p:cNvSpPr>
            <a:spLocks noGrp="1"/>
          </p:cNvSpPr>
          <p:nvPr>
            <p:ph type="title"/>
          </p:nvPr>
        </p:nvSpPr>
        <p:spPr/>
        <p:txBody>
          <a:bodyPr/>
          <a:lstStyle/>
          <a:p>
            <a:r>
              <a:rPr kumimoji="1" lang="en-US" altLang="zh-CN" dirty="0"/>
              <a:t>3</a:t>
            </a:r>
            <a:r>
              <a:rPr kumimoji="1" lang="zh-CN" altLang="en-US" dirty="0"/>
              <a:t>、外核架构（</a:t>
            </a:r>
            <a:r>
              <a:rPr kumimoji="1" lang="en-US" altLang="zh-CN" dirty="0"/>
              <a:t>Exokernel</a:t>
            </a:r>
            <a:r>
              <a:rPr kumimoji="1" lang="zh-CN" altLang="en-US" dirty="0"/>
              <a:t>）</a:t>
            </a:r>
          </a:p>
        </p:txBody>
      </p:sp>
      <p:sp>
        <p:nvSpPr>
          <p:cNvPr id="3" name="内容占位符 2">
            <a:extLst>
              <a:ext uri="{FF2B5EF4-FFF2-40B4-BE49-F238E27FC236}">
                <a16:creationId xmlns:a16="http://schemas.microsoft.com/office/drawing/2014/main" id="{F1016709-C4D6-5346-91BB-DB8C7C4F3520}"/>
              </a:ext>
            </a:extLst>
          </p:cNvPr>
          <p:cNvSpPr>
            <a:spLocks noGrp="1"/>
          </p:cNvSpPr>
          <p:nvPr>
            <p:ph idx="1"/>
          </p:nvPr>
        </p:nvSpPr>
        <p:spPr/>
        <p:txBody>
          <a:bodyPr>
            <a:normAutofit/>
          </a:bodyPr>
          <a:lstStyle/>
          <a:p>
            <a:r>
              <a:rPr kumimoji="1" lang="en-US" altLang="zh-CN" sz="2000" dirty="0"/>
              <a:t>Exokernel</a:t>
            </a:r>
            <a:r>
              <a:rPr kumimoji="1" lang="zh-CN" altLang="en-US" sz="2000" dirty="0"/>
              <a:t> 不提供硬件抽象</a:t>
            </a:r>
            <a:endParaRPr kumimoji="1" lang="en-US" altLang="zh-CN" sz="2000" dirty="0"/>
          </a:p>
          <a:p>
            <a:pPr lvl="1"/>
            <a:r>
              <a:rPr kumimoji="1" lang="en-US" altLang="zh-CN" sz="1800" dirty="0"/>
              <a:t>"</a:t>
            </a:r>
            <a:r>
              <a:rPr kumimoji="1" lang="zh-CN" altLang="en-US" sz="1800" dirty="0"/>
              <a:t>只要内核提供抽象，就不能实现性能最大化</a:t>
            </a:r>
            <a:r>
              <a:rPr kumimoji="1" lang="en-US" altLang="zh-CN" sz="1800" dirty="0"/>
              <a:t>"</a:t>
            </a:r>
          </a:p>
          <a:p>
            <a:pPr lvl="1"/>
            <a:r>
              <a:rPr kumimoji="1" lang="zh-CN" altLang="en-US" sz="1800" dirty="0"/>
              <a:t>只有应用才知道最适合的抽象（</a:t>
            </a:r>
            <a:r>
              <a:rPr kumimoji="1" lang="en-US" altLang="zh-CN" sz="1800" dirty="0"/>
              <a:t>end-to-end</a:t>
            </a:r>
            <a:r>
              <a:rPr kumimoji="1" lang="zh-CN" altLang="en-US" sz="1800" dirty="0"/>
              <a:t>原则）</a:t>
            </a:r>
            <a:endParaRPr kumimoji="1" lang="en-US" altLang="zh-CN" sz="1800" dirty="0"/>
          </a:p>
          <a:p>
            <a:r>
              <a:rPr kumimoji="1" lang="en-US" altLang="zh-CN" sz="2000" dirty="0"/>
              <a:t>Exokernel</a:t>
            </a:r>
            <a:r>
              <a:rPr kumimoji="1" lang="zh-CN" altLang="en-US" sz="2000" dirty="0"/>
              <a:t> 不管理资源，只管理应用</a:t>
            </a:r>
            <a:endParaRPr kumimoji="1" lang="en-US" altLang="zh-CN" sz="2000" dirty="0"/>
          </a:p>
          <a:p>
            <a:pPr lvl="1"/>
            <a:r>
              <a:rPr kumimoji="1" lang="zh-CN" altLang="en-US" sz="1800" dirty="0"/>
              <a:t>负责将计算资源与应用的绑定，以及资源的回收</a:t>
            </a:r>
            <a:endParaRPr kumimoji="1" lang="en-US" altLang="zh-CN" sz="1800" dirty="0"/>
          </a:p>
          <a:p>
            <a:pPr lvl="1"/>
            <a:r>
              <a:rPr kumimoji="1" lang="zh-CN" altLang="en-US" sz="1800" dirty="0"/>
              <a:t>保证多个应用之间的隔离</a:t>
            </a:r>
            <a:endParaRPr kumimoji="1" lang="en-US" altLang="zh-CN" sz="1800" dirty="0"/>
          </a:p>
          <a:p>
            <a:endParaRPr kumimoji="1" lang="en-US" altLang="zh-CN" sz="2000" dirty="0"/>
          </a:p>
          <a:p>
            <a:r>
              <a:rPr kumimoji="1" lang="zh-CN" altLang="en-US" sz="2000" dirty="0"/>
              <a:t>回顾：</a:t>
            </a:r>
            <a:r>
              <a:rPr kumimoji="1" lang="zh-CN" altLang="en-US" sz="2000" dirty="0">
                <a:solidFill>
                  <a:schemeClr val="accent1"/>
                </a:solidFill>
              </a:rPr>
              <a:t>操作系统 </a:t>
            </a:r>
            <a:r>
              <a:rPr kumimoji="1" lang="en-US" altLang="zh-CN" sz="2000" dirty="0">
                <a:solidFill>
                  <a:schemeClr val="accent1"/>
                </a:solidFill>
              </a:rPr>
              <a:t>=</a:t>
            </a:r>
            <a:r>
              <a:rPr kumimoji="1" lang="zh-CN" altLang="en-US" sz="2000" dirty="0">
                <a:solidFill>
                  <a:schemeClr val="accent1"/>
                </a:solidFill>
              </a:rPr>
              <a:t> 服务应用 </a:t>
            </a:r>
            <a:r>
              <a:rPr kumimoji="1" lang="en-US" altLang="zh-CN" sz="2000" dirty="0">
                <a:solidFill>
                  <a:schemeClr val="accent1"/>
                </a:solidFill>
              </a:rPr>
              <a:t>+</a:t>
            </a:r>
            <a:r>
              <a:rPr kumimoji="1" lang="zh-CN" altLang="en-US" sz="2000" dirty="0">
                <a:solidFill>
                  <a:schemeClr val="accent1"/>
                </a:solidFill>
              </a:rPr>
              <a:t> 管理应用</a:t>
            </a:r>
          </a:p>
        </p:txBody>
      </p:sp>
      <p:sp>
        <p:nvSpPr>
          <p:cNvPr id="4" name="灯片编号占位符 3">
            <a:extLst>
              <a:ext uri="{FF2B5EF4-FFF2-40B4-BE49-F238E27FC236}">
                <a16:creationId xmlns:a16="http://schemas.microsoft.com/office/drawing/2014/main" id="{C0AD89FD-8A0B-AE4A-9F30-03CFCF483F92}"/>
              </a:ext>
            </a:extLst>
          </p:cNvPr>
          <p:cNvSpPr>
            <a:spLocks noGrp="1"/>
          </p:cNvSpPr>
          <p:nvPr>
            <p:ph type="sldNum" sz="quarter" idx="12"/>
          </p:nvPr>
        </p:nvSpPr>
        <p:spPr/>
        <p:txBody>
          <a:bodyPr/>
          <a:lstStyle/>
          <a:p>
            <a:fld id="{ADE361C3-C043-4A6E-BDCE-8DA1E7D90A3B}" type="slidenum">
              <a:rPr lang="zh-CN" altLang="en-US" smtClean="0"/>
              <a:t>65</a:t>
            </a:fld>
            <a:endParaRPr lang="zh-CN" altLang="en-US"/>
          </a:p>
        </p:txBody>
      </p:sp>
      <p:cxnSp>
        <p:nvCxnSpPr>
          <p:cNvPr id="6" name="直线连接符 5">
            <a:extLst>
              <a:ext uri="{FF2B5EF4-FFF2-40B4-BE49-F238E27FC236}">
                <a16:creationId xmlns:a16="http://schemas.microsoft.com/office/drawing/2014/main" id="{5C844446-D38C-7948-9D7B-7EDE3F473305}"/>
              </a:ext>
            </a:extLst>
          </p:cNvPr>
          <p:cNvCxnSpPr/>
          <p:nvPr/>
        </p:nvCxnSpPr>
        <p:spPr>
          <a:xfrm flipV="1">
            <a:off x="4534694" y="4029741"/>
            <a:ext cx="360040" cy="360040"/>
          </a:xfrm>
          <a:prstGeom prst="line">
            <a:avLst/>
          </a:prstGeom>
          <a:ln>
            <a:solidFill>
              <a:schemeClr val="tx1">
                <a:lumMod val="50000"/>
                <a:lumOff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726B672B-F45B-0B43-80CC-2BD8211F75FB}"/>
              </a:ext>
            </a:extLst>
          </p:cNvPr>
          <p:cNvCxnSpPr>
            <a:cxnSpLocks/>
          </p:cNvCxnSpPr>
          <p:nvPr/>
        </p:nvCxnSpPr>
        <p:spPr>
          <a:xfrm>
            <a:off x="3635896" y="4873725"/>
            <a:ext cx="288032" cy="231412"/>
          </a:xfrm>
          <a:prstGeom prst="line">
            <a:avLst/>
          </a:prstGeom>
          <a:ln>
            <a:solidFill>
              <a:schemeClr val="tx1">
                <a:lumMod val="50000"/>
                <a:lumOff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B9BE56FC-DDD5-1245-A515-48B2DE64EBA4}"/>
              </a:ext>
            </a:extLst>
          </p:cNvPr>
          <p:cNvCxnSpPr>
            <a:cxnSpLocks/>
          </p:cNvCxnSpPr>
          <p:nvPr/>
        </p:nvCxnSpPr>
        <p:spPr>
          <a:xfrm>
            <a:off x="3923928" y="5105137"/>
            <a:ext cx="1224138" cy="0"/>
          </a:xfrm>
          <a:prstGeom prst="line">
            <a:avLst/>
          </a:prstGeom>
          <a:ln>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28FA833B-7562-0C4A-9E91-DB271C36131F}"/>
              </a:ext>
            </a:extLst>
          </p:cNvPr>
          <p:cNvCxnSpPr>
            <a:cxnSpLocks/>
          </p:cNvCxnSpPr>
          <p:nvPr/>
        </p:nvCxnSpPr>
        <p:spPr>
          <a:xfrm>
            <a:off x="4894734" y="4029741"/>
            <a:ext cx="288034" cy="1"/>
          </a:xfrm>
          <a:prstGeom prst="line">
            <a:avLst/>
          </a:prstGeom>
          <a:ln>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165B157-F0FF-7142-94B7-4597926E90B3}"/>
              </a:ext>
            </a:extLst>
          </p:cNvPr>
          <p:cNvSpPr/>
          <p:nvPr/>
        </p:nvSpPr>
        <p:spPr>
          <a:xfrm>
            <a:off x="5174386" y="3840429"/>
            <a:ext cx="2133918" cy="369332"/>
          </a:xfrm>
          <a:prstGeom prst="rect">
            <a:avLst/>
          </a:prstGeom>
        </p:spPr>
        <p:txBody>
          <a:bodyPr wrap="none">
            <a:spAutoFit/>
          </a:bodyPr>
          <a:lstStyle/>
          <a:p>
            <a:r>
              <a:rPr kumimoji="1" lang="zh-CN" altLang="en-US" dirty="0">
                <a:solidFill>
                  <a:schemeClr val="accent1"/>
                </a:solidFill>
              </a:rPr>
              <a:t>内核态：</a:t>
            </a:r>
            <a:r>
              <a:rPr kumimoji="1" lang="en-US" altLang="zh-CN" dirty="0">
                <a:solidFill>
                  <a:schemeClr val="accent1"/>
                </a:solidFill>
              </a:rPr>
              <a:t>Exokernel</a:t>
            </a:r>
            <a:endParaRPr lang="zh-CN" altLang="en-US" dirty="0"/>
          </a:p>
        </p:txBody>
      </p:sp>
      <p:sp>
        <p:nvSpPr>
          <p:cNvPr id="22" name="矩形 21">
            <a:extLst>
              <a:ext uri="{FF2B5EF4-FFF2-40B4-BE49-F238E27FC236}">
                <a16:creationId xmlns:a16="http://schemas.microsoft.com/office/drawing/2014/main" id="{5FDE8A43-A716-F040-9E5A-2459FC67FC9D}"/>
              </a:ext>
            </a:extLst>
          </p:cNvPr>
          <p:cNvSpPr/>
          <p:nvPr/>
        </p:nvSpPr>
        <p:spPr>
          <a:xfrm>
            <a:off x="5148066" y="4920472"/>
            <a:ext cx="1672253" cy="369332"/>
          </a:xfrm>
          <a:prstGeom prst="rect">
            <a:avLst/>
          </a:prstGeom>
        </p:spPr>
        <p:txBody>
          <a:bodyPr wrap="none">
            <a:spAutoFit/>
          </a:bodyPr>
          <a:lstStyle/>
          <a:p>
            <a:r>
              <a:rPr kumimoji="1" lang="zh-CN" altLang="en-US" dirty="0">
                <a:solidFill>
                  <a:schemeClr val="accent1"/>
                </a:solidFill>
              </a:rPr>
              <a:t>用户态：</a:t>
            </a:r>
            <a:r>
              <a:rPr kumimoji="1" lang="en-US" altLang="zh-CN" dirty="0" err="1">
                <a:solidFill>
                  <a:schemeClr val="accent1"/>
                </a:solidFill>
              </a:rPr>
              <a:t>libOS</a:t>
            </a:r>
            <a:endParaRPr lang="zh-CN" altLang="en-US" dirty="0"/>
          </a:p>
        </p:txBody>
      </p:sp>
    </p:spTree>
    <p:extLst>
      <p:ext uri="{BB962C8B-B14F-4D97-AF65-F5344CB8AC3E}">
        <p14:creationId xmlns:p14="http://schemas.microsoft.com/office/powerpoint/2010/main" val="424042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62099-1C25-B049-A89B-DFD356FCB14C}"/>
              </a:ext>
            </a:extLst>
          </p:cNvPr>
          <p:cNvSpPr>
            <a:spLocks noGrp="1"/>
          </p:cNvSpPr>
          <p:nvPr>
            <p:ph type="title"/>
          </p:nvPr>
        </p:nvSpPr>
        <p:spPr/>
        <p:txBody>
          <a:bodyPr/>
          <a:lstStyle/>
          <a:p>
            <a:r>
              <a:rPr kumimoji="1" lang="en-US" altLang="zh-CN" dirty="0"/>
              <a:t>Exokernel</a:t>
            </a:r>
            <a:r>
              <a:rPr kumimoji="1" lang="zh-CN" altLang="en-US" dirty="0"/>
              <a:t> </a:t>
            </a:r>
            <a:r>
              <a:rPr kumimoji="1" lang="en-US" altLang="zh-CN" dirty="0"/>
              <a:t>+</a:t>
            </a:r>
            <a:r>
              <a:rPr kumimoji="1" lang="zh-CN" altLang="en-US" dirty="0"/>
              <a:t> </a:t>
            </a:r>
            <a:r>
              <a:rPr kumimoji="1" lang="en-US" altLang="zh-CN" dirty="0" err="1"/>
              <a:t>LibOS</a:t>
            </a:r>
            <a:endParaRPr kumimoji="1" lang="zh-CN" altLang="en-US" dirty="0"/>
          </a:p>
        </p:txBody>
      </p:sp>
      <p:sp>
        <p:nvSpPr>
          <p:cNvPr id="3" name="内容占位符 2">
            <a:extLst>
              <a:ext uri="{FF2B5EF4-FFF2-40B4-BE49-F238E27FC236}">
                <a16:creationId xmlns:a16="http://schemas.microsoft.com/office/drawing/2014/main" id="{131472E8-AFF2-4F4E-BA99-B585F55DFDAE}"/>
              </a:ext>
            </a:extLst>
          </p:cNvPr>
          <p:cNvSpPr>
            <a:spLocks noGrp="1"/>
          </p:cNvSpPr>
          <p:nvPr>
            <p:ph idx="1"/>
          </p:nvPr>
        </p:nvSpPr>
        <p:spPr/>
        <p:txBody>
          <a:bodyPr>
            <a:normAutofit/>
          </a:bodyPr>
          <a:lstStyle/>
          <a:p>
            <a:r>
              <a:rPr kumimoji="1" lang="zh-CN" altLang="en-US" sz="2400" dirty="0"/>
              <a:t>库</a:t>
            </a:r>
            <a:r>
              <a:rPr kumimoji="1" lang="en-US" altLang="zh-CN" sz="2400" dirty="0"/>
              <a:t>OS</a:t>
            </a:r>
            <a:r>
              <a:rPr kumimoji="1" lang="zh-CN" altLang="en-US" sz="2400" dirty="0"/>
              <a:t>（</a:t>
            </a:r>
            <a:r>
              <a:rPr kumimoji="1" lang="en-US" altLang="zh-CN" sz="2400" dirty="0" err="1"/>
              <a:t>LibOS</a:t>
            </a:r>
            <a:r>
              <a:rPr kumimoji="1" lang="zh-CN" altLang="en-US" sz="2400" dirty="0"/>
              <a:t>）</a:t>
            </a:r>
            <a:endParaRPr kumimoji="1" lang="en-US" altLang="zh-CN" sz="2400" dirty="0"/>
          </a:p>
          <a:p>
            <a:pPr lvl="1"/>
            <a:r>
              <a:rPr kumimoji="1" lang="zh-CN" altLang="en-US" sz="2000" dirty="0"/>
              <a:t>策略与机制分离：将对硬件的抽象以库的形式提供</a:t>
            </a:r>
            <a:endParaRPr kumimoji="1" lang="en-US" altLang="zh-CN" sz="2000" dirty="0"/>
          </a:p>
          <a:p>
            <a:pPr lvl="1"/>
            <a:r>
              <a:rPr kumimoji="1" lang="zh-CN" altLang="en-US" sz="2000" dirty="0"/>
              <a:t>高度定制化：不同应用可使用不同的</a:t>
            </a:r>
            <a:r>
              <a:rPr kumimoji="1" lang="en-US" altLang="zh-CN" sz="2000" dirty="0" err="1"/>
              <a:t>LibOS</a:t>
            </a:r>
            <a:r>
              <a:rPr kumimoji="1" lang="zh-CN" altLang="en-US" sz="2000" dirty="0"/>
              <a:t>，或完全自定义</a:t>
            </a:r>
            <a:endParaRPr kumimoji="1" lang="en-US" altLang="zh-CN" sz="2000" dirty="0"/>
          </a:p>
          <a:p>
            <a:pPr lvl="1"/>
            <a:r>
              <a:rPr kumimoji="1" lang="zh-CN" altLang="en-US" sz="2000" dirty="0"/>
              <a:t>更高性能：</a:t>
            </a:r>
            <a:r>
              <a:rPr kumimoji="1" lang="en-US" altLang="zh-CN" sz="2000" dirty="0" err="1"/>
              <a:t>LibOS</a:t>
            </a:r>
            <a:r>
              <a:rPr kumimoji="1" lang="zh-CN" altLang="en-US" sz="2000" dirty="0"/>
              <a:t>与应用其他代码之间通过函数调用直接交互</a:t>
            </a:r>
          </a:p>
        </p:txBody>
      </p:sp>
      <p:sp>
        <p:nvSpPr>
          <p:cNvPr id="4" name="灯片编号占位符 3">
            <a:extLst>
              <a:ext uri="{FF2B5EF4-FFF2-40B4-BE49-F238E27FC236}">
                <a16:creationId xmlns:a16="http://schemas.microsoft.com/office/drawing/2014/main" id="{1EDD5CE0-B6C1-4647-B349-4DA115BF4E41}"/>
              </a:ext>
            </a:extLst>
          </p:cNvPr>
          <p:cNvSpPr>
            <a:spLocks noGrp="1"/>
          </p:cNvSpPr>
          <p:nvPr>
            <p:ph type="sldNum" sz="quarter" idx="12"/>
          </p:nvPr>
        </p:nvSpPr>
        <p:spPr/>
        <p:txBody>
          <a:bodyPr/>
          <a:lstStyle/>
          <a:p>
            <a:fld id="{ADE361C3-C043-4A6E-BDCE-8DA1E7D90A3B}" type="slidenum">
              <a:rPr lang="zh-CN" altLang="en-US" smtClean="0"/>
              <a:t>66</a:t>
            </a:fld>
            <a:endParaRPr lang="zh-CN" altLang="en-US"/>
          </a:p>
        </p:txBody>
      </p:sp>
      <p:pic>
        <p:nvPicPr>
          <p:cNvPr id="5" name="图片 4">
            <a:extLst>
              <a:ext uri="{FF2B5EF4-FFF2-40B4-BE49-F238E27FC236}">
                <a16:creationId xmlns:a16="http://schemas.microsoft.com/office/drawing/2014/main" id="{8557BA1E-B0E7-8548-B2EB-AEBD366AC2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4165" y="3368315"/>
            <a:ext cx="5055669" cy="2121148"/>
          </a:xfrm>
          <a:prstGeom prst="rect">
            <a:avLst/>
          </a:prstGeom>
        </p:spPr>
      </p:pic>
    </p:spTree>
    <p:extLst>
      <p:ext uri="{BB962C8B-B14F-4D97-AF65-F5344CB8AC3E}">
        <p14:creationId xmlns:p14="http://schemas.microsoft.com/office/powerpoint/2010/main" val="1263090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F0A0AB-74F9-AA4D-8A16-2D13FDC7B4B2}"/>
              </a:ext>
            </a:extLst>
          </p:cNvPr>
          <p:cNvSpPr>
            <a:spLocks noGrp="1"/>
          </p:cNvSpPr>
          <p:nvPr>
            <p:ph type="title"/>
          </p:nvPr>
        </p:nvSpPr>
        <p:spPr/>
        <p:txBody>
          <a:bodyPr/>
          <a:lstStyle/>
          <a:p>
            <a:r>
              <a:rPr kumimoji="1" lang="en-US" altLang="zh-CN" dirty="0" err="1"/>
              <a:t>Unikernel</a:t>
            </a:r>
            <a:r>
              <a:rPr kumimoji="1" lang="zh-CN" altLang="en-US" dirty="0"/>
              <a:t>（单内核）</a:t>
            </a:r>
          </a:p>
        </p:txBody>
      </p:sp>
      <p:sp>
        <p:nvSpPr>
          <p:cNvPr id="3" name="内容占位符 2">
            <a:extLst>
              <a:ext uri="{FF2B5EF4-FFF2-40B4-BE49-F238E27FC236}">
                <a16:creationId xmlns:a16="http://schemas.microsoft.com/office/drawing/2014/main" id="{7A50B37E-F5F7-3041-A986-807026155DBE}"/>
              </a:ext>
            </a:extLst>
          </p:cNvPr>
          <p:cNvSpPr>
            <a:spLocks noGrp="1"/>
          </p:cNvSpPr>
          <p:nvPr>
            <p:ph idx="1"/>
          </p:nvPr>
        </p:nvSpPr>
        <p:spPr/>
        <p:txBody>
          <a:bodyPr>
            <a:normAutofit/>
          </a:bodyPr>
          <a:lstStyle/>
          <a:p>
            <a:r>
              <a:rPr kumimoji="1" lang="zh-CN" altLang="en-US" sz="2400" dirty="0"/>
              <a:t>虚拟化环境下的</a:t>
            </a:r>
            <a:r>
              <a:rPr kumimoji="1" lang="en-US" altLang="zh-CN" sz="2400" dirty="0" err="1"/>
              <a:t>LibOS</a:t>
            </a:r>
            <a:endParaRPr kumimoji="1" lang="en-US" altLang="zh-CN" sz="2400" dirty="0"/>
          </a:p>
          <a:p>
            <a:pPr lvl="1"/>
            <a:r>
              <a:rPr kumimoji="1" lang="zh-CN" altLang="en-US" sz="2000" dirty="0"/>
              <a:t>每个虚拟机只使用内核态</a:t>
            </a:r>
            <a:endParaRPr kumimoji="1" lang="en-US" altLang="zh-CN" sz="2000" dirty="0"/>
          </a:p>
          <a:p>
            <a:pPr lvl="1"/>
            <a:r>
              <a:rPr kumimoji="1" lang="zh-CN" altLang="en-US" sz="2000" dirty="0"/>
              <a:t>内核态中只运行一个应用</a:t>
            </a:r>
            <a:r>
              <a:rPr kumimoji="1" lang="en-US" altLang="zh-CN" sz="2000" dirty="0"/>
              <a:t>+</a:t>
            </a:r>
            <a:r>
              <a:rPr kumimoji="1" lang="en-US" altLang="zh-CN" sz="2000" dirty="0" err="1"/>
              <a:t>LibOS</a:t>
            </a:r>
            <a:endParaRPr kumimoji="1" lang="en-US" altLang="zh-CN" sz="2000" dirty="0"/>
          </a:p>
          <a:p>
            <a:pPr lvl="1"/>
            <a:r>
              <a:rPr kumimoji="1" lang="zh-CN" altLang="en-US" sz="2000" dirty="0"/>
              <a:t>通过虚拟化层实现不同实例间的隔离</a:t>
            </a:r>
            <a:endParaRPr kumimoji="1" lang="en-US" altLang="zh-CN" sz="2000" dirty="0"/>
          </a:p>
          <a:p>
            <a:r>
              <a:rPr kumimoji="1" lang="zh-CN" altLang="en-US" sz="2400" dirty="0"/>
              <a:t>适合容器等新的应用场景</a:t>
            </a:r>
            <a:endParaRPr kumimoji="1" lang="en-US" altLang="zh-CN" sz="2400" dirty="0"/>
          </a:p>
          <a:p>
            <a:pPr lvl="1"/>
            <a:r>
              <a:rPr kumimoji="1" lang="zh-CN" altLang="en-US" sz="2000" dirty="0"/>
              <a:t>每个容器就是一个虚拟机</a:t>
            </a:r>
            <a:endParaRPr kumimoji="1" lang="en-US" altLang="zh-CN" sz="2000" dirty="0"/>
          </a:p>
          <a:p>
            <a:pPr lvl="1"/>
            <a:r>
              <a:rPr kumimoji="1" lang="zh-CN" altLang="en-US" sz="2000" dirty="0"/>
              <a:t>每个容器运行定制的</a:t>
            </a:r>
            <a:r>
              <a:rPr kumimoji="1" lang="en-US" altLang="zh-CN" sz="2000" dirty="0" err="1"/>
              <a:t>LibOS</a:t>
            </a:r>
            <a:r>
              <a:rPr kumimoji="1" lang="zh-CN" altLang="en-US" sz="2000" dirty="0"/>
              <a:t>以提高性能</a:t>
            </a:r>
          </a:p>
        </p:txBody>
      </p:sp>
      <p:sp>
        <p:nvSpPr>
          <p:cNvPr id="4" name="灯片编号占位符 3">
            <a:extLst>
              <a:ext uri="{FF2B5EF4-FFF2-40B4-BE49-F238E27FC236}">
                <a16:creationId xmlns:a16="http://schemas.microsoft.com/office/drawing/2014/main" id="{D6DAEB02-741B-4F4D-8EB9-EABABF3CF989}"/>
              </a:ext>
            </a:extLst>
          </p:cNvPr>
          <p:cNvSpPr>
            <a:spLocks noGrp="1"/>
          </p:cNvSpPr>
          <p:nvPr>
            <p:ph type="sldNum" sz="quarter" idx="12"/>
          </p:nvPr>
        </p:nvSpPr>
        <p:spPr/>
        <p:txBody>
          <a:bodyPr/>
          <a:lstStyle/>
          <a:p>
            <a:fld id="{ADE361C3-C043-4A6E-BDCE-8DA1E7D90A3B}" type="slidenum">
              <a:rPr lang="zh-CN" altLang="en-US" smtClean="0"/>
              <a:t>67</a:t>
            </a:fld>
            <a:endParaRPr lang="zh-CN" altLang="en-US"/>
          </a:p>
        </p:txBody>
      </p:sp>
    </p:spTree>
    <p:extLst>
      <p:ext uri="{BB962C8B-B14F-4D97-AF65-F5344CB8AC3E}">
        <p14:creationId xmlns:p14="http://schemas.microsoft.com/office/powerpoint/2010/main" val="34815653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849D1-E5F1-D044-B321-FD66593F3DC5}"/>
              </a:ext>
            </a:extLst>
          </p:cNvPr>
          <p:cNvSpPr>
            <a:spLocks noGrp="1"/>
          </p:cNvSpPr>
          <p:nvPr>
            <p:ph type="title"/>
          </p:nvPr>
        </p:nvSpPr>
        <p:spPr/>
        <p:txBody>
          <a:bodyPr/>
          <a:lstStyle/>
          <a:p>
            <a:r>
              <a:rPr kumimoji="1" lang="en-US" altLang="zh-CN" dirty="0"/>
              <a:t>Exokernel</a:t>
            </a:r>
            <a:r>
              <a:rPr kumimoji="1" lang="zh-CN" altLang="en-US" dirty="0"/>
              <a:t>架构的优缺点分析</a:t>
            </a:r>
          </a:p>
        </p:txBody>
      </p:sp>
      <p:sp>
        <p:nvSpPr>
          <p:cNvPr id="3" name="内容占位符 2">
            <a:extLst>
              <a:ext uri="{FF2B5EF4-FFF2-40B4-BE49-F238E27FC236}">
                <a16:creationId xmlns:a16="http://schemas.microsoft.com/office/drawing/2014/main" id="{3D43E354-1DF6-F647-B399-2FEA6DB922C4}"/>
              </a:ext>
            </a:extLst>
          </p:cNvPr>
          <p:cNvSpPr>
            <a:spLocks noGrp="1"/>
          </p:cNvSpPr>
          <p:nvPr>
            <p:ph idx="1"/>
          </p:nvPr>
        </p:nvSpPr>
        <p:spPr/>
        <p:txBody>
          <a:bodyPr>
            <a:normAutofit/>
          </a:bodyPr>
          <a:lstStyle/>
          <a:p>
            <a:r>
              <a:rPr kumimoji="1" lang="zh-CN" altLang="en-US" sz="2400" dirty="0"/>
              <a:t>优点</a:t>
            </a:r>
            <a:endParaRPr kumimoji="1" lang="en-US" altLang="zh-CN" sz="2400" dirty="0"/>
          </a:p>
          <a:p>
            <a:pPr lvl="1"/>
            <a:r>
              <a:rPr kumimoji="1" lang="en-US" altLang="zh-CN" sz="2000" dirty="0"/>
              <a:t>OS</a:t>
            </a:r>
            <a:r>
              <a:rPr kumimoji="1" lang="zh-CN" altLang="en-US" sz="2000" dirty="0"/>
              <a:t>无抽象，能在理论上提供最优性能</a:t>
            </a:r>
            <a:endParaRPr kumimoji="1" lang="en-US" altLang="zh-CN" sz="2000" dirty="0"/>
          </a:p>
          <a:p>
            <a:pPr lvl="1"/>
            <a:r>
              <a:rPr kumimoji="1" lang="zh-CN" altLang="en-US" sz="2000" dirty="0"/>
              <a:t>应用对计算有更精确的实时等控制</a:t>
            </a:r>
            <a:endParaRPr kumimoji="1" lang="en-US" altLang="zh-CN" sz="2000" dirty="0"/>
          </a:p>
          <a:p>
            <a:pPr lvl="1"/>
            <a:r>
              <a:rPr kumimoji="1" lang="en-US" altLang="zh-CN" sz="2000" dirty="0" err="1"/>
              <a:t>LibOS</a:t>
            </a:r>
            <a:r>
              <a:rPr kumimoji="1" lang="zh-CN" altLang="en-US" sz="2000" dirty="0"/>
              <a:t>在用户态更易调试，调试周期更短</a:t>
            </a:r>
            <a:endParaRPr kumimoji="1" lang="en-US" altLang="zh-CN" sz="2000" dirty="0"/>
          </a:p>
          <a:p>
            <a:r>
              <a:rPr kumimoji="1" lang="zh-CN" altLang="en-US" sz="2400" dirty="0"/>
              <a:t>缺点</a:t>
            </a:r>
            <a:endParaRPr kumimoji="1" lang="en-US" altLang="zh-CN" sz="2400" dirty="0"/>
          </a:p>
          <a:p>
            <a:pPr lvl="1"/>
            <a:r>
              <a:rPr kumimoji="1" lang="zh-CN" altLang="en-US" sz="2000" dirty="0"/>
              <a:t>对计算资源的利用效率主要由应用决定</a:t>
            </a:r>
            <a:endParaRPr kumimoji="1" lang="en-US" altLang="zh-CN" sz="2000" dirty="0"/>
          </a:p>
          <a:p>
            <a:pPr lvl="1"/>
            <a:r>
              <a:rPr kumimoji="1" lang="zh-CN" altLang="en-US" sz="2000" dirty="0"/>
              <a:t>定制化过多，导致维护难度增加</a:t>
            </a:r>
            <a:endParaRPr kumimoji="1" lang="en-US" altLang="zh-CN" sz="2000" dirty="0"/>
          </a:p>
        </p:txBody>
      </p:sp>
      <p:sp>
        <p:nvSpPr>
          <p:cNvPr id="4" name="灯片编号占位符 3">
            <a:extLst>
              <a:ext uri="{FF2B5EF4-FFF2-40B4-BE49-F238E27FC236}">
                <a16:creationId xmlns:a16="http://schemas.microsoft.com/office/drawing/2014/main" id="{60F937DC-AB88-1B48-9919-CCE7578D951A}"/>
              </a:ext>
            </a:extLst>
          </p:cNvPr>
          <p:cNvSpPr>
            <a:spLocks noGrp="1"/>
          </p:cNvSpPr>
          <p:nvPr>
            <p:ph type="sldNum" sz="quarter" idx="12"/>
          </p:nvPr>
        </p:nvSpPr>
        <p:spPr/>
        <p:txBody>
          <a:bodyPr/>
          <a:lstStyle/>
          <a:p>
            <a:fld id="{ADE361C3-C043-4A6E-BDCE-8DA1E7D90A3B}" type="slidenum">
              <a:rPr lang="zh-CN" altLang="en-US" smtClean="0"/>
              <a:t>68</a:t>
            </a:fld>
            <a:endParaRPr lang="zh-CN" altLang="en-US"/>
          </a:p>
        </p:txBody>
      </p:sp>
    </p:spTree>
    <p:extLst>
      <p:ext uri="{BB962C8B-B14F-4D97-AF65-F5344CB8AC3E}">
        <p14:creationId xmlns:p14="http://schemas.microsoft.com/office/powerpoint/2010/main" val="40543576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DA6C6-4C26-4246-A3AC-18AA02C58CFD}"/>
              </a:ext>
            </a:extLst>
          </p:cNvPr>
          <p:cNvSpPr>
            <a:spLocks noGrp="1"/>
          </p:cNvSpPr>
          <p:nvPr>
            <p:ph type="title"/>
          </p:nvPr>
        </p:nvSpPr>
        <p:spPr/>
        <p:txBody>
          <a:bodyPr>
            <a:normAutofit/>
          </a:bodyPr>
          <a:lstStyle/>
          <a:p>
            <a:r>
              <a:rPr kumimoji="1" lang="en-US" altLang="zh-CN" sz="3200" dirty="0"/>
              <a:t>4</a:t>
            </a:r>
            <a:r>
              <a:rPr kumimoji="1" lang="zh-CN" altLang="en-US" sz="3200" dirty="0"/>
              <a:t>、多内核</a:t>
            </a:r>
            <a:r>
              <a:rPr kumimoji="1" lang="en-US" altLang="zh-CN" sz="3200" dirty="0"/>
              <a:t>/</a:t>
            </a:r>
            <a:r>
              <a:rPr kumimoji="1" lang="zh-CN" altLang="en-US" sz="3200" dirty="0"/>
              <a:t>复内核（</a:t>
            </a:r>
            <a:r>
              <a:rPr kumimoji="1" lang="en-US" altLang="zh-CN" sz="3200" dirty="0" err="1"/>
              <a:t>Multikernel</a:t>
            </a:r>
            <a:r>
              <a:rPr kumimoji="1" lang="zh-CN" altLang="en-US" sz="3200" dirty="0"/>
              <a:t>）</a:t>
            </a:r>
          </a:p>
        </p:txBody>
      </p:sp>
      <p:sp>
        <p:nvSpPr>
          <p:cNvPr id="3" name="内容占位符 2">
            <a:extLst>
              <a:ext uri="{FF2B5EF4-FFF2-40B4-BE49-F238E27FC236}">
                <a16:creationId xmlns:a16="http://schemas.microsoft.com/office/drawing/2014/main" id="{0F84DE7A-7DB4-E24F-B72E-71715225F6A9}"/>
              </a:ext>
            </a:extLst>
          </p:cNvPr>
          <p:cNvSpPr>
            <a:spLocks noGrp="1"/>
          </p:cNvSpPr>
          <p:nvPr>
            <p:ph idx="1"/>
          </p:nvPr>
        </p:nvSpPr>
        <p:spPr/>
        <p:txBody>
          <a:bodyPr>
            <a:normAutofit/>
          </a:bodyPr>
          <a:lstStyle/>
          <a:p>
            <a:r>
              <a:rPr kumimoji="1" lang="zh-CN" altLang="en-US" sz="2400" dirty="0"/>
              <a:t>背景：多核与异构</a:t>
            </a:r>
            <a:endParaRPr kumimoji="1" lang="en-US" altLang="zh-CN" sz="2400" dirty="0"/>
          </a:p>
          <a:p>
            <a:pPr lvl="1"/>
            <a:r>
              <a:rPr kumimoji="1" lang="en-US" altLang="zh-CN" sz="2000" dirty="0"/>
              <a:t>OS</a:t>
            </a:r>
            <a:r>
              <a:rPr kumimoji="1" lang="zh-CN" altLang="en-US" sz="2000" dirty="0"/>
              <a:t>内部维护很多共享状态</a:t>
            </a:r>
            <a:endParaRPr kumimoji="1" lang="en-US" altLang="zh-CN" sz="2000" dirty="0"/>
          </a:p>
          <a:p>
            <a:pPr lvl="2"/>
            <a:r>
              <a:rPr kumimoji="1" lang="en-US" altLang="zh-CN" sz="1800" dirty="0"/>
              <a:t>Cache</a:t>
            </a:r>
            <a:r>
              <a:rPr kumimoji="1" lang="zh-CN" altLang="en-US" sz="1800" dirty="0"/>
              <a:t>一致性的保证越来越难</a:t>
            </a:r>
            <a:endParaRPr kumimoji="1" lang="en-US" altLang="zh-CN" sz="1800" dirty="0"/>
          </a:p>
          <a:p>
            <a:pPr lvl="2"/>
            <a:r>
              <a:rPr kumimoji="1" lang="zh-CN" altLang="en-US" sz="1800" dirty="0"/>
              <a:t>可扩展性非常差，核数增多，性能不升反降</a:t>
            </a:r>
            <a:endParaRPr kumimoji="1" lang="en-US" altLang="zh-CN" sz="1800" dirty="0"/>
          </a:p>
          <a:p>
            <a:pPr lvl="1"/>
            <a:r>
              <a:rPr kumimoji="1" lang="en-US" altLang="zh-CN" sz="2000" dirty="0"/>
              <a:t>GPU</a:t>
            </a:r>
            <a:r>
              <a:rPr kumimoji="1" lang="zh-CN" altLang="en-US" sz="2000" dirty="0"/>
              <a:t>等设备越来越多</a:t>
            </a:r>
            <a:endParaRPr kumimoji="1" lang="en-US" altLang="zh-CN" sz="2000" dirty="0"/>
          </a:p>
          <a:p>
            <a:pPr lvl="2"/>
            <a:r>
              <a:rPr kumimoji="1" lang="zh-CN" altLang="en-US" sz="1800" dirty="0"/>
              <a:t>设备本身越来越智能</a:t>
            </a:r>
            <a:r>
              <a:rPr kumimoji="1" lang="en-US" altLang="zh-CN" sz="1800" dirty="0"/>
              <a:t>——</a:t>
            </a:r>
            <a:r>
              <a:rPr kumimoji="1" lang="zh-CN" altLang="en-US" sz="1800" dirty="0"/>
              <a:t>设备有自己的</a:t>
            </a:r>
            <a:r>
              <a:rPr kumimoji="1" lang="en-US" altLang="zh-CN" sz="1800" dirty="0"/>
              <a:t>CPU</a:t>
            </a:r>
          </a:p>
          <a:p>
            <a:pPr lvl="2"/>
            <a:r>
              <a:rPr kumimoji="1" lang="zh-CN" altLang="en-US" sz="1800" dirty="0"/>
              <a:t>通过</a:t>
            </a:r>
            <a:r>
              <a:rPr kumimoji="1" lang="en-US" altLang="zh-CN" sz="1800" dirty="0"/>
              <a:t>PCIe</a:t>
            </a:r>
            <a:r>
              <a:rPr kumimoji="1" lang="zh-CN" altLang="en-US" sz="1800" dirty="0"/>
              <a:t>连接，主</a:t>
            </a:r>
            <a:r>
              <a:rPr kumimoji="1" lang="en-US" altLang="zh-CN" sz="1800" dirty="0"/>
              <a:t>CPU</a:t>
            </a:r>
            <a:r>
              <a:rPr kumimoji="1" lang="zh-CN" altLang="en-US" sz="1800" dirty="0"/>
              <a:t>与设备</a:t>
            </a:r>
            <a:r>
              <a:rPr kumimoji="1" lang="en-US" altLang="zh-CN" sz="1800" dirty="0"/>
              <a:t>CPU</a:t>
            </a:r>
            <a:r>
              <a:rPr kumimoji="1" lang="zh-CN" altLang="en-US" sz="1800" dirty="0"/>
              <a:t>之间通信非常慢</a:t>
            </a:r>
            <a:endParaRPr kumimoji="1" lang="en-US" altLang="zh-CN" sz="1800" dirty="0"/>
          </a:p>
          <a:p>
            <a:pPr lvl="2"/>
            <a:r>
              <a:rPr kumimoji="1" lang="zh-CN" altLang="en-US" sz="1800" dirty="0"/>
              <a:t>通过系统总线连接，异构</a:t>
            </a:r>
            <a:r>
              <a:rPr kumimoji="1" lang="en-US" altLang="zh-CN" sz="1800" dirty="0"/>
              <a:t>SoC</a:t>
            </a:r>
            <a:r>
              <a:rPr kumimoji="1" lang="zh-CN" altLang="en-US" sz="1800" dirty="0"/>
              <a:t>（</a:t>
            </a:r>
            <a:r>
              <a:rPr kumimoji="1" lang="en-US" altLang="zh-CN" sz="1800" dirty="0"/>
              <a:t>System</a:t>
            </a:r>
            <a:r>
              <a:rPr kumimoji="1" lang="zh-CN" altLang="en-US" sz="1800" dirty="0"/>
              <a:t> </a:t>
            </a:r>
            <a:r>
              <a:rPr kumimoji="1" lang="en-US" altLang="zh-CN" sz="1800" dirty="0"/>
              <a:t>on</a:t>
            </a:r>
            <a:r>
              <a:rPr kumimoji="1" lang="zh-CN" altLang="en-US" sz="1800" dirty="0"/>
              <a:t> </a:t>
            </a:r>
            <a:r>
              <a:rPr kumimoji="1" lang="en-US" altLang="zh-CN" sz="1800" dirty="0"/>
              <a:t>Chip</a:t>
            </a:r>
            <a:r>
              <a:rPr kumimoji="1" lang="zh-CN" altLang="en-US" sz="1800" dirty="0"/>
              <a:t>）</a:t>
            </a:r>
          </a:p>
        </p:txBody>
      </p:sp>
      <p:sp>
        <p:nvSpPr>
          <p:cNvPr id="4" name="灯片编号占位符 3">
            <a:extLst>
              <a:ext uri="{FF2B5EF4-FFF2-40B4-BE49-F238E27FC236}">
                <a16:creationId xmlns:a16="http://schemas.microsoft.com/office/drawing/2014/main" id="{F9FA7DBE-F42D-5149-98E1-F8027591689F}"/>
              </a:ext>
            </a:extLst>
          </p:cNvPr>
          <p:cNvSpPr>
            <a:spLocks noGrp="1"/>
          </p:cNvSpPr>
          <p:nvPr>
            <p:ph type="sldNum" sz="quarter" idx="12"/>
          </p:nvPr>
        </p:nvSpPr>
        <p:spPr/>
        <p:txBody>
          <a:bodyPr/>
          <a:lstStyle/>
          <a:p>
            <a:fld id="{ADE361C3-C043-4A6E-BDCE-8DA1E7D90A3B}" type="slidenum">
              <a:rPr lang="zh-CN" altLang="en-US" smtClean="0"/>
              <a:t>69</a:t>
            </a:fld>
            <a:endParaRPr lang="zh-CN" altLang="en-US"/>
          </a:p>
        </p:txBody>
      </p:sp>
      <p:sp>
        <p:nvSpPr>
          <p:cNvPr id="6" name="矩形 5">
            <a:extLst>
              <a:ext uri="{FF2B5EF4-FFF2-40B4-BE49-F238E27FC236}">
                <a16:creationId xmlns:a16="http://schemas.microsoft.com/office/drawing/2014/main" id="{080CEA1E-E6F1-EB48-93B4-5CD4065F6684}"/>
              </a:ext>
            </a:extLst>
          </p:cNvPr>
          <p:cNvSpPr/>
          <p:nvPr/>
        </p:nvSpPr>
        <p:spPr>
          <a:xfrm>
            <a:off x="6553200" y="841276"/>
            <a:ext cx="1800200" cy="18002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BD6B82E-38B5-8246-9433-3B17C904766D}"/>
              </a:ext>
            </a:extLst>
          </p:cNvPr>
          <p:cNvSpPr/>
          <p:nvPr/>
        </p:nvSpPr>
        <p:spPr>
          <a:xfrm>
            <a:off x="6803682" y="1076494"/>
            <a:ext cx="584448" cy="58444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endParaRPr kumimoji="1" lang="zh-CN" altLang="en-US" sz="1400" dirty="0"/>
          </a:p>
        </p:txBody>
      </p:sp>
      <p:sp>
        <p:nvSpPr>
          <p:cNvPr id="8" name="矩形 7">
            <a:extLst>
              <a:ext uri="{FF2B5EF4-FFF2-40B4-BE49-F238E27FC236}">
                <a16:creationId xmlns:a16="http://schemas.microsoft.com/office/drawing/2014/main" id="{2B8FB311-1BD5-3B48-A2E1-34C2BFC1F09C}"/>
              </a:ext>
            </a:extLst>
          </p:cNvPr>
          <p:cNvSpPr/>
          <p:nvPr/>
        </p:nvSpPr>
        <p:spPr>
          <a:xfrm>
            <a:off x="7524045" y="1076494"/>
            <a:ext cx="584448" cy="58444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CPU</a:t>
            </a:r>
            <a:endParaRPr kumimoji="1" lang="zh-CN" altLang="en-US" sz="1400" dirty="0"/>
          </a:p>
        </p:txBody>
      </p:sp>
      <p:sp>
        <p:nvSpPr>
          <p:cNvPr id="9" name="矩形 8">
            <a:extLst>
              <a:ext uri="{FF2B5EF4-FFF2-40B4-BE49-F238E27FC236}">
                <a16:creationId xmlns:a16="http://schemas.microsoft.com/office/drawing/2014/main" id="{66EABF3D-506B-E047-A5CC-47866CC6A8DA}"/>
              </a:ext>
            </a:extLst>
          </p:cNvPr>
          <p:cNvSpPr/>
          <p:nvPr/>
        </p:nvSpPr>
        <p:spPr>
          <a:xfrm>
            <a:off x="6803682" y="1852767"/>
            <a:ext cx="584448" cy="584448"/>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GPU</a:t>
            </a:r>
            <a:endParaRPr kumimoji="1" lang="zh-CN" altLang="en-US" sz="1400" dirty="0"/>
          </a:p>
        </p:txBody>
      </p:sp>
      <p:sp>
        <p:nvSpPr>
          <p:cNvPr id="10" name="矩形 9">
            <a:extLst>
              <a:ext uri="{FF2B5EF4-FFF2-40B4-BE49-F238E27FC236}">
                <a16:creationId xmlns:a16="http://schemas.microsoft.com/office/drawing/2014/main" id="{2CB244A5-7E17-D449-89CE-D0F9E13DD104}"/>
              </a:ext>
            </a:extLst>
          </p:cNvPr>
          <p:cNvSpPr/>
          <p:nvPr/>
        </p:nvSpPr>
        <p:spPr>
          <a:xfrm>
            <a:off x="7524045" y="1860717"/>
            <a:ext cx="584448" cy="584448"/>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NPU</a:t>
            </a:r>
            <a:endParaRPr kumimoji="1" lang="zh-CN" altLang="en-US" sz="1400" dirty="0"/>
          </a:p>
        </p:txBody>
      </p:sp>
      <p:sp>
        <p:nvSpPr>
          <p:cNvPr id="11" name="矩形 10">
            <a:extLst>
              <a:ext uri="{FF2B5EF4-FFF2-40B4-BE49-F238E27FC236}">
                <a16:creationId xmlns:a16="http://schemas.microsoft.com/office/drawing/2014/main" id="{3B21DB1F-663C-554C-9A51-B41EE413B3C3}"/>
              </a:ext>
            </a:extLst>
          </p:cNvPr>
          <p:cNvSpPr/>
          <p:nvPr/>
        </p:nvSpPr>
        <p:spPr>
          <a:xfrm>
            <a:off x="6575107" y="452349"/>
            <a:ext cx="1778293" cy="338554"/>
          </a:xfrm>
          <a:prstGeom prst="rect">
            <a:avLst/>
          </a:prstGeom>
        </p:spPr>
        <p:txBody>
          <a:bodyPr wrap="square">
            <a:spAutoFit/>
          </a:bodyPr>
          <a:lstStyle/>
          <a:p>
            <a:r>
              <a:rPr kumimoji="1" lang="en-US" altLang="zh-CN" sz="1600" b="1" dirty="0"/>
              <a:t>System</a:t>
            </a:r>
            <a:r>
              <a:rPr kumimoji="1" lang="zh-CN" altLang="en-US" sz="1600" b="1" dirty="0"/>
              <a:t> </a:t>
            </a:r>
            <a:r>
              <a:rPr kumimoji="1" lang="en-US" altLang="zh-CN" sz="1600" b="1" dirty="0"/>
              <a:t>on</a:t>
            </a:r>
            <a:r>
              <a:rPr kumimoji="1" lang="zh-CN" altLang="en-US" sz="1600" b="1" dirty="0"/>
              <a:t> </a:t>
            </a:r>
            <a:r>
              <a:rPr kumimoji="1" lang="en-US" altLang="zh-CN" sz="1600" b="1" dirty="0"/>
              <a:t>Chip</a:t>
            </a:r>
            <a:endParaRPr lang="zh-CN" altLang="en-US" sz="1600" b="1" dirty="0"/>
          </a:p>
        </p:txBody>
      </p:sp>
      <p:sp>
        <p:nvSpPr>
          <p:cNvPr id="12" name="矩形 11">
            <a:extLst>
              <a:ext uri="{FF2B5EF4-FFF2-40B4-BE49-F238E27FC236}">
                <a16:creationId xmlns:a16="http://schemas.microsoft.com/office/drawing/2014/main" id="{80A6A2D5-7DBA-0B42-8BEC-C24944087ACC}"/>
              </a:ext>
            </a:extLst>
          </p:cNvPr>
          <p:cNvSpPr/>
          <p:nvPr/>
        </p:nvSpPr>
        <p:spPr>
          <a:xfrm>
            <a:off x="7524045" y="3937620"/>
            <a:ext cx="584448" cy="584448"/>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GPU</a:t>
            </a:r>
            <a:endParaRPr kumimoji="1" lang="zh-CN" altLang="en-US" sz="1400" dirty="0"/>
          </a:p>
        </p:txBody>
      </p:sp>
      <p:cxnSp>
        <p:nvCxnSpPr>
          <p:cNvPr id="14" name="直线连接符 13">
            <a:extLst>
              <a:ext uri="{FF2B5EF4-FFF2-40B4-BE49-F238E27FC236}">
                <a16:creationId xmlns:a16="http://schemas.microsoft.com/office/drawing/2014/main" id="{2867CF6D-4B14-7E44-95C6-4A9D5E1923C8}"/>
              </a:ext>
            </a:extLst>
          </p:cNvPr>
          <p:cNvCxnSpPr>
            <a:endCxn id="12" idx="0"/>
          </p:cNvCxnSpPr>
          <p:nvPr/>
        </p:nvCxnSpPr>
        <p:spPr>
          <a:xfrm>
            <a:off x="7816269" y="2636990"/>
            <a:ext cx="0" cy="130063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5A55A68-2E33-C842-9671-4FEE554CD438}"/>
              </a:ext>
            </a:extLst>
          </p:cNvPr>
          <p:cNvSpPr/>
          <p:nvPr/>
        </p:nvSpPr>
        <p:spPr>
          <a:xfrm>
            <a:off x="7797653" y="3123754"/>
            <a:ext cx="1778293" cy="338554"/>
          </a:xfrm>
          <a:prstGeom prst="rect">
            <a:avLst/>
          </a:prstGeom>
        </p:spPr>
        <p:txBody>
          <a:bodyPr wrap="square">
            <a:spAutoFit/>
          </a:bodyPr>
          <a:lstStyle/>
          <a:p>
            <a:r>
              <a:rPr kumimoji="1" lang="en-US" altLang="zh-CN" sz="1600" b="1" dirty="0"/>
              <a:t>PCIe</a:t>
            </a:r>
            <a:endParaRPr lang="zh-CN" altLang="en-US" sz="1600" b="1" dirty="0"/>
          </a:p>
        </p:txBody>
      </p:sp>
    </p:spTree>
    <p:extLst>
      <p:ext uri="{BB962C8B-B14F-4D97-AF65-F5344CB8AC3E}">
        <p14:creationId xmlns:p14="http://schemas.microsoft.com/office/powerpoint/2010/main" val="181034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30D3D-25AD-5F4E-93D2-ACB69A713AC6}"/>
              </a:ext>
            </a:extLst>
          </p:cNvPr>
          <p:cNvSpPr>
            <a:spLocks noGrp="1"/>
          </p:cNvSpPr>
          <p:nvPr>
            <p:ph type="title"/>
          </p:nvPr>
        </p:nvSpPr>
        <p:spPr/>
        <p:txBody>
          <a:bodyPr>
            <a:normAutofit/>
          </a:bodyPr>
          <a:lstStyle/>
          <a:p>
            <a:r>
              <a:rPr kumimoji="1" lang="en-US" altLang="zh-CN" dirty="0"/>
              <a:t>1.</a:t>
            </a:r>
            <a:r>
              <a:rPr kumimoji="1" lang="zh-CN" altLang="en-US" dirty="0"/>
              <a:t> 有助于更好地理解底层发生了什么</a:t>
            </a:r>
          </a:p>
        </p:txBody>
      </p:sp>
      <p:sp>
        <p:nvSpPr>
          <p:cNvPr id="4" name="灯片编号占位符 3">
            <a:extLst>
              <a:ext uri="{FF2B5EF4-FFF2-40B4-BE49-F238E27FC236}">
                <a16:creationId xmlns:a16="http://schemas.microsoft.com/office/drawing/2014/main" id="{8E2144DF-8095-DD46-BF48-EA2914B2C157}"/>
              </a:ext>
            </a:extLst>
          </p:cNvPr>
          <p:cNvSpPr>
            <a:spLocks noGrp="1"/>
          </p:cNvSpPr>
          <p:nvPr>
            <p:ph type="sldNum" sz="quarter" idx="12"/>
          </p:nvPr>
        </p:nvSpPr>
        <p:spPr/>
        <p:txBody>
          <a:bodyPr/>
          <a:lstStyle/>
          <a:p>
            <a:fld id="{ADE361C3-C043-4A6E-BDCE-8DA1E7D90A3B}" type="slidenum">
              <a:rPr lang="zh-CN" altLang="en-US" smtClean="0"/>
              <a:t>7</a:t>
            </a:fld>
            <a:endParaRPr lang="zh-CN" altLang="en-US"/>
          </a:p>
        </p:txBody>
      </p:sp>
      <p:pic>
        <p:nvPicPr>
          <p:cNvPr id="5" name="图片 4">
            <a:extLst>
              <a:ext uri="{FF2B5EF4-FFF2-40B4-BE49-F238E27FC236}">
                <a16:creationId xmlns:a16="http://schemas.microsoft.com/office/drawing/2014/main" id="{1C1499BD-658C-5C4D-AC33-09E816F3054A}"/>
              </a:ext>
            </a:extLst>
          </p:cNvPr>
          <p:cNvPicPr>
            <a:picLocks noChangeAspect="1"/>
          </p:cNvPicPr>
          <p:nvPr/>
        </p:nvPicPr>
        <p:blipFill>
          <a:blip r:embed="rId2"/>
          <a:stretch>
            <a:fillRect/>
          </a:stretch>
        </p:blipFill>
        <p:spPr>
          <a:xfrm>
            <a:off x="302551" y="1628042"/>
            <a:ext cx="3981417" cy="3668558"/>
          </a:xfrm>
          <a:prstGeom prst="rect">
            <a:avLst/>
          </a:prstGeom>
        </p:spPr>
      </p:pic>
      <p:pic>
        <p:nvPicPr>
          <p:cNvPr id="6" name="Picture 2" descr="hack-linux-grub-password">
            <a:extLst>
              <a:ext uri="{FF2B5EF4-FFF2-40B4-BE49-F238E27FC236}">
                <a16:creationId xmlns:a16="http://schemas.microsoft.com/office/drawing/2014/main" id="{FD43AE84-CBEF-1848-A41E-963B86379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255" y="3073524"/>
            <a:ext cx="4265744" cy="214472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97446AD-1CED-BD4E-B91C-999456D3A601}"/>
              </a:ext>
            </a:extLst>
          </p:cNvPr>
          <p:cNvPicPr>
            <a:picLocks noChangeAspect="1"/>
          </p:cNvPicPr>
          <p:nvPr/>
        </p:nvPicPr>
        <p:blipFill>
          <a:blip r:embed="rId4"/>
          <a:stretch>
            <a:fillRect/>
          </a:stretch>
        </p:blipFill>
        <p:spPr>
          <a:xfrm>
            <a:off x="4497255" y="1628042"/>
            <a:ext cx="4265744" cy="1445482"/>
          </a:xfrm>
          <a:prstGeom prst="rect">
            <a:avLst/>
          </a:prstGeom>
        </p:spPr>
      </p:pic>
    </p:spTree>
    <p:extLst>
      <p:ext uri="{BB962C8B-B14F-4D97-AF65-F5344CB8AC3E}">
        <p14:creationId xmlns:p14="http://schemas.microsoft.com/office/powerpoint/2010/main" val="286846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DA6C6-4C26-4246-A3AC-18AA02C58CFD}"/>
              </a:ext>
            </a:extLst>
          </p:cNvPr>
          <p:cNvSpPr>
            <a:spLocks noGrp="1"/>
          </p:cNvSpPr>
          <p:nvPr>
            <p:ph type="title"/>
          </p:nvPr>
        </p:nvSpPr>
        <p:spPr/>
        <p:txBody>
          <a:bodyPr/>
          <a:lstStyle/>
          <a:p>
            <a:r>
              <a:rPr kumimoji="1" lang="en-US" altLang="zh-CN" dirty="0" err="1"/>
              <a:t>Multikernel</a:t>
            </a:r>
            <a:r>
              <a:rPr kumimoji="1" lang="zh-CN" altLang="en-US" dirty="0"/>
              <a:t>的设计</a:t>
            </a:r>
          </a:p>
        </p:txBody>
      </p:sp>
      <p:sp>
        <p:nvSpPr>
          <p:cNvPr id="3" name="内容占位符 2">
            <a:extLst>
              <a:ext uri="{FF2B5EF4-FFF2-40B4-BE49-F238E27FC236}">
                <a16:creationId xmlns:a16="http://schemas.microsoft.com/office/drawing/2014/main" id="{0F84DE7A-7DB4-E24F-B72E-71715225F6A9}"/>
              </a:ext>
            </a:extLst>
          </p:cNvPr>
          <p:cNvSpPr>
            <a:spLocks noGrp="1"/>
          </p:cNvSpPr>
          <p:nvPr>
            <p:ph idx="1"/>
          </p:nvPr>
        </p:nvSpPr>
        <p:spPr/>
        <p:txBody>
          <a:bodyPr>
            <a:normAutofit/>
          </a:bodyPr>
          <a:lstStyle/>
          <a:p>
            <a:r>
              <a:rPr kumimoji="1" lang="en-US" altLang="zh-CN" sz="2000" dirty="0" err="1"/>
              <a:t>Multikernel</a:t>
            </a:r>
            <a:r>
              <a:rPr kumimoji="1" lang="zh-CN" altLang="en-US" sz="2000" dirty="0"/>
              <a:t>的思路</a:t>
            </a:r>
            <a:endParaRPr kumimoji="1" lang="en-US" altLang="zh-CN" sz="2000" dirty="0"/>
          </a:p>
          <a:p>
            <a:pPr lvl="1"/>
            <a:r>
              <a:rPr kumimoji="1" lang="zh-CN" altLang="en-US" sz="1800" dirty="0"/>
              <a:t>默认的状态是划分而不是共享</a:t>
            </a:r>
            <a:endParaRPr kumimoji="1" lang="en-US" altLang="zh-CN" sz="1800" dirty="0"/>
          </a:p>
          <a:p>
            <a:pPr lvl="1"/>
            <a:r>
              <a:rPr kumimoji="1" lang="zh-CN" altLang="en-US" sz="1800" dirty="0"/>
              <a:t>维持多份状态的</a:t>
            </a:r>
            <a:r>
              <a:rPr kumimoji="1" lang="en-US" altLang="zh-CN" sz="1800" dirty="0"/>
              <a:t>copy</a:t>
            </a:r>
            <a:r>
              <a:rPr kumimoji="1" lang="zh-CN" altLang="en-US" sz="1800" dirty="0"/>
              <a:t>而不是共享一份状态</a:t>
            </a:r>
            <a:endParaRPr kumimoji="1" lang="en-US" altLang="zh-CN" sz="1800" dirty="0"/>
          </a:p>
          <a:p>
            <a:pPr lvl="1"/>
            <a:r>
              <a:rPr kumimoji="1" lang="zh-CN" altLang="en-US" sz="1800" dirty="0"/>
              <a:t>显式的核间通信机制</a:t>
            </a:r>
            <a:endParaRPr kumimoji="1" lang="en-US" altLang="zh-CN" sz="1800" dirty="0"/>
          </a:p>
          <a:p>
            <a:r>
              <a:rPr kumimoji="1" lang="en-US" altLang="zh-CN" sz="2000" dirty="0" err="1"/>
              <a:t>Multikernel</a:t>
            </a:r>
            <a:r>
              <a:rPr kumimoji="1" lang="zh-CN" altLang="en-US" sz="2000" dirty="0"/>
              <a:t>的设计</a:t>
            </a:r>
            <a:endParaRPr kumimoji="1" lang="en-US" altLang="zh-CN" sz="2000" dirty="0"/>
          </a:p>
          <a:p>
            <a:pPr lvl="1"/>
            <a:r>
              <a:rPr kumimoji="1" lang="zh-CN" altLang="en-US" sz="1800" dirty="0"/>
              <a:t>在每个</a:t>
            </a:r>
            <a:r>
              <a:rPr kumimoji="1" lang="en-US" altLang="zh-CN" sz="1800" dirty="0"/>
              <a:t>core</a:t>
            </a:r>
            <a:r>
              <a:rPr kumimoji="1" lang="zh-CN" altLang="en-US" sz="1800" dirty="0"/>
              <a:t>上运行一个小内核</a:t>
            </a:r>
            <a:endParaRPr kumimoji="1" lang="en-US" altLang="zh-CN" sz="1800" dirty="0"/>
          </a:p>
          <a:p>
            <a:pPr lvl="2"/>
            <a:r>
              <a:rPr kumimoji="1" lang="zh-CN" altLang="en-US" sz="1400" dirty="0"/>
              <a:t>包括</a:t>
            </a:r>
            <a:r>
              <a:rPr kumimoji="1" lang="en-US" altLang="zh-CN" sz="1400" dirty="0"/>
              <a:t>CPU</a:t>
            </a:r>
            <a:r>
              <a:rPr kumimoji="1" lang="zh-CN" altLang="en-US" sz="1400" dirty="0"/>
              <a:t>、</a:t>
            </a:r>
            <a:r>
              <a:rPr kumimoji="1" lang="en-US" altLang="zh-CN" sz="1400" dirty="0"/>
              <a:t>GPU</a:t>
            </a:r>
            <a:r>
              <a:rPr kumimoji="1" lang="zh-CN" altLang="en-US" sz="1400" dirty="0"/>
              <a:t>等</a:t>
            </a:r>
            <a:endParaRPr kumimoji="1" lang="en-US" altLang="zh-CN" sz="1400" dirty="0"/>
          </a:p>
          <a:p>
            <a:pPr lvl="1"/>
            <a:r>
              <a:rPr kumimoji="1" lang="en-US" altLang="zh-CN" sz="1800" dirty="0"/>
              <a:t>OS</a:t>
            </a:r>
            <a:r>
              <a:rPr kumimoji="1" lang="zh-CN" altLang="en-US" sz="1800" dirty="0"/>
              <a:t>整体是一个分布式系统</a:t>
            </a:r>
            <a:endParaRPr kumimoji="1" lang="en-US" altLang="zh-CN" sz="1800" dirty="0"/>
          </a:p>
          <a:p>
            <a:pPr lvl="1"/>
            <a:r>
              <a:rPr kumimoji="1" lang="zh-CN" altLang="en-US" sz="1800" dirty="0"/>
              <a:t>应用程序依然运行在</a:t>
            </a:r>
            <a:r>
              <a:rPr kumimoji="1" lang="en-US" altLang="zh-CN" sz="1800" dirty="0"/>
              <a:t>OS</a:t>
            </a:r>
            <a:r>
              <a:rPr kumimoji="1" lang="zh-CN" altLang="en-US" sz="1800" dirty="0"/>
              <a:t>之上</a:t>
            </a:r>
          </a:p>
        </p:txBody>
      </p:sp>
      <p:sp>
        <p:nvSpPr>
          <p:cNvPr id="4" name="灯片编号占位符 3">
            <a:extLst>
              <a:ext uri="{FF2B5EF4-FFF2-40B4-BE49-F238E27FC236}">
                <a16:creationId xmlns:a16="http://schemas.microsoft.com/office/drawing/2014/main" id="{F9FA7DBE-F42D-5149-98E1-F8027591689F}"/>
              </a:ext>
            </a:extLst>
          </p:cNvPr>
          <p:cNvSpPr>
            <a:spLocks noGrp="1"/>
          </p:cNvSpPr>
          <p:nvPr>
            <p:ph type="sldNum" sz="quarter" idx="12"/>
          </p:nvPr>
        </p:nvSpPr>
        <p:spPr/>
        <p:txBody>
          <a:bodyPr/>
          <a:lstStyle/>
          <a:p>
            <a:fld id="{ADE361C3-C043-4A6E-BDCE-8DA1E7D90A3B}" type="slidenum">
              <a:rPr lang="zh-CN" altLang="en-US" smtClean="0"/>
              <a:t>70</a:t>
            </a:fld>
            <a:endParaRPr lang="zh-CN" altLang="en-US"/>
          </a:p>
        </p:txBody>
      </p:sp>
      <p:pic>
        <p:nvPicPr>
          <p:cNvPr id="5" name="图片 4">
            <a:extLst>
              <a:ext uri="{FF2B5EF4-FFF2-40B4-BE49-F238E27FC236}">
                <a16:creationId xmlns:a16="http://schemas.microsoft.com/office/drawing/2014/main" id="{80855E50-8BD5-4D40-BD78-7CC2BF722D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6890" y="2929508"/>
            <a:ext cx="4510906" cy="2037414"/>
          </a:xfrm>
          <a:prstGeom prst="rect">
            <a:avLst/>
          </a:prstGeom>
        </p:spPr>
      </p:pic>
    </p:spTree>
    <p:extLst>
      <p:ext uri="{BB962C8B-B14F-4D97-AF65-F5344CB8AC3E}">
        <p14:creationId xmlns:p14="http://schemas.microsoft.com/office/powerpoint/2010/main" val="926889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472D9-F17B-9A43-8B22-25DF56D58E54}"/>
              </a:ext>
            </a:extLst>
          </p:cNvPr>
          <p:cNvSpPr>
            <a:spLocks noGrp="1"/>
          </p:cNvSpPr>
          <p:nvPr>
            <p:ph type="title"/>
          </p:nvPr>
        </p:nvSpPr>
        <p:spPr/>
        <p:txBody>
          <a:bodyPr/>
          <a:lstStyle/>
          <a:p>
            <a:r>
              <a:rPr kumimoji="1" lang="en-US" altLang="zh-CN" dirty="0" err="1"/>
              <a:t>Barrelfish</a:t>
            </a:r>
            <a:r>
              <a:rPr kumimoji="1" lang="zh-CN" altLang="en-US" dirty="0"/>
              <a:t> </a:t>
            </a:r>
            <a:r>
              <a:rPr kumimoji="1" lang="en-US" altLang="zh-CN" dirty="0" err="1"/>
              <a:t>Multikernel</a:t>
            </a:r>
            <a:endParaRPr kumimoji="1" lang="zh-CN" altLang="en-US" dirty="0"/>
          </a:p>
        </p:txBody>
      </p:sp>
      <p:sp>
        <p:nvSpPr>
          <p:cNvPr id="3" name="内容占位符 2">
            <a:extLst>
              <a:ext uri="{FF2B5EF4-FFF2-40B4-BE49-F238E27FC236}">
                <a16:creationId xmlns:a16="http://schemas.microsoft.com/office/drawing/2014/main" id="{B2BA11C8-4280-C14D-A51F-FCAAB83D8FBD}"/>
              </a:ext>
            </a:extLst>
          </p:cNvPr>
          <p:cNvSpPr>
            <a:spLocks noGrp="1"/>
          </p:cNvSpPr>
          <p:nvPr>
            <p:ph idx="1"/>
          </p:nvPr>
        </p:nvSpPr>
        <p:spPr/>
        <p:txBody>
          <a:bodyPr/>
          <a:lstStyle/>
          <a:p>
            <a:r>
              <a:rPr kumimoji="1" lang="en-US" altLang="zh-CN" dirty="0" err="1"/>
              <a:t>Barrelfish</a:t>
            </a:r>
            <a:r>
              <a:rPr kumimoji="1" lang="zh-CN" altLang="en-US" dirty="0"/>
              <a:t>操作系统</a:t>
            </a:r>
            <a:endParaRPr kumimoji="1" lang="en-US" altLang="zh-CN" dirty="0"/>
          </a:p>
          <a:p>
            <a:pPr lvl="1"/>
            <a:r>
              <a:rPr kumimoji="1" lang="zh-CN" altLang="en-US" dirty="0"/>
              <a:t>来自</a:t>
            </a:r>
            <a:r>
              <a:rPr kumimoji="1" lang="en-US" altLang="zh-CN" dirty="0"/>
              <a:t>ETH</a:t>
            </a:r>
            <a:r>
              <a:rPr kumimoji="1" lang="zh-CN" altLang="en-US" dirty="0"/>
              <a:t> </a:t>
            </a:r>
            <a:r>
              <a:rPr kumimoji="1" lang="en-US" altLang="zh-CN" dirty="0"/>
              <a:t>Zurich</a:t>
            </a:r>
            <a:r>
              <a:rPr kumimoji="1" lang="zh-CN" altLang="en-US" dirty="0"/>
              <a:t>和微软研究院</a:t>
            </a:r>
            <a:endParaRPr kumimoji="1" lang="en-US" altLang="zh-CN" dirty="0"/>
          </a:p>
          <a:p>
            <a:pPr lvl="1"/>
            <a:r>
              <a:rPr kumimoji="1" lang="zh-CN" altLang="en-US" dirty="0"/>
              <a:t>支持异构</a:t>
            </a:r>
            <a:r>
              <a:rPr kumimoji="1" lang="en-US" altLang="zh-CN" dirty="0"/>
              <a:t>CPU</a:t>
            </a:r>
          </a:p>
          <a:p>
            <a:pPr lvl="1"/>
            <a:r>
              <a:rPr kumimoji="1" lang="zh-CN" altLang="en-US" dirty="0"/>
              <a:t>在</a:t>
            </a:r>
            <a:r>
              <a:rPr kumimoji="1" lang="en-US" altLang="zh-CN" dirty="0"/>
              <a:t>CPU</a:t>
            </a:r>
            <a:r>
              <a:rPr kumimoji="1" lang="zh-CN" altLang="en-US" dirty="0"/>
              <a:t>核与节点之间提供通用异构消息抽象</a:t>
            </a:r>
            <a:endParaRPr kumimoji="1" lang="en-US" altLang="zh-CN" dirty="0"/>
          </a:p>
          <a:p>
            <a:pPr lvl="1"/>
            <a:r>
              <a:rPr kumimoji="1" lang="zh-CN" altLang="en-US" dirty="0"/>
              <a:t>大约</a:t>
            </a:r>
            <a:r>
              <a:rPr kumimoji="1" lang="en-US" altLang="zh-CN" dirty="0"/>
              <a:t>10,000</a:t>
            </a:r>
            <a:r>
              <a:rPr kumimoji="1" lang="zh-CN" altLang="en-US" dirty="0"/>
              <a:t>行</a:t>
            </a:r>
            <a:r>
              <a:rPr kumimoji="1" lang="en-US" altLang="zh-CN" dirty="0"/>
              <a:t>C</a:t>
            </a:r>
            <a:r>
              <a:rPr kumimoji="1" lang="zh-CN" altLang="en-US" dirty="0"/>
              <a:t>，</a:t>
            </a:r>
            <a:r>
              <a:rPr kumimoji="1" lang="en-US" altLang="zh-CN" dirty="0"/>
              <a:t>500</a:t>
            </a:r>
            <a:r>
              <a:rPr kumimoji="1" lang="zh-CN" altLang="en-US" dirty="0"/>
              <a:t>行汇编代码</a:t>
            </a:r>
            <a:endParaRPr kumimoji="1" lang="en-US" altLang="zh-CN" dirty="0"/>
          </a:p>
        </p:txBody>
      </p:sp>
      <p:sp>
        <p:nvSpPr>
          <p:cNvPr id="4" name="灯片编号占位符 3">
            <a:extLst>
              <a:ext uri="{FF2B5EF4-FFF2-40B4-BE49-F238E27FC236}">
                <a16:creationId xmlns:a16="http://schemas.microsoft.com/office/drawing/2014/main" id="{64DD3FDF-1758-224D-BFF4-B9C6369463C0}"/>
              </a:ext>
            </a:extLst>
          </p:cNvPr>
          <p:cNvSpPr>
            <a:spLocks noGrp="1"/>
          </p:cNvSpPr>
          <p:nvPr>
            <p:ph type="sldNum" sz="quarter" idx="12"/>
          </p:nvPr>
        </p:nvSpPr>
        <p:spPr/>
        <p:txBody>
          <a:bodyPr/>
          <a:lstStyle/>
          <a:p>
            <a:fld id="{ADE361C3-C043-4A6E-BDCE-8DA1E7D90A3B}" type="slidenum">
              <a:rPr lang="zh-CN" altLang="en-US" smtClean="0"/>
              <a:t>71</a:t>
            </a:fld>
            <a:endParaRPr lang="zh-CN" altLang="en-US"/>
          </a:p>
        </p:txBody>
      </p:sp>
      <p:pic>
        <p:nvPicPr>
          <p:cNvPr id="5" name="图片 4">
            <a:extLst>
              <a:ext uri="{FF2B5EF4-FFF2-40B4-BE49-F238E27FC236}">
                <a16:creationId xmlns:a16="http://schemas.microsoft.com/office/drawing/2014/main" id="{F02F0300-CEAF-6042-A516-DA7C46BA8297}"/>
              </a:ext>
            </a:extLst>
          </p:cNvPr>
          <p:cNvPicPr>
            <a:picLocks noChangeAspect="1"/>
          </p:cNvPicPr>
          <p:nvPr/>
        </p:nvPicPr>
        <p:blipFill rotWithShape="1">
          <a:blip r:embed="rId2" cstate="screen">
            <a:clrChange>
              <a:clrFrom>
                <a:srgbClr val="F4F4F4"/>
              </a:clrFrom>
              <a:clrTo>
                <a:srgbClr val="F4F4F4">
                  <a:alpha val="0"/>
                </a:srgbClr>
              </a:clrTo>
            </a:clrChange>
            <a:extLst>
              <a:ext uri="{28A0092B-C50C-407E-A947-70E740481C1C}">
                <a14:useLocalDpi xmlns:a14="http://schemas.microsoft.com/office/drawing/2010/main"/>
              </a:ext>
            </a:extLst>
          </a:blip>
          <a:srcRect/>
          <a:stretch/>
        </p:blipFill>
        <p:spPr>
          <a:xfrm>
            <a:off x="6575884" y="189176"/>
            <a:ext cx="2088232" cy="1905000"/>
          </a:xfrm>
          <a:prstGeom prst="rect">
            <a:avLst/>
          </a:prstGeom>
        </p:spPr>
      </p:pic>
    </p:spTree>
    <p:extLst>
      <p:ext uri="{BB962C8B-B14F-4D97-AF65-F5344CB8AC3E}">
        <p14:creationId xmlns:p14="http://schemas.microsoft.com/office/powerpoint/2010/main" val="1919455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091DB48-24C5-0648-B283-E642DC9015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8911" y="165492"/>
            <a:ext cx="4443831" cy="5486134"/>
          </a:xfrm>
          <a:prstGeom prst="rect">
            <a:avLst/>
          </a:prstGeom>
        </p:spPr>
      </p:pic>
      <p:sp>
        <p:nvSpPr>
          <p:cNvPr id="2" name="标题 1">
            <a:extLst>
              <a:ext uri="{FF2B5EF4-FFF2-40B4-BE49-F238E27FC236}">
                <a16:creationId xmlns:a16="http://schemas.microsoft.com/office/drawing/2014/main" id="{27363722-E605-2141-89E8-04996D7FDFE5}"/>
              </a:ext>
            </a:extLst>
          </p:cNvPr>
          <p:cNvSpPr>
            <a:spLocks noGrp="1"/>
          </p:cNvSpPr>
          <p:nvPr>
            <p:ph type="title"/>
          </p:nvPr>
        </p:nvSpPr>
        <p:spPr/>
        <p:txBody>
          <a:bodyPr>
            <a:normAutofit/>
          </a:bodyPr>
          <a:lstStyle/>
          <a:p>
            <a:r>
              <a:rPr kumimoji="1" lang="en-US" altLang="zh-CN" sz="3200" dirty="0" err="1"/>
              <a:t>Barrelfish</a:t>
            </a:r>
            <a:r>
              <a:rPr kumimoji="1" lang="zh-CN" altLang="en-US" sz="3200" dirty="0"/>
              <a:t> </a:t>
            </a:r>
            <a:r>
              <a:rPr kumimoji="1" lang="en-US" altLang="zh-CN" sz="3200" dirty="0"/>
              <a:t>Structure</a:t>
            </a:r>
            <a:endParaRPr kumimoji="1" lang="zh-CN" altLang="en-US" sz="3200" dirty="0"/>
          </a:p>
        </p:txBody>
      </p:sp>
      <p:sp>
        <p:nvSpPr>
          <p:cNvPr id="3" name="内容占位符 2">
            <a:extLst>
              <a:ext uri="{FF2B5EF4-FFF2-40B4-BE49-F238E27FC236}">
                <a16:creationId xmlns:a16="http://schemas.microsoft.com/office/drawing/2014/main" id="{9E89D7A0-44A7-7040-A032-43405AC2008A}"/>
              </a:ext>
            </a:extLst>
          </p:cNvPr>
          <p:cNvSpPr>
            <a:spLocks noGrp="1"/>
          </p:cNvSpPr>
          <p:nvPr>
            <p:ph idx="1"/>
          </p:nvPr>
        </p:nvSpPr>
        <p:spPr/>
        <p:txBody>
          <a:bodyPr>
            <a:noAutofit/>
          </a:bodyPr>
          <a:lstStyle/>
          <a:p>
            <a:r>
              <a:rPr kumimoji="1" lang="zh-CN" altLang="en-US" sz="1800" dirty="0"/>
              <a:t>内核：每个</a:t>
            </a:r>
            <a:r>
              <a:rPr kumimoji="1" lang="en-US" altLang="zh-CN" sz="1800" dirty="0"/>
              <a:t>core</a:t>
            </a:r>
            <a:r>
              <a:rPr kumimoji="1" lang="zh-CN" altLang="en-US" sz="1800" dirty="0"/>
              <a:t>对应一个</a:t>
            </a:r>
            <a:endParaRPr kumimoji="1" lang="en-US" altLang="zh-CN" sz="1800" dirty="0"/>
          </a:p>
          <a:p>
            <a:pPr lvl="1"/>
            <a:r>
              <a:rPr kumimoji="1" lang="zh-CN" altLang="en-US" sz="1600" dirty="0"/>
              <a:t>类似</a:t>
            </a:r>
            <a:r>
              <a:rPr kumimoji="1" lang="en-US" altLang="zh-CN" sz="1600" dirty="0"/>
              <a:t>"CPU</a:t>
            </a:r>
            <a:r>
              <a:rPr kumimoji="1" lang="zh-CN" altLang="en-US" sz="1600" dirty="0"/>
              <a:t>驱动</a:t>
            </a:r>
            <a:r>
              <a:rPr kumimoji="1" lang="en-US" altLang="zh-CN" sz="1600" dirty="0"/>
              <a:t>"</a:t>
            </a:r>
            <a:r>
              <a:rPr kumimoji="1" lang="zh-CN" altLang="en-US" sz="1600" dirty="0"/>
              <a:t>，适应不同</a:t>
            </a:r>
            <a:r>
              <a:rPr kumimoji="1" lang="en-US" altLang="zh-CN" sz="1600" dirty="0"/>
              <a:t>CPU</a:t>
            </a:r>
          </a:p>
          <a:p>
            <a:pPr lvl="1"/>
            <a:r>
              <a:rPr kumimoji="1" lang="zh-CN" altLang="en-US" sz="1600" dirty="0"/>
              <a:t>负责执行系统调用，处理中断</a:t>
            </a:r>
            <a:r>
              <a:rPr kumimoji="1" lang="en-US" altLang="zh-CN" sz="1600" dirty="0"/>
              <a:t>/</a:t>
            </a:r>
            <a:r>
              <a:rPr kumimoji="1" lang="zh-CN" altLang="en-US" sz="1600" dirty="0"/>
              <a:t>异常</a:t>
            </a:r>
            <a:endParaRPr kumimoji="1" lang="en-US" altLang="zh-CN" sz="1600" dirty="0"/>
          </a:p>
          <a:p>
            <a:pPr lvl="1"/>
            <a:r>
              <a:rPr kumimoji="1" lang="zh-CN" altLang="en-US" sz="1600" dirty="0"/>
              <a:t>事件触发，单线程，不可中断</a:t>
            </a:r>
            <a:endParaRPr kumimoji="1" lang="en-US" altLang="zh-CN" sz="1600" dirty="0"/>
          </a:p>
          <a:p>
            <a:pPr lvl="1"/>
            <a:r>
              <a:rPr kumimoji="1" lang="zh-CN" altLang="en-US" sz="1600" dirty="0"/>
              <a:t>内核调度并运行</a:t>
            </a:r>
            <a:r>
              <a:rPr kumimoji="1" lang="en-US" altLang="zh-CN" sz="1600" dirty="0"/>
              <a:t>"</a:t>
            </a:r>
            <a:r>
              <a:rPr kumimoji="1" lang="en-US" altLang="zh-CN" sz="1600" dirty="0">
                <a:solidFill>
                  <a:schemeClr val="accent1"/>
                </a:solidFill>
              </a:rPr>
              <a:t>Dispatcher</a:t>
            </a:r>
            <a:r>
              <a:rPr kumimoji="1" lang="en-US" altLang="zh-CN" sz="1600" dirty="0"/>
              <a:t>"</a:t>
            </a:r>
          </a:p>
          <a:p>
            <a:r>
              <a:rPr kumimoji="1" lang="en-US" altLang="zh-CN" sz="1800" dirty="0"/>
              <a:t>Dispatcher</a:t>
            </a:r>
          </a:p>
          <a:p>
            <a:pPr lvl="1"/>
            <a:r>
              <a:rPr kumimoji="1" lang="zh-CN" altLang="en-US" sz="1600" dirty="0"/>
              <a:t>类似线程</a:t>
            </a:r>
            <a:endParaRPr kumimoji="1" lang="en-US" altLang="zh-CN" sz="1600" dirty="0"/>
          </a:p>
          <a:p>
            <a:pPr lvl="1"/>
            <a:r>
              <a:rPr kumimoji="1" lang="zh-CN" altLang="en-US" sz="1600" dirty="0"/>
              <a:t>多个</a:t>
            </a:r>
            <a:r>
              <a:rPr kumimoji="1" lang="en-US" altLang="zh-CN" sz="1600" dirty="0">
                <a:solidFill>
                  <a:schemeClr val="accent1"/>
                </a:solidFill>
              </a:rPr>
              <a:t>Dispatcher</a:t>
            </a:r>
            <a:r>
              <a:rPr kumimoji="1" lang="zh-CN" altLang="en-US" sz="1600" dirty="0"/>
              <a:t>组成一个</a:t>
            </a:r>
            <a:r>
              <a:rPr kumimoji="1" lang="en-US" altLang="zh-CN" sz="1600" dirty="0">
                <a:solidFill>
                  <a:schemeClr val="accent1"/>
                </a:solidFill>
              </a:rPr>
              <a:t>Domain</a:t>
            </a:r>
          </a:p>
          <a:p>
            <a:r>
              <a:rPr kumimoji="1" lang="en-US" altLang="zh-CN" sz="1800" dirty="0"/>
              <a:t>Domain</a:t>
            </a:r>
          </a:p>
          <a:p>
            <a:pPr lvl="1"/>
            <a:r>
              <a:rPr kumimoji="1" lang="zh-CN" altLang="en-US" sz="1600" dirty="0"/>
              <a:t>类似进程</a:t>
            </a:r>
          </a:p>
        </p:txBody>
      </p:sp>
      <p:sp>
        <p:nvSpPr>
          <p:cNvPr id="4" name="灯片编号占位符 3">
            <a:extLst>
              <a:ext uri="{FF2B5EF4-FFF2-40B4-BE49-F238E27FC236}">
                <a16:creationId xmlns:a16="http://schemas.microsoft.com/office/drawing/2014/main" id="{CECFEA02-1EE0-8F4C-B3C1-CCB806D2D2CE}"/>
              </a:ext>
            </a:extLst>
          </p:cNvPr>
          <p:cNvSpPr>
            <a:spLocks noGrp="1"/>
          </p:cNvSpPr>
          <p:nvPr>
            <p:ph type="sldNum" sz="quarter" idx="12"/>
          </p:nvPr>
        </p:nvSpPr>
        <p:spPr/>
        <p:txBody>
          <a:bodyPr/>
          <a:lstStyle/>
          <a:p>
            <a:fld id="{ADE361C3-C043-4A6E-BDCE-8DA1E7D90A3B}" type="slidenum">
              <a:rPr lang="zh-CN" altLang="en-US" smtClean="0"/>
              <a:t>72</a:t>
            </a:fld>
            <a:endParaRPr lang="zh-CN" altLang="en-US"/>
          </a:p>
        </p:txBody>
      </p:sp>
      <p:sp>
        <p:nvSpPr>
          <p:cNvPr id="6" name="矩形 5">
            <a:extLst>
              <a:ext uri="{FF2B5EF4-FFF2-40B4-BE49-F238E27FC236}">
                <a16:creationId xmlns:a16="http://schemas.microsoft.com/office/drawing/2014/main" id="{FD49BAFA-6961-0341-BBA2-2DBE8754F6B6}"/>
              </a:ext>
            </a:extLst>
          </p:cNvPr>
          <p:cNvSpPr/>
          <p:nvPr/>
        </p:nvSpPr>
        <p:spPr>
          <a:xfrm>
            <a:off x="457800" y="5308701"/>
            <a:ext cx="4572000" cy="307777"/>
          </a:xfrm>
          <a:prstGeom prst="rect">
            <a:avLst/>
          </a:prstGeom>
        </p:spPr>
        <p:txBody>
          <a:bodyPr>
            <a:spAutoFit/>
          </a:bodyPr>
          <a:lstStyle/>
          <a:p>
            <a:r>
              <a:rPr lang="en-US" altLang="zh-CN" sz="1400" dirty="0">
                <a:solidFill>
                  <a:schemeClr val="tx2"/>
                </a:solidFill>
                <a:hlinkClick r:id="rId3">
                  <a:extLst>
                    <a:ext uri="{A12FA001-AC4F-418D-AE19-62706E023703}">
                      <ahyp:hlinkClr xmlns:ahyp="http://schemas.microsoft.com/office/drawing/2018/hyperlinkcolor" val="tx"/>
                    </a:ext>
                  </a:extLst>
                </a:hlinkClick>
              </a:rPr>
              <a:t>http://www.barrelfish.org/documentation.html</a:t>
            </a:r>
            <a:endParaRPr lang="zh-CN" altLang="en-US" sz="1400" dirty="0">
              <a:solidFill>
                <a:schemeClr val="tx2"/>
              </a:solidFill>
            </a:endParaRPr>
          </a:p>
        </p:txBody>
      </p:sp>
      <p:sp>
        <p:nvSpPr>
          <p:cNvPr id="7" name="文本框 6">
            <a:extLst>
              <a:ext uri="{FF2B5EF4-FFF2-40B4-BE49-F238E27FC236}">
                <a16:creationId xmlns:a16="http://schemas.microsoft.com/office/drawing/2014/main" id="{6548F572-1ABC-B846-B955-64487736FC4F}"/>
              </a:ext>
            </a:extLst>
          </p:cNvPr>
          <p:cNvSpPr txBox="1"/>
          <p:nvPr/>
        </p:nvSpPr>
        <p:spPr>
          <a:xfrm>
            <a:off x="6852222" y="1849388"/>
            <a:ext cx="1803699" cy="246221"/>
          </a:xfrm>
          <a:prstGeom prst="rect">
            <a:avLst/>
          </a:prstGeom>
          <a:noFill/>
        </p:spPr>
        <p:txBody>
          <a:bodyPr wrap="none" rtlCol="0">
            <a:spAutoFit/>
          </a:bodyPr>
          <a:lstStyle/>
          <a:p>
            <a:r>
              <a:rPr kumimoji="1" lang="en-US" altLang="zh-CN" sz="1000" dirty="0"/>
              <a:t>User-level</a:t>
            </a:r>
            <a:r>
              <a:rPr kumimoji="1" lang="zh-CN" altLang="en-US" sz="1000" dirty="0"/>
              <a:t> </a:t>
            </a:r>
            <a:r>
              <a:rPr kumimoji="1" lang="en-US" altLang="zh-CN" sz="1000" dirty="0"/>
              <a:t>Message</a:t>
            </a:r>
            <a:r>
              <a:rPr kumimoji="1" lang="zh-CN" altLang="en-US" sz="1000" dirty="0"/>
              <a:t> </a:t>
            </a:r>
            <a:r>
              <a:rPr kumimoji="1" lang="en-US" altLang="zh-CN" sz="1000" dirty="0"/>
              <a:t>Passing</a:t>
            </a:r>
            <a:endParaRPr kumimoji="1" lang="zh-CN" altLang="en-US" sz="1000" dirty="0"/>
          </a:p>
        </p:txBody>
      </p:sp>
      <p:sp>
        <p:nvSpPr>
          <p:cNvPr id="8" name="文本框 7">
            <a:extLst>
              <a:ext uri="{FF2B5EF4-FFF2-40B4-BE49-F238E27FC236}">
                <a16:creationId xmlns:a16="http://schemas.microsoft.com/office/drawing/2014/main" id="{51ED8C59-4865-7E4E-B03E-A3888E844B63}"/>
              </a:ext>
            </a:extLst>
          </p:cNvPr>
          <p:cNvSpPr txBox="1"/>
          <p:nvPr/>
        </p:nvSpPr>
        <p:spPr>
          <a:xfrm>
            <a:off x="6852222" y="1222113"/>
            <a:ext cx="1824234" cy="246221"/>
          </a:xfrm>
          <a:prstGeom prst="rect">
            <a:avLst/>
          </a:prstGeom>
          <a:noFill/>
        </p:spPr>
        <p:txBody>
          <a:bodyPr wrap="square" rtlCol="0">
            <a:spAutoFit/>
          </a:bodyPr>
          <a:lstStyle/>
          <a:p>
            <a:r>
              <a:rPr kumimoji="1" lang="en-US" altLang="zh-CN" sz="1000" dirty="0"/>
              <a:t>Local</a:t>
            </a:r>
            <a:r>
              <a:rPr kumimoji="1" lang="zh-CN" altLang="en-US" sz="1000" dirty="0"/>
              <a:t> </a:t>
            </a:r>
            <a:r>
              <a:rPr kumimoji="1" lang="en-US" altLang="zh-CN" sz="1000" dirty="0"/>
              <a:t>Message</a:t>
            </a:r>
            <a:r>
              <a:rPr kumimoji="1" lang="zh-CN" altLang="en-US" sz="1000" dirty="0"/>
              <a:t> </a:t>
            </a:r>
            <a:r>
              <a:rPr kumimoji="1" lang="en-US" altLang="zh-CN" sz="1000" dirty="0"/>
              <a:t>Passing</a:t>
            </a:r>
            <a:endParaRPr kumimoji="1" lang="zh-CN" altLang="en-US" sz="1000" dirty="0"/>
          </a:p>
        </p:txBody>
      </p:sp>
      <p:sp>
        <p:nvSpPr>
          <p:cNvPr id="9" name="文本框 8">
            <a:extLst>
              <a:ext uri="{FF2B5EF4-FFF2-40B4-BE49-F238E27FC236}">
                <a16:creationId xmlns:a16="http://schemas.microsoft.com/office/drawing/2014/main" id="{69E3523D-3B1F-A44A-A4EE-2508F843E302}"/>
              </a:ext>
            </a:extLst>
          </p:cNvPr>
          <p:cNvSpPr txBox="1"/>
          <p:nvPr/>
        </p:nvSpPr>
        <p:spPr>
          <a:xfrm>
            <a:off x="5795766" y="337220"/>
            <a:ext cx="1824234" cy="246221"/>
          </a:xfrm>
          <a:prstGeom prst="rect">
            <a:avLst/>
          </a:prstGeom>
          <a:noFill/>
        </p:spPr>
        <p:txBody>
          <a:bodyPr wrap="square" rtlCol="0">
            <a:spAutoFit/>
          </a:bodyPr>
          <a:lstStyle/>
          <a:p>
            <a:r>
              <a:rPr kumimoji="1" lang="en-US" altLang="zh-CN" sz="1000" dirty="0"/>
              <a:t>BOMP:</a:t>
            </a:r>
            <a:r>
              <a:rPr kumimoji="1" lang="zh-CN" altLang="en-US" sz="1000" dirty="0"/>
              <a:t> </a:t>
            </a:r>
            <a:r>
              <a:rPr kumimoji="1" lang="en-US" altLang="zh-CN" sz="1000" dirty="0" err="1"/>
              <a:t>Barrelfish</a:t>
            </a:r>
            <a:r>
              <a:rPr kumimoji="1" lang="zh-CN" altLang="en-US" sz="1000" dirty="0"/>
              <a:t> </a:t>
            </a:r>
            <a:r>
              <a:rPr kumimoji="1" lang="en-US" altLang="zh-CN" sz="1000" dirty="0"/>
              <a:t>OpenMP</a:t>
            </a:r>
            <a:endParaRPr kumimoji="1" lang="zh-CN" altLang="en-US" sz="1000" dirty="0"/>
          </a:p>
        </p:txBody>
      </p:sp>
      <p:sp>
        <p:nvSpPr>
          <p:cNvPr id="10" name="文本框 9">
            <a:extLst>
              <a:ext uri="{FF2B5EF4-FFF2-40B4-BE49-F238E27FC236}">
                <a16:creationId xmlns:a16="http://schemas.microsoft.com/office/drawing/2014/main" id="{543E6580-5136-2D4A-93FC-5C5CF52CF206}"/>
              </a:ext>
            </a:extLst>
          </p:cNvPr>
          <p:cNvSpPr txBox="1"/>
          <p:nvPr/>
        </p:nvSpPr>
        <p:spPr>
          <a:xfrm>
            <a:off x="4572000" y="3103903"/>
            <a:ext cx="1824234" cy="614655"/>
          </a:xfrm>
          <a:prstGeom prst="rect">
            <a:avLst/>
          </a:prstGeom>
          <a:noFill/>
        </p:spPr>
        <p:txBody>
          <a:bodyPr wrap="square" rtlCol="0">
            <a:spAutoFit/>
          </a:bodyPr>
          <a:lstStyle/>
          <a:p>
            <a:pPr>
              <a:lnSpc>
                <a:spcPct val="130000"/>
              </a:lnSpc>
            </a:pPr>
            <a:r>
              <a:rPr kumimoji="1" lang="en-US" altLang="zh-CN" sz="900" dirty="0"/>
              <a:t>SKB:</a:t>
            </a:r>
            <a:r>
              <a:rPr kumimoji="1" lang="zh-CN" altLang="en-US" sz="900" dirty="0"/>
              <a:t> </a:t>
            </a:r>
            <a:r>
              <a:rPr kumimoji="1" lang="en-US" altLang="zh-CN" sz="900" dirty="0"/>
              <a:t>System</a:t>
            </a:r>
            <a:r>
              <a:rPr kumimoji="1" lang="zh-CN" altLang="en-US" sz="900" dirty="0"/>
              <a:t> </a:t>
            </a:r>
            <a:br>
              <a:rPr kumimoji="1" lang="en-US" altLang="zh-CN" sz="900" dirty="0"/>
            </a:br>
            <a:r>
              <a:rPr kumimoji="1" lang="en-US" altLang="zh-CN" sz="900" dirty="0"/>
              <a:t>Knowledge</a:t>
            </a:r>
            <a:r>
              <a:rPr kumimoji="1" lang="zh-CN" altLang="en-US" sz="900" dirty="0"/>
              <a:t> </a:t>
            </a:r>
            <a:r>
              <a:rPr kumimoji="1" lang="en-US" altLang="zh-CN" sz="900" dirty="0"/>
              <a:t>Base</a:t>
            </a:r>
          </a:p>
          <a:p>
            <a:pPr>
              <a:lnSpc>
                <a:spcPct val="130000"/>
              </a:lnSpc>
            </a:pPr>
            <a:r>
              <a:rPr kumimoji="1" lang="zh-CN" altLang="en-US" sz="900" dirty="0"/>
              <a:t>类似 </a:t>
            </a:r>
            <a:r>
              <a:rPr kumimoji="1" lang="en-US" altLang="zh-CN" sz="900" dirty="0"/>
              <a:t>/proc</a:t>
            </a:r>
            <a:endParaRPr kumimoji="1" lang="zh-CN" altLang="en-US" sz="900" dirty="0"/>
          </a:p>
        </p:txBody>
      </p:sp>
    </p:spTree>
    <p:extLst>
      <p:ext uri="{BB962C8B-B14F-4D97-AF65-F5344CB8AC3E}">
        <p14:creationId xmlns:p14="http://schemas.microsoft.com/office/powerpoint/2010/main" val="31971326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F8213-A597-2547-A063-0AF62C403E02}"/>
              </a:ext>
            </a:extLst>
          </p:cNvPr>
          <p:cNvSpPr>
            <a:spLocks noGrp="1"/>
          </p:cNvSpPr>
          <p:nvPr>
            <p:ph type="title"/>
          </p:nvPr>
        </p:nvSpPr>
        <p:spPr/>
        <p:txBody>
          <a:bodyPr/>
          <a:lstStyle/>
          <a:p>
            <a:r>
              <a:rPr kumimoji="1" lang="zh-CN" altLang="en-US" dirty="0"/>
              <a:t>不同操作系统架构的对比</a:t>
            </a:r>
          </a:p>
        </p:txBody>
      </p:sp>
      <p:sp>
        <p:nvSpPr>
          <p:cNvPr id="4" name="灯片编号占位符 3">
            <a:extLst>
              <a:ext uri="{FF2B5EF4-FFF2-40B4-BE49-F238E27FC236}">
                <a16:creationId xmlns:a16="http://schemas.microsoft.com/office/drawing/2014/main" id="{10F9BFF9-2B74-4747-BF41-BBD5B615DC5C}"/>
              </a:ext>
            </a:extLst>
          </p:cNvPr>
          <p:cNvSpPr>
            <a:spLocks noGrp="1"/>
          </p:cNvSpPr>
          <p:nvPr>
            <p:ph type="sldNum" sz="quarter" idx="12"/>
          </p:nvPr>
        </p:nvSpPr>
        <p:spPr/>
        <p:txBody>
          <a:bodyPr/>
          <a:lstStyle/>
          <a:p>
            <a:fld id="{ADE361C3-C043-4A6E-BDCE-8DA1E7D90A3B}" type="slidenum">
              <a:rPr lang="zh-CN" altLang="en-US" smtClean="0"/>
              <a:t>73</a:t>
            </a:fld>
            <a:endParaRPr lang="zh-CN" altLang="en-US"/>
          </a:p>
        </p:txBody>
      </p:sp>
      <p:sp>
        <p:nvSpPr>
          <p:cNvPr id="75" name="矩形 74">
            <a:extLst>
              <a:ext uri="{FF2B5EF4-FFF2-40B4-BE49-F238E27FC236}">
                <a16:creationId xmlns:a16="http://schemas.microsoft.com/office/drawing/2014/main" id="{62B17DDE-012A-FA43-9BC5-FB3ECB6F3B23}"/>
              </a:ext>
            </a:extLst>
          </p:cNvPr>
          <p:cNvSpPr/>
          <p:nvPr/>
        </p:nvSpPr>
        <p:spPr>
          <a:xfrm>
            <a:off x="1157755" y="3617411"/>
            <a:ext cx="926476" cy="638114"/>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76" name="矩形 75">
            <a:extLst>
              <a:ext uri="{FF2B5EF4-FFF2-40B4-BE49-F238E27FC236}">
                <a16:creationId xmlns:a16="http://schemas.microsoft.com/office/drawing/2014/main" id="{62C801E7-3409-F24B-977F-D493CD5760CC}"/>
              </a:ext>
            </a:extLst>
          </p:cNvPr>
          <p:cNvSpPr/>
          <p:nvPr/>
        </p:nvSpPr>
        <p:spPr>
          <a:xfrm>
            <a:off x="1157755" y="4250832"/>
            <a:ext cx="926476" cy="597264"/>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cxnSp>
        <p:nvCxnSpPr>
          <p:cNvPr id="77" name="直接连接符 5">
            <a:extLst>
              <a:ext uri="{FF2B5EF4-FFF2-40B4-BE49-F238E27FC236}">
                <a16:creationId xmlns:a16="http://schemas.microsoft.com/office/drawing/2014/main" id="{3034909B-D972-5841-A943-961E0B018446}"/>
              </a:ext>
            </a:extLst>
          </p:cNvPr>
          <p:cNvCxnSpPr>
            <a:cxnSpLocks/>
          </p:cNvCxnSpPr>
          <p:nvPr/>
        </p:nvCxnSpPr>
        <p:spPr>
          <a:xfrm>
            <a:off x="271158" y="3473996"/>
            <a:ext cx="8261282" cy="0"/>
          </a:xfrm>
          <a:prstGeom prst="line">
            <a:avLst/>
          </a:prstGeom>
          <a:noFill/>
          <a:ln w="28575" cap="flat" cmpd="sng" algn="ctr">
            <a:solidFill>
              <a:srgbClr val="4F81BD">
                <a:shade val="95000"/>
                <a:satMod val="105000"/>
              </a:srgbClr>
            </a:solidFill>
            <a:prstDash val="solid"/>
          </a:ln>
          <a:effectLst/>
        </p:spPr>
      </p:cxnSp>
      <p:sp>
        <p:nvSpPr>
          <p:cNvPr id="78" name="矩形 77">
            <a:extLst>
              <a:ext uri="{FF2B5EF4-FFF2-40B4-BE49-F238E27FC236}">
                <a16:creationId xmlns:a16="http://schemas.microsoft.com/office/drawing/2014/main" id="{BB80C71D-C56B-E044-8B2C-9F43A43E71DF}"/>
              </a:ext>
            </a:extLst>
          </p:cNvPr>
          <p:cNvSpPr/>
          <p:nvPr/>
        </p:nvSpPr>
        <p:spPr>
          <a:xfrm>
            <a:off x="271158" y="3080957"/>
            <a:ext cx="723275" cy="307777"/>
          </a:xfrm>
          <a:prstGeom prst="rect">
            <a:avLst/>
          </a:prstGeom>
        </p:spPr>
        <p:txBody>
          <a:bodyPr wrap="none">
            <a:spAutoFit/>
          </a:bodyPr>
          <a:lstStyle/>
          <a:p>
            <a:pPr defTabSz="380985"/>
            <a:r>
              <a:rPr lang="zh-CN" altLang="en-US" sz="1400" b="1" dirty="0">
                <a:solidFill>
                  <a:srgbClr val="C0504D"/>
                </a:solidFill>
                <a:latin typeface="+mn-ea"/>
              </a:rPr>
              <a:t>用户态</a:t>
            </a:r>
          </a:p>
        </p:txBody>
      </p:sp>
      <p:sp>
        <p:nvSpPr>
          <p:cNvPr id="79" name="矩形 78">
            <a:extLst>
              <a:ext uri="{FF2B5EF4-FFF2-40B4-BE49-F238E27FC236}">
                <a16:creationId xmlns:a16="http://schemas.microsoft.com/office/drawing/2014/main" id="{1DF29DC3-D3AD-1842-A94B-859EDE60D3DF}"/>
              </a:ext>
            </a:extLst>
          </p:cNvPr>
          <p:cNvSpPr/>
          <p:nvPr/>
        </p:nvSpPr>
        <p:spPr>
          <a:xfrm>
            <a:off x="271158" y="3547703"/>
            <a:ext cx="723275" cy="307777"/>
          </a:xfrm>
          <a:prstGeom prst="rect">
            <a:avLst/>
          </a:prstGeom>
        </p:spPr>
        <p:txBody>
          <a:bodyPr wrap="none">
            <a:spAutoFit/>
          </a:bodyPr>
          <a:lstStyle/>
          <a:p>
            <a:pPr defTabSz="380985"/>
            <a:r>
              <a:rPr lang="zh-CN" altLang="en-US" sz="1400" b="1" dirty="0">
                <a:solidFill>
                  <a:srgbClr val="C0504D"/>
                </a:solidFill>
                <a:latin typeface="+mn-ea"/>
              </a:rPr>
              <a:t>内核态</a:t>
            </a:r>
          </a:p>
        </p:txBody>
      </p:sp>
      <p:sp>
        <p:nvSpPr>
          <p:cNvPr id="80" name="矩形 79">
            <a:extLst>
              <a:ext uri="{FF2B5EF4-FFF2-40B4-BE49-F238E27FC236}">
                <a16:creationId xmlns:a16="http://schemas.microsoft.com/office/drawing/2014/main" id="{6D4EE58B-F340-EF4A-8005-EE0D8BDA456B}"/>
              </a:ext>
            </a:extLst>
          </p:cNvPr>
          <p:cNvSpPr/>
          <p:nvPr/>
        </p:nvSpPr>
        <p:spPr>
          <a:xfrm>
            <a:off x="1282672" y="3704013"/>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1" name="矩形 80">
            <a:extLst>
              <a:ext uri="{FF2B5EF4-FFF2-40B4-BE49-F238E27FC236}">
                <a16:creationId xmlns:a16="http://schemas.microsoft.com/office/drawing/2014/main" id="{90CC6979-4281-6F4A-AB49-33190239A254}"/>
              </a:ext>
            </a:extLst>
          </p:cNvPr>
          <p:cNvSpPr/>
          <p:nvPr/>
        </p:nvSpPr>
        <p:spPr>
          <a:xfrm>
            <a:off x="1699065" y="391525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2" name="矩形 81">
            <a:extLst>
              <a:ext uri="{FF2B5EF4-FFF2-40B4-BE49-F238E27FC236}">
                <a16:creationId xmlns:a16="http://schemas.microsoft.com/office/drawing/2014/main" id="{2B355341-F758-E64B-B881-05FD099FBFFD}"/>
              </a:ext>
            </a:extLst>
          </p:cNvPr>
          <p:cNvSpPr/>
          <p:nvPr/>
        </p:nvSpPr>
        <p:spPr>
          <a:xfrm>
            <a:off x="2491508" y="3617411"/>
            <a:ext cx="1043588" cy="678964"/>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3" name="矩形 82">
            <a:extLst>
              <a:ext uri="{FF2B5EF4-FFF2-40B4-BE49-F238E27FC236}">
                <a16:creationId xmlns:a16="http://schemas.microsoft.com/office/drawing/2014/main" id="{C191AC43-0054-D54C-8878-F694A2C69840}"/>
              </a:ext>
            </a:extLst>
          </p:cNvPr>
          <p:cNvSpPr/>
          <p:nvPr/>
        </p:nvSpPr>
        <p:spPr>
          <a:xfrm>
            <a:off x="2729638" y="374565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4" name="矩形 83">
            <a:extLst>
              <a:ext uri="{FF2B5EF4-FFF2-40B4-BE49-F238E27FC236}">
                <a16:creationId xmlns:a16="http://schemas.microsoft.com/office/drawing/2014/main" id="{40FC5A7A-82B7-234B-A9A8-E341AC3B01C7}"/>
              </a:ext>
            </a:extLst>
          </p:cNvPr>
          <p:cNvSpPr/>
          <p:nvPr/>
        </p:nvSpPr>
        <p:spPr>
          <a:xfrm>
            <a:off x="3146031" y="3956893"/>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5" name="矩形 84">
            <a:extLst>
              <a:ext uri="{FF2B5EF4-FFF2-40B4-BE49-F238E27FC236}">
                <a16:creationId xmlns:a16="http://schemas.microsoft.com/office/drawing/2014/main" id="{4CF50A66-006A-254A-AA44-BDFF8D19327D}"/>
              </a:ext>
            </a:extLst>
          </p:cNvPr>
          <p:cNvSpPr/>
          <p:nvPr/>
        </p:nvSpPr>
        <p:spPr>
          <a:xfrm>
            <a:off x="1563738" y="431971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6" name="矩形 85">
            <a:extLst>
              <a:ext uri="{FF2B5EF4-FFF2-40B4-BE49-F238E27FC236}">
                <a16:creationId xmlns:a16="http://schemas.microsoft.com/office/drawing/2014/main" id="{C8FA45AD-9DDE-5545-B266-EE91075949AD}"/>
              </a:ext>
            </a:extLst>
          </p:cNvPr>
          <p:cNvSpPr/>
          <p:nvPr/>
        </p:nvSpPr>
        <p:spPr>
          <a:xfrm>
            <a:off x="1241033" y="4506093"/>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7" name="矩形 86">
            <a:extLst>
              <a:ext uri="{FF2B5EF4-FFF2-40B4-BE49-F238E27FC236}">
                <a16:creationId xmlns:a16="http://schemas.microsoft.com/office/drawing/2014/main" id="{1502159E-556C-0444-8BA0-18263C57914D}"/>
              </a:ext>
            </a:extLst>
          </p:cNvPr>
          <p:cNvSpPr/>
          <p:nvPr/>
        </p:nvSpPr>
        <p:spPr>
          <a:xfrm>
            <a:off x="3937178" y="2214407"/>
            <a:ext cx="294077" cy="1125318"/>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8" name="矩形 87">
            <a:extLst>
              <a:ext uri="{FF2B5EF4-FFF2-40B4-BE49-F238E27FC236}">
                <a16:creationId xmlns:a16="http://schemas.microsoft.com/office/drawing/2014/main" id="{C5BB7750-EA8A-8045-AC7D-746904AE7221}"/>
              </a:ext>
            </a:extLst>
          </p:cNvPr>
          <p:cNvSpPr/>
          <p:nvPr/>
        </p:nvSpPr>
        <p:spPr>
          <a:xfrm>
            <a:off x="3937178" y="3617411"/>
            <a:ext cx="1043588" cy="429128"/>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89" name="矩形 88">
            <a:extLst>
              <a:ext uri="{FF2B5EF4-FFF2-40B4-BE49-F238E27FC236}">
                <a16:creationId xmlns:a16="http://schemas.microsoft.com/office/drawing/2014/main" id="{2C95FDAF-2809-114C-8338-ADF1C0199007}"/>
              </a:ext>
            </a:extLst>
          </p:cNvPr>
          <p:cNvSpPr/>
          <p:nvPr/>
        </p:nvSpPr>
        <p:spPr>
          <a:xfrm>
            <a:off x="4124554" y="374565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0" name="矩形 89">
            <a:extLst>
              <a:ext uri="{FF2B5EF4-FFF2-40B4-BE49-F238E27FC236}">
                <a16:creationId xmlns:a16="http://schemas.microsoft.com/office/drawing/2014/main" id="{74063F83-5622-A742-8DFD-23A2B8D203ED}"/>
              </a:ext>
            </a:extLst>
          </p:cNvPr>
          <p:cNvSpPr/>
          <p:nvPr/>
        </p:nvSpPr>
        <p:spPr>
          <a:xfrm>
            <a:off x="4311934" y="2214407"/>
            <a:ext cx="294077" cy="1125318"/>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1" name="矩形 90">
            <a:extLst>
              <a:ext uri="{FF2B5EF4-FFF2-40B4-BE49-F238E27FC236}">
                <a16:creationId xmlns:a16="http://schemas.microsoft.com/office/drawing/2014/main" id="{8D7E7BC6-E8DD-354B-A0B1-6C5F3201F273}"/>
              </a:ext>
            </a:extLst>
          </p:cNvPr>
          <p:cNvSpPr/>
          <p:nvPr/>
        </p:nvSpPr>
        <p:spPr>
          <a:xfrm>
            <a:off x="4686689" y="2214407"/>
            <a:ext cx="294077" cy="1125318"/>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2" name="矩形 91">
            <a:extLst>
              <a:ext uri="{FF2B5EF4-FFF2-40B4-BE49-F238E27FC236}">
                <a16:creationId xmlns:a16="http://schemas.microsoft.com/office/drawing/2014/main" id="{23EA979E-BBB5-6A40-907E-2660E0C1D6AD}"/>
              </a:ext>
            </a:extLst>
          </p:cNvPr>
          <p:cNvSpPr/>
          <p:nvPr/>
        </p:nvSpPr>
        <p:spPr>
          <a:xfrm>
            <a:off x="3964503" y="246329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3" name="矩形 92">
            <a:extLst>
              <a:ext uri="{FF2B5EF4-FFF2-40B4-BE49-F238E27FC236}">
                <a16:creationId xmlns:a16="http://schemas.microsoft.com/office/drawing/2014/main" id="{134EDABF-9F97-4B4B-98DF-04E86BD744DC}"/>
              </a:ext>
            </a:extLst>
          </p:cNvPr>
          <p:cNvSpPr/>
          <p:nvPr/>
        </p:nvSpPr>
        <p:spPr>
          <a:xfrm>
            <a:off x="4339258" y="246329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4" name="矩形 93">
            <a:extLst>
              <a:ext uri="{FF2B5EF4-FFF2-40B4-BE49-F238E27FC236}">
                <a16:creationId xmlns:a16="http://schemas.microsoft.com/office/drawing/2014/main" id="{43EE4882-E0C2-774B-8EF8-AA9AED300F06}"/>
              </a:ext>
            </a:extLst>
          </p:cNvPr>
          <p:cNvSpPr/>
          <p:nvPr/>
        </p:nvSpPr>
        <p:spPr>
          <a:xfrm>
            <a:off x="4714014" y="247473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5" name="矩形 94">
            <a:extLst>
              <a:ext uri="{FF2B5EF4-FFF2-40B4-BE49-F238E27FC236}">
                <a16:creationId xmlns:a16="http://schemas.microsoft.com/office/drawing/2014/main" id="{FC55C352-EF9D-384B-9069-B64596032B1A}"/>
              </a:ext>
            </a:extLst>
          </p:cNvPr>
          <p:cNvSpPr/>
          <p:nvPr/>
        </p:nvSpPr>
        <p:spPr>
          <a:xfrm>
            <a:off x="5386701"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6" name="矩形 95">
            <a:extLst>
              <a:ext uri="{FF2B5EF4-FFF2-40B4-BE49-F238E27FC236}">
                <a16:creationId xmlns:a16="http://schemas.microsoft.com/office/drawing/2014/main" id="{22F1E6DE-60B8-7E44-9818-4EFAB8438A49}"/>
              </a:ext>
            </a:extLst>
          </p:cNvPr>
          <p:cNvSpPr/>
          <p:nvPr/>
        </p:nvSpPr>
        <p:spPr>
          <a:xfrm>
            <a:off x="5386701" y="3617411"/>
            <a:ext cx="1066913" cy="128241"/>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7" name="矩形 96">
            <a:extLst>
              <a:ext uri="{FF2B5EF4-FFF2-40B4-BE49-F238E27FC236}">
                <a16:creationId xmlns:a16="http://schemas.microsoft.com/office/drawing/2014/main" id="{C8968D4F-38D6-7049-BB29-F34D536E3277}"/>
              </a:ext>
            </a:extLst>
          </p:cNvPr>
          <p:cNvSpPr/>
          <p:nvPr/>
        </p:nvSpPr>
        <p:spPr>
          <a:xfrm>
            <a:off x="5414026"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8" name="矩形 97">
            <a:extLst>
              <a:ext uri="{FF2B5EF4-FFF2-40B4-BE49-F238E27FC236}">
                <a16:creationId xmlns:a16="http://schemas.microsoft.com/office/drawing/2014/main" id="{C68833BC-B6B5-B141-95B7-FF3B4134213A}"/>
              </a:ext>
            </a:extLst>
          </p:cNvPr>
          <p:cNvSpPr/>
          <p:nvPr/>
        </p:nvSpPr>
        <p:spPr>
          <a:xfrm>
            <a:off x="5386701"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99" name="矩形 98">
            <a:extLst>
              <a:ext uri="{FF2B5EF4-FFF2-40B4-BE49-F238E27FC236}">
                <a16:creationId xmlns:a16="http://schemas.microsoft.com/office/drawing/2014/main" id="{900F59CE-5CCE-914B-82DD-65406894F62E}"/>
              </a:ext>
            </a:extLst>
          </p:cNvPr>
          <p:cNvSpPr/>
          <p:nvPr/>
        </p:nvSpPr>
        <p:spPr>
          <a:xfrm>
            <a:off x="5414026"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0" name="矩形 99">
            <a:extLst>
              <a:ext uri="{FF2B5EF4-FFF2-40B4-BE49-F238E27FC236}">
                <a16:creationId xmlns:a16="http://schemas.microsoft.com/office/drawing/2014/main" id="{DDF4910C-6F3D-B343-BAD9-B3ADA5695D15}"/>
              </a:ext>
            </a:extLst>
          </p:cNvPr>
          <p:cNvSpPr/>
          <p:nvPr/>
        </p:nvSpPr>
        <p:spPr>
          <a:xfrm>
            <a:off x="3964503" y="302595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1" name="矩形 100">
            <a:extLst>
              <a:ext uri="{FF2B5EF4-FFF2-40B4-BE49-F238E27FC236}">
                <a16:creationId xmlns:a16="http://schemas.microsoft.com/office/drawing/2014/main" id="{245D40F9-8829-3D43-9DB8-1EE786574380}"/>
              </a:ext>
            </a:extLst>
          </p:cNvPr>
          <p:cNvSpPr/>
          <p:nvPr/>
        </p:nvSpPr>
        <p:spPr>
          <a:xfrm>
            <a:off x="4339258" y="302595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2" name="矩形 101">
            <a:extLst>
              <a:ext uri="{FF2B5EF4-FFF2-40B4-BE49-F238E27FC236}">
                <a16:creationId xmlns:a16="http://schemas.microsoft.com/office/drawing/2014/main" id="{A665B67E-C195-914D-92DF-5005C1FFA078}"/>
              </a:ext>
            </a:extLst>
          </p:cNvPr>
          <p:cNvSpPr/>
          <p:nvPr/>
        </p:nvSpPr>
        <p:spPr>
          <a:xfrm>
            <a:off x="4714014" y="303739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3" name="矩形 102">
            <a:extLst>
              <a:ext uri="{FF2B5EF4-FFF2-40B4-BE49-F238E27FC236}">
                <a16:creationId xmlns:a16="http://schemas.microsoft.com/office/drawing/2014/main" id="{8BD9BB7E-50B4-BC47-8B3B-C142D68A20FF}"/>
              </a:ext>
            </a:extLst>
          </p:cNvPr>
          <p:cNvSpPr/>
          <p:nvPr/>
        </p:nvSpPr>
        <p:spPr>
          <a:xfrm>
            <a:off x="5773119"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4" name="矩形 103">
            <a:extLst>
              <a:ext uri="{FF2B5EF4-FFF2-40B4-BE49-F238E27FC236}">
                <a16:creationId xmlns:a16="http://schemas.microsoft.com/office/drawing/2014/main" id="{25DACA89-490D-574F-9BA0-20407416CBA5}"/>
              </a:ext>
            </a:extLst>
          </p:cNvPr>
          <p:cNvSpPr/>
          <p:nvPr/>
        </p:nvSpPr>
        <p:spPr>
          <a:xfrm>
            <a:off x="5800444"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5" name="矩形 104">
            <a:extLst>
              <a:ext uri="{FF2B5EF4-FFF2-40B4-BE49-F238E27FC236}">
                <a16:creationId xmlns:a16="http://schemas.microsoft.com/office/drawing/2014/main" id="{4412F5F7-D960-5F44-90EC-23C115F6172D}"/>
              </a:ext>
            </a:extLst>
          </p:cNvPr>
          <p:cNvSpPr/>
          <p:nvPr/>
        </p:nvSpPr>
        <p:spPr>
          <a:xfrm>
            <a:off x="5773119"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6" name="矩形 105">
            <a:extLst>
              <a:ext uri="{FF2B5EF4-FFF2-40B4-BE49-F238E27FC236}">
                <a16:creationId xmlns:a16="http://schemas.microsoft.com/office/drawing/2014/main" id="{C8807052-D9AF-7A4B-A107-53536B535D1F}"/>
              </a:ext>
            </a:extLst>
          </p:cNvPr>
          <p:cNvSpPr/>
          <p:nvPr/>
        </p:nvSpPr>
        <p:spPr>
          <a:xfrm>
            <a:off x="5800444"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7" name="矩形 106">
            <a:extLst>
              <a:ext uri="{FF2B5EF4-FFF2-40B4-BE49-F238E27FC236}">
                <a16:creationId xmlns:a16="http://schemas.microsoft.com/office/drawing/2014/main" id="{56E18DEA-EBB7-8548-B522-134309E06968}"/>
              </a:ext>
            </a:extLst>
          </p:cNvPr>
          <p:cNvSpPr/>
          <p:nvPr/>
        </p:nvSpPr>
        <p:spPr>
          <a:xfrm>
            <a:off x="6159537"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8" name="矩形 107">
            <a:extLst>
              <a:ext uri="{FF2B5EF4-FFF2-40B4-BE49-F238E27FC236}">
                <a16:creationId xmlns:a16="http://schemas.microsoft.com/office/drawing/2014/main" id="{EC6E4E9D-556C-AA4A-AF8E-28591C727A05}"/>
              </a:ext>
            </a:extLst>
          </p:cNvPr>
          <p:cNvSpPr/>
          <p:nvPr/>
        </p:nvSpPr>
        <p:spPr>
          <a:xfrm>
            <a:off x="6186862"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09" name="矩形 108">
            <a:extLst>
              <a:ext uri="{FF2B5EF4-FFF2-40B4-BE49-F238E27FC236}">
                <a16:creationId xmlns:a16="http://schemas.microsoft.com/office/drawing/2014/main" id="{7C9BFF19-1E65-2345-8DCE-84061200BEAA}"/>
              </a:ext>
            </a:extLst>
          </p:cNvPr>
          <p:cNvSpPr/>
          <p:nvPr/>
        </p:nvSpPr>
        <p:spPr>
          <a:xfrm>
            <a:off x="6159537"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10" name="矩形 109">
            <a:extLst>
              <a:ext uri="{FF2B5EF4-FFF2-40B4-BE49-F238E27FC236}">
                <a16:creationId xmlns:a16="http://schemas.microsoft.com/office/drawing/2014/main" id="{341ADE7E-498D-294C-B7AE-8CE60AE1DCFB}"/>
              </a:ext>
            </a:extLst>
          </p:cNvPr>
          <p:cNvSpPr/>
          <p:nvPr/>
        </p:nvSpPr>
        <p:spPr>
          <a:xfrm>
            <a:off x="6186862"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11" name="文本框 110">
            <a:extLst>
              <a:ext uri="{FF2B5EF4-FFF2-40B4-BE49-F238E27FC236}">
                <a16:creationId xmlns:a16="http://schemas.microsoft.com/office/drawing/2014/main" id="{2ECFBE60-3392-DD48-8FC1-7E07F9FB3349}"/>
              </a:ext>
            </a:extLst>
          </p:cNvPr>
          <p:cNvSpPr txBox="1"/>
          <p:nvPr/>
        </p:nvSpPr>
        <p:spPr>
          <a:xfrm>
            <a:off x="1077687" y="4956894"/>
            <a:ext cx="1086611" cy="584775"/>
          </a:xfrm>
          <a:prstGeom prst="rect">
            <a:avLst/>
          </a:prstGeom>
          <a:noFill/>
        </p:spPr>
        <p:txBody>
          <a:bodyPr wrap="square" rtlCol="0">
            <a:spAutoFit/>
          </a:bodyPr>
          <a:lstStyle/>
          <a:p>
            <a:pPr algn="ctr" defTabSz="380985"/>
            <a:r>
              <a:rPr lang="zh-CN" altLang="en-US" sz="1600" dirty="0">
                <a:solidFill>
                  <a:prstClr val="black"/>
                </a:solidFill>
                <a:latin typeface="+mn-ea"/>
              </a:rPr>
              <a:t>简单内核</a:t>
            </a:r>
            <a:endParaRPr lang="en-US" altLang="zh-CN" sz="1600" dirty="0">
              <a:solidFill>
                <a:prstClr val="black"/>
              </a:solidFill>
              <a:latin typeface="+mn-ea"/>
            </a:endParaRPr>
          </a:p>
          <a:p>
            <a:pPr algn="ctr" defTabSz="380985"/>
            <a:r>
              <a:rPr lang="zh-CN" altLang="en-US" sz="1600" dirty="0">
                <a:solidFill>
                  <a:prstClr val="black"/>
                </a:solidFill>
                <a:latin typeface="+mn-ea"/>
              </a:rPr>
              <a:t>（如</a:t>
            </a:r>
            <a:r>
              <a:rPr lang="en-US" altLang="zh-CN" sz="1600" dirty="0">
                <a:solidFill>
                  <a:prstClr val="black"/>
                </a:solidFill>
                <a:latin typeface="+mn-ea"/>
              </a:rPr>
              <a:t>DOS</a:t>
            </a:r>
            <a:r>
              <a:rPr lang="zh-CN" altLang="en-US" sz="1600" dirty="0">
                <a:solidFill>
                  <a:prstClr val="black"/>
                </a:solidFill>
                <a:latin typeface="+mn-ea"/>
              </a:rPr>
              <a:t>）</a:t>
            </a:r>
          </a:p>
        </p:txBody>
      </p:sp>
      <p:sp>
        <p:nvSpPr>
          <p:cNvPr id="112" name="文本框 111">
            <a:extLst>
              <a:ext uri="{FF2B5EF4-FFF2-40B4-BE49-F238E27FC236}">
                <a16:creationId xmlns:a16="http://schemas.microsoft.com/office/drawing/2014/main" id="{CCA1D444-E2AA-224E-924B-392EB6FC1AD9}"/>
              </a:ext>
            </a:extLst>
          </p:cNvPr>
          <p:cNvSpPr txBox="1"/>
          <p:nvPr/>
        </p:nvSpPr>
        <p:spPr>
          <a:xfrm>
            <a:off x="2414994" y="4956894"/>
            <a:ext cx="1196615" cy="830997"/>
          </a:xfrm>
          <a:prstGeom prst="rect">
            <a:avLst/>
          </a:prstGeom>
          <a:noFill/>
        </p:spPr>
        <p:txBody>
          <a:bodyPr wrap="square" rtlCol="0">
            <a:spAutoFit/>
          </a:bodyPr>
          <a:lstStyle/>
          <a:p>
            <a:pPr algn="ctr" defTabSz="380985"/>
            <a:r>
              <a:rPr lang="zh-CN" altLang="en-US" sz="1600" dirty="0">
                <a:solidFill>
                  <a:prstClr val="black"/>
                </a:solidFill>
                <a:latin typeface="+mn-ea"/>
              </a:rPr>
              <a:t>宏内核</a:t>
            </a:r>
            <a:endParaRPr lang="en-US" altLang="zh-CN" sz="1600" dirty="0">
              <a:solidFill>
                <a:prstClr val="black"/>
              </a:solidFill>
              <a:latin typeface="+mn-ea"/>
            </a:endParaRPr>
          </a:p>
          <a:p>
            <a:pPr algn="ctr" defTabSz="380985"/>
            <a:r>
              <a:rPr lang="zh-CN" altLang="en-US" sz="1600" dirty="0">
                <a:solidFill>
                  <a:prstClr val="black"/>
                </a:solidFill>
                <a:latin typeface="+mn-ea"/>
              </a:rPr>
              <a:t>（如</a:t>
            </a:r>
            <a:r>
              <a:rPr lang="en-US" altLang="zh-CN" sz="1600" dirty="0">
                <a:solidFill>
                  <a:prstClr val="black"/>
                </a:solidFill>
                <a:latin typeface="+mn-ea"/>
              </a:rPr>
              <a:t>Linux</a:t>
            </a:r>
            <a:r>
              <a:rPr lang="zh-CN" altLang="en-US" sz="1600" dirty="0">
                <a:solidFill>
                  <a:prstClr val="black"/>
                </a:solidFill>
                <a:latin typeface="+mn-ea"/>
              </a:rPr>
              <a:t>）</a:t>
            </a:r>
          </a:p>
        </p:txBody>
      </p:sp>
      <p:sp>
        <p:nvSpPr>
          <p:cNvPr id="113" name="文本框 112">
            <a:extLst>
              <a:ext uri="{FF2B5EF4-FFF2-40B4-BE49-F238E27FC236}">
                <a16:creationId xmlns:a16="http://schemas.microsoft.com/office/drawing/2014/main" id="{BD24C625-10D3-864A-B55D-62852E8AC922}"/>
              </a:ext>
            </a:extLst>
          </p:cNvPr>
          <p:cNvSpPr txBox="1"/>
          <p:nvPr/>
        </p:nvSpPr>
        <p:spPr>
          <a:xfrm>
            <a:off x="3760472" y="4956894"/>
            <a:ext cx="1396998" cy="830997"/>
          </a:xfrm>
          <a:prstGeom prst="rect">
            <a:avLst/>
          </a:prstGeom>
          <a:noFill/>
        </p:spPr>
        <p:txBody>
          <a:bodyPr wrap="square" rtlCol="0">
            <a:spAutoFit/>
          </a:bodyPr>
          <a:lstStyle/>
          <a:p>
            <a:pPr algn="ctr" defTabSz="380985"/>
            <a:r>
              <a:rPr lang="zh-CN" altLang="en-US" sz="1600" dirty="0">
                <a:solidFill>
                  <a:prstClr val="black"/>
                </a:solidFill>
                <a:latin typeface="+mn-ea"/>
              </a:rPr>
              <a:t>微内核</a:t>
            </a:r>
            <a:endParaRPr lang="en-US" altLang="zh-CN" sz="1600" dirty="0">
              <a:solidFill>
                <a:prstClr val="black"/>
              </a:solidFill>
              <a:latin typeface="+mn-ea"/>
            </a:endParaRPr>
          </a:p>
          <a:p>
            <a:pPr algn="ctr" defTabSz="380985"/>
            <a:r>
              <a:rPr lang="zh-CN" altLang="en-US" sz="1600" dirty="0">
                <a:solidFill>
                  <a:prstClr val="black"/>
                </a:solidFill>
                <a:latin typeface="+mn-ea"/>
              </a:rPr>
              <a:t>（如</a:t>
            </a:r>
            <a:r>
              <a:rPr lang="en-US" altLang="zh-CN" sz="1600" dirty="0">
                <a:solidFill>
                  <a:prstClr val="black"/>
                </a:solidFill>
                <a:latin typeface="+mn-ea"/>
              </a:rPr>
              <a:t>ChCore</a:t>
            </a:r>
            <a:r>
              <a:rPr lang="zh-CN" altLang="en-US" sz="1600" dirty="0">
                <a:solidFill>
                  <a:prstClr val="black"/>
                </a:solidFill>
                <a:latin typeface="+mn-ea"/>
              </a:rPr>
              <a:t>）</a:t>
            </a:r>
          </a:p>
        </p:txBody>
      </p:sp>
      <p:sp>
        <p:nvSpPr>
          <p:cNvPr id="114" name="文本框 113">
            <a:extLst>
              <a:ext uri="{FF2B5EF4-FFF2-40B4-BE49-F238E27FC236}">
                <a16:creationId xmlns:a16="http://schemas.microsoft.com/office/drawing/2014/main" id="{5883FC87-27A8-794F-B869-98B069D71D66}"/>
              </a:ext>
            </a:extLst>
          </p:cNvPr>
          <p:cNvSpPr txBox="1"/>
          <p:nvPr/>
        </p:nvSpPr>
        <p:spPr>
          <a:xfrm>
            <a:off x="5074972" y="4956894"/>
            <a:ext cx="1690368" cy="584775"/>
          </a:xfrm>
          <a:prstGeom prst="rect">
            <a:avLst/>
          </a:prstGeom>
          <a:noFill/>
        </p:spPr>
        <p:txBody>
          <a:bodyPr wrap="square" rtlCol="0">
            <a:spAutoFit/>
          </a:bodyPr>
          <a:lstStyle/>
          <a:p>
            <a:pPr algn="ctr" defTabSz="380985"/>
            <a:r>
              <a:rPr lang="zh-CN" altLang="en-US" sz="1600" dirty="0">
                <a:solidFill>
                  <a:prstClr val="black"/>
                </a:solidFill>
                <a:latin typeface="+mn-ea"/>
              </a:rPr>
              <a:t>外核</a:t>
            </a:r>
            <a:endParaRPr lang="en-US" altLang="zh-CN" sz="1600" dirty="0">
              <a:solidFill>
                <a:prstClr val="black"/>
              </a:solidFill>
              <a:latin typeface="+mn-ea"/>
            </a:endParaRPr>
          </a:p>
          <a:p>
            <a:pPr algn="ctr" defTabSz="380985"/>
            <a:r>
              <a:rPr lang="zh-CN" altLang="en-US" sz="1600" dirty="0">
                <a:solidFill>
                  <a:prstClr val="black"/>
                </a:solidFill>
                <a:latin typeface="+mn-ea"/>
              </a:rPr>
              <a:t>（如</a:t>
            </a:r>
            <a:r>
              <a:rPr lang="en-US" altLang="zh-CN" sz="1600" dirty="0" err="1">
                <a:solidFill>
                  <a:prstClr val="black"/>
                </a:solidFill>
                <a:latin typeface="+mn-ea"/>
              </a:rPr>
              <a:t>Unikernel</a:t>
            </a:r>
            <a:r>
              <a:rPr lang="zh-CN" altLang="en-US" sz="1600" dirty="0">
                <a:solidFill>
                  <a:prstClr val="black"/>
                </a:solidFill>
                <a:latin typeface="+mn-ea"/>
              </a:rPr>
              <a:t>）</a:t>
            </a:r>
          </a:p>
        </p:txBody>
      </p:sp>
      <p:sp>
        <p:nvSpPr>
          <p:cNvPr id="115" name="矩形 114">
            <a:extLst>
              <a:ext uri="{FF2B5EF4-FFF2-40B4-BE49-F238E27FC236}">
                <a16:creationId xmlns:a16="http://schemas.microsoft.com/office/drawing/2014/main" id="{AB6C67E3-3F4E-8446-9301-CCE21A61C26F}"/>
              </a:ext>
            </a:extLst>
          </p:cNvPr>
          <p:cNvSpPr/>
          <p:nvPr/>
        </p:nvSpPr>
        <p:spPr>
          <a:xfrm>
            <a:off x="4545455" y="374565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16" name="矩形 115">
            <a:extLst>
              <a:ext uri="{FF2B5EF4-FFF2-40B4-BE49-F238E27FC236}">
                <a16:creationId xmlns:a16="http://schemas.microsoft.com/office/drawing/2014/main" id="{E4411C89-3226-D14A-B7B3-567D78105AAB}"/>
              </a:ext>
            </a:extLst>
          </p:cNvPr>
          <p:cNvSpPr/>
          <p:nvPr/>
        </p:nvSpPr>
        <p:spPr>
          <a:xfrm>
            <a:off x="2809037" y="4016168"/>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17" name="矩形 116">
            <a:extLst>
              <a:ext uri="{FF2B5EF4-FFF2-40B4-BE49-F238E27FC236}">
                <a16:creationId xmlns:a16="http://schemas.microsoft.com/office/drawing/2014/main" id="{856618F9-217E-4646-A3F9-D0162E5528C7}"/>
              </a:ext>
            </a:extLst>
          </p:cNvPr>
          <p:cNvSpPr/>
          <p:nvPr/>
        </p:nvSpPr>
        <p:spPr>
          <a:xfrm>
            <a:off x="1332189" y="399795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18" name="矩形 117">
            <a:extLst>
              <a:ext uri="{FF2B5EF4-FFF2-40B4-BE49-F238E27FC236}">
                <a16:creationId xmlns:a16="http://schemas.microsoft.com/office/drawing/2014/main" id="{34664C74-EF5C-4D4C-BFA8-17DA9C220975}"/>
              </a:ext>
            </a:extLst>
          </p:cNvPr>
          <p:cNvSpPr/>
          <p:nvPr/>
        </p:nvSpPr>
        <p:spPr>
          <a:xfrm>
            <a:off x="1730364" y="457468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cxnSp>
        <p:nvCxnSpPr>
          <p:cNvPr id="119" name="直接箭头连接符 68">
            <a:extLst>
              <a:ext uri="{FF2B5EF4-FFF2-40B4-BE49-F238E27FC236}">
                <a16:creationId xmlns:a16="http://schemas.microsoft.com/office/drawing/2014/main" id="{582233FB-9B45-B547-82BA-53C64A92C5DC}"/>
              </a:ext>
            </a:extLst>
          </p:cNvPr>
          <p:cNvCxnSpPr>
            <a:stCxn id="100" idx="2"/>
            <a:endCxn id="89" idx="0"/>
          </p:cNvCxnSpPr>
          <p:nvPr/>
        </p:nvCxnSpPr>
        <p:spPr>
          <a:xfrm>
            <a:off x="4084217" y="3212332"/>
            <a:ext cx="160051" cy="533318"/>
          </a:xfrm>
          <a:prstGeom prst="straightConnector1">
            <a:avLst/>
          </a:prstGeom>
          <a:noFill/>
          <a:ln w="38100" cap="flat" cmpd="sng" algn="ctr">
            <a:solidFill>
              <a:sysClr val="windowText" lastClr="000000"/>
            </a:solidFill>
            <a:prstDash val="solid"/>
            <a:tailEnd type="triangle"/>
          </a:ln>
          <a:effectLst/>
        </p:spPr>
      </p:cxnSp>
      <p:cxnSp>
        <p:nvCxnSpPr>
          <p:cNvPr id="120" name="直接箭头连接符 71">
            <a:extLst>
              <a:ext uri="{FF2B5EF4-FFF2-40B4-BE49-F238E27FC236}">
                <a16:creationId xmlns:a16="http://schemas.microsoft.com/office/drawing/2014/main" id="{6377BBC9-A85B-2B4E-A347-C71D8BE2FCDE}"/>
              </a:ext>
            </a:extLst>
          </p:cNvPr>
          <p:cNvCxnSpPr>
            <a:stCxn id="89" idx="0"/>
            <a:endCxn id="101" idx="2"/>
          </p:cNvCxnSpPr>
          <p:nvPr/>
        </p:nvCxnSpPr>
        <p:spPr>
          <a:xfrm flipV="1">
            <a:off x="4244268" y="3212332"/>
            <a:ext cx="214704" cy="533318"/>
          </a:xfrm>
          <a:prstGeom prst="straightConnector1">
            <a:avLst/>
          </a:prstGeom>
          <a:noFill/>
          <a:ln w="38100" cap="flat" cmpd="sng" algn="ctr">
            <a:solidFill>
              <a:sysClr val="windowText" lastClr="000000"/>
            </a:solidFill>
            <a:prstDash val="solid"/>
            <a:tailEnd type="triangle"/>
          </a:ln>
          <a:effectLst/>
        </p:spPr>
      </p:cxnSp>
      <p:cxnSp>
        <p:nvCxnSpPr>
          <p:cNvPr id="121" name="直接箭头连接符 75">
            <a:extLst>
              <a:ext uri="{FF2B5EF4-FFF2-40B4-BE49-F238E27FC236}">
                <a16:creationId xmlns:a16="http://schemas.microsoft.com/office/drawing/2014/main" id="{B847357E-0C2A-624E-8B1B-5179A623F37C}"/>
              </a:ext>
            </a:extLst>
          </p:cNvPr>
          <p:cNvCxnSpPr>
            <a:stCxn id="81" idx="2"/>
            <a:endCxn id="85" idx="0"/>
          </p:cNvCxnSpPr>
          <p:nvPr/>
        </p:nvCxnSpPr>
        <p:spPr>
          <a:xfrm flipH="1">
            <a:off x="1683452" y="4101632"/>
            <a:ext cx="135328" cy="218082"/>
          </a:xfrm>
          <a:prstGeom prst="straightConnector1">
            <a:avLst/>
          </a:prstGeom>
          <a:noFill/>
          <a:ln w="38100" cap="flat" cmpd="sng" algn="ctr">
            <a:solidFill>
              <a:sysClr val="windowText" lastClr="000000"/>
            </a:solidFill>
            <a:prstDash val="solid"/>
            <a:tailEnd type="triangle"/>
          </a:ln>
          <a:effectLst/>
        </p:spPr>
      </p:cxnSp>
      <p:cxnSp>
        <p:nvCxnSpPr>
          <p:cNvPr id="122" name="直接箭头连接符 78">
            <a:extLst>
              <a:ext uri="{FF2B5EF4-FFF2-40B4-BE49-F238E27FC236}">
                <a16:creationId xmlns:a16="http://schemas.microsoft.com/office/drawing/2014/main" id="{C1CE340C-0BA8-6A4E-A669-E8E5CE7DA99C}"/>
              </a:ext>
            </a:extLst>
          </p:cNvPr>
          <p:cNvCxnSpPr>
            <a:stCxn id="97" idx="2"/>
            <a:endCxn id="99" idx="0"/>
          </p:cNvCxnSpPr>
          <p:nvPr/>
        </p:nvCxnSpPr>
        <p:spPr>
          <a:xfrm>
            <a:off x="5533740" y="2805819"/>
            <a:ext cx="0" cy="227986"/>
          </a:xfrm>
          <a:prstGeom prst="straightConnector1">
            <a:avLst/>
          </a:prstGeom>
          <a:noFill/>
          <a:ln w="38100" cap="flat" cmpd="sng" algn="ctr">
            <a:solidFill>
              <a:sysClr val="windowText" lastClr="000000"/>
            </a:solidFill>
            <a:prstDash val="solid"/>
            <a:tailEnd type="triangle"/>
          </a:ln>
          <a:effectLst/>
        </p:spPr>
      </p:cxnSp>
      <p:sp>
        <p:nvSpPr>
          <p:cNvPr id="123" name="矩形 122">
            <a:extLst>
              <a:ext uri="{FF2B5EF4-FFF2-40B4-BE49-F238E27FC236}">
                <a16:creationId xmlns:a16="http://schemas.microsoft.com/office/drawing/2014/main" id="{C2F7463F-16E2-784D-97AA-2D8543E19445}"/>
              </a:ext>
            </a:extLst>
          </p:cNvPr>
          <p:cNvSpPr/>
          <p:nvPr/>
        </p:nvSpPr>
        <p:spPr>
          <a:xfrm>
            <a:off x="5414026"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24" name="矩形 123">
            <a:extLst>
              <a:ext uri="{FF2B5EF4-FFF2-40B4-BE49-F238E27FC236}">
                <a16:creationId xmlns:a16="http://schemas.microsoft.com/office/drawing/2014/main" id="{26A49185-3DF2-234D-8BB2-5CF6CB00D7A1}"/>
              </a:ext>
            </a:extLst>
          </p:cNvPr>
          <p:cNvSpPr/>
          <p:nvPr/>
        </p:nvSpPr>
        <p:spPr>
          <a:xfrm>
            <a:off x="5800444"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25" name="矩形 124">
            <a:extLst>
              <a:ext uri="{FF2B5EF4-FFF2-40B4-BE49-F238E27FC236}">
                <a16:creationId xmlns:a16="http://schemas.microsoft.com/office/drawing/2014/main" id="{C7314A19-D36E-5C4A-9879-6A29B19022EA}"/>
              </a:ext>
            </a:extLst>
          </p:cNvPr>
          <p:cNvSpPr/>
          <p:nvPr/>
        </p:nvSpPr>
        <p:spPr>
          <a:xfrm>
            <a:off x="6186862"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26" name="矩形 125">
            <a:extLst>
              <a:ext uri="{FF2B5EF4-FFF2-40B4-BE49-F238E27FC236}">
                <a16:creationId xmlns:a16="http://schemas.microsoft.com/office/drawing/2014/main" id="{6283125C-CF50-A34C-88D6-A2985BBA0870}"/>
              </a:ext>
            </a:extLst>
          </p:cNvPr>
          <p:cNvSpPr/>
          <p:nvPr/>
        </p:nvSpPr>
        <p:spPr>
          <a:xfrm>
            <a:off x="7238077" y="951186"/>
            <a:ext cx="239309" cy="261513"/>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27" name="文本框 126">
            <a:extLst>
              <a:ext uri="{FF2B5EF4-FFF2-40B4-BE49-F238E27FC236}">
                <a16:creationId xmlns:a16="http://schemas.microsoft.com/office/drawing/2014/main" id="{7F16883E-8F20-B141-8356-29283CB0E426}"/>
              </a:ext>
            </a:extLst>
          </p:cNvPr>
          <p:cNvSpPr txBox="1"/>
          <p:nvPr/>
        </p:nvSpPr>
        <p:spPr>
          <a:xfrm>
            <a:off x="7541658" y="925932"/>
            <a:ext cx="655820" cy="307777"/>
          </a:xfrm>
          <a:prstGeom prst="rect">
            <a:avLst/>
          </a:prstGeom>
          <a:noFill/>
        </p:spPr>
        <p:txBody>
          <a:bodyPr wrap="square" rtlCol="0">
            <a:spAutoFit/>
          </a:bodyPr>
          <a:lstStyle/>
          <a:p>
            <a:pPr defTabSz="380985"/>
            <a:r>
              <a:rPr lang="en-US" altLang="zh-CN" sz="1400" dirty="0">
                <a:solidFill>
                  <a:prstClr val="black"/>
                </a:solidFill>
                <a:latin typeface="+mn-ea"/>
              </a:rPr>
              <a:t>OS</a:t>
            </a:r>
            <a:endParaRPr lang="zh-CN" altLang="en-US" sz="1400" dirty="0">
              <a:solidFill>
                <a:prstClr val="black"/>
              </a:solidFill>
              <a:latin typeface="+mn-ea"/>
            </a:endParaRPr>
          </a:p>
        </p:txBody>
      </p:sp>
      <p:sp>
        <p:nvSpPr>
          <p:cNvPr id="128" name="矩形 127">
            <a:extLst>
              <a:ext uri="{FF2B5EF4-FFF2-40B4-BE49-F238E27FC236}">
                <a16:creationId xmlns:a16="http://schemas.microsoft.com/office/drawing/2014/main" id="{B2FDFB3A-5788-7440-8900-27568D297B13}"/>
              </a:ext>
            </a:extLst>
          </p:cNvPr>
          <p:cNvSpPr/>
          <p:nvPr/>
        </p:nvSpPr>
        <p:spPr>
          <a:xfrm>
            <a:off x="7238077" y="1284765"/>
            <a:ext cx="239309" cy="261513"/>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29" name="文本框 128">
            <a:extLst>
              <a:ext uri="{FF2B5EF4-FFF2-40B4-BE49-F238E27FC236}">
                <a16:creationId xmlns:a16="http://schemas.microsoft.com/office/drawing/2014/main" id="{F9EB3FF2-050F-3F4A-B56C-DEF93163ED25}"/>
              </a:ext>
            </a:extLst>
          </p:cNvPr>
          <p:cNvSpPr txBox="1"/>
          <p:nvPr/>
        </p:nvSpPr>
        <p:spPr>
          <a:xfrm>
            <a:off x="7541658" y="1259511"/>
            <a:ext cx="655820" cy="307777"/>
          </a:xfrm>
          <a:prstGeom prst="rect">
            <a:avLst/>
          </a:prstGeom>
          <a:noFill/>
        </p:spPr>
        <p:txBody>
          <a:bodyPr wrap="square" rtlCol="0">
            <a:spAutoFit/>
          </a:bodyPr>
          <a:lstStyle/>
          <a:p>
            <a:pPr defTabSz="380985"/>
            <a:r>
              <a:rPr lang="en-US" altLang="zh-CN" sz="1400" dirty="0">
                <a:solidFill>
                  <a:prstClr val="black"/>
                </a:solidFill>
                <a:latin typeface="+mn-ea"/>
              </a:rPr>
              <a:t>App</a:t>
            </a:r>
            <a:endParaRPr lang="zh-CN" altLang="en-US" sz="1400" dirty="0">
              <a:solidFill>
                <a:prstClr val="black"/>
              </a:solidFill>
              <a:latin typeface="+mn-ea"/>
            </a:endParaRPr>
          </a:p>
        </p:txBody>
      </p:sp>
      <p:sp>
        <p:nvSpPr>
          <p:cNvPr id="130" name="矩形 129">
            <a:extLst>
              <a:ext uri="{FF2B5EF4-FFF2-40B4-BE49-F238E27FC236}">
                <a16:creationId xmlns:a16="http://schemas.microsoft.com/office/drawing/2014/main" id="{90ED75FF-DA80-AF4A-8AC6-212A3F220C21}"/>
              </a:ext>
            </a:extLst>
          </p:cNvPr>
          <p:cNvSpPr/>
          <p:nvPr/>
        </p:nvSpPr>
        <p:spPr>
          <a:xfrm>
            <a:off x="7238077" y="1617907"/>
            <a:ext cx="239309" cy="261513"/>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1" name="文本框 130">
            <a:extLst>
              <a:ext uri="{FF2B5EF4-FFF2-40B4-BE49-F238E27FC236}">
                <a16:creationId xmlns:a16="http://schemas.microsoft.com/office/drawing/2014/main" id="{0AA2AEBA-362A-2E40-9E92-D2FE289721DA}"/>
              </a:ext>
            </a:extLst>
          </p:cNvPr>
          <p:cNvSpPr txBox="1"/>
          <p:nvPr/>
        </p:nvSpPr>
        <p:spPr>
          <a:xfrm>
            <a:off x="7541658" y="1592654"/>
            <a:ext cx="655820" cy="307777"/>
          </a:xfrm>
          <a:prstGeom prst="rect">
            <a:avLst/>
          </a:prstGeom>
          <a:noFill/>
        </p:spPr>
        <p:txBody>
          <a:bodyPr wrap="square" rtlCol="0">
            <a:spAutoFit/>
          </a:bodyPr>
          <a:lstStyle/>
          <a:p>
            <a:pPr defTabSz="380985"/>
            <a:r>
              <a:rPr lang="zh-CN" altLang="en-US" sz="1400" dirty="0">
                <a:solidFill>
                  <a:prstClr val="black"/>
                </a:solidFill>
                <a:latin typeface="+mn-ea"/>
              </a:rPr>
              <a:t>逻辑</a:t>
            </a:r>
          </a:p>
        </p:txBody>
      </p:sp>
      <p:sp>
        <p:nvSpPr>
          <p:cNvPr id="132" name="矩形 131">
            <a:extLst>
              <a:ext uri="{FF2B5EF4-FFF2-40B4-BE49-F238E27FC236}">
                <a16:creationId xmlns:a16="http://schemas.microsoft.com/office/drawing/2014/main" id="{F6B7DDA1-9861-CF42-A38B-A68DFA1733EF}"/>
              </a:ext>
            </a:extLst>
          </p:cNvPr>
          <p:cNvSpPr/>
          <p:nvPr/>
        </p:nvSpPr>
        <p:spPr>
          <a:xfrm>
            <a:off x="2491507" y="2214407"/>
            <a:ext cx="294077" cy="1125318"/>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3" name="矩形 132">
            <a:extLst>
              <a:ext uri="{FF2B5EF4-FFF2-40B4-BE49-F238E27FC236}">
                <a16:creationId xmlns:a16="http://schemas.microsoft.com/office/drawing/2014/main" id="{7058E3BD-6E8F-564C-AD02-34F460831972}"/>
              </a:ext>
            </a:extLst>
          </p:cNvPr>
          <p:cNvSpPr/>
          <p:nvPr/>
        </p:nvSpPr>
        <p:spPr>
          <a:xfrm>
            <a:off x="2866263" y="2214407"/>
            <a:ext cx="680642" cy="1125318"/>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5" name="矩形 134">
            <a:extLst>
              <a:ext uri="{FF2B5EF4-FFF2-40B4-BE49-F238E27FC236}">
                <a16:creationId xmlns:a16="http://schemas.microsoft.com/office/drawing/2014/main" id="{D97D2C9A-D02F-B84D-87A9-4645800AAB3D}"/>
              </a:ext>
            </a:extLst>
          </p:cNvPr>
          <p:cNvSpPr/>
          <p:nvPr/>
        </p:nvSpPr>
        <p:spPr>
          <a:xfrm>
            <a:off x="2518832" y="246329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6" name="矩形 135">
            <a:extLst>
              <a:ext uri="{FF2B5EF4-FFF2-40B4-BE49-F238E27FC236}">
                <a16:creationId xmlns:a16="http://schemas.microsoft.com/office/drawing/2014/main" id="{B133D643-668B-CA4F-9179-766C3A57C1AD}"/>
              </a:ext>
            </a:extLst>
          </p:cNvPr>
          <p:cNvSpPr/>
          <p:nvPr/>
        </p:nvSpPr>
        <p:spPr>
          <a:xfrm>
            <a:off x="2893587" y="246329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7" name="矩形 136">
            <a:extLst>
              <a:ext uri="{FF2B5EF4-FFF2-40B4-BE49-F238E27FC236}">
                <a16:creationId xmlns:a16="http://schemas.microsoft.com/office/drawing/2014/main" id="{438E7CB9-34C8-CD42-80BA-83721DC8F4D4}"/>
              </a:ext>
            </a:extLst>
          </p:cNvPr>
          <p:cNvSpPr/>
          <p:nvPr/>
        </p:nvSpPr>
        <p:spPr>
          <a:xfrm>
            <a:off x="3268343" y="247473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8" name="矩形 137">
            <a:extLst>
              <a:ext uri="{FF2B5EF4-FFF2-40B4-BE49-F238E27FC236}">
                <a16:creationId xmlns:a16="http://schemas.microsoft.com/office/drawing/2014/main" id="{EC605443-F6E7-874C-AD9C-EE079F5A7B96}"/>
              </a:ext>
            </a:extLst>
          </p:cNvPr>
          <p:cNvSpPr/>
          <p:nvPr/>
        </p:nvSpPr>
        <p:spPr>
          <a:xfrm>
            <a:off x="2518832" y="302595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39" name="矩形 138">
            <a:extLst>
              <a:ext uri="{FF2B5EF4-FFF2-40B4-BE49-F238E27FC236}">
                <a16:creationId xmlns:a16="http://schemas.microsoft.com/office/drawing/2014/main" id="{A514DBCD-DBE6-E94A-91F1-5111633374C3}"/>
              </a:ext>
            </a:extLst>
          </p:cNvPr>
          <p:cNvSpPr/>
          <p:nvPr/>
        </p:nvSpPr>
        <p:spPr>
          <a:xfrm>
            <a:off x="2893587" y="3025954"/>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0" name="矩形 139">
            <a:extLst>
              <a:ext uri="{FF2B5EF4-FFF2-40B4-BE49-F238E27FC236}">
                <a16:creationId xmlns:a16="http://schemas.microsoft.com/office/drawing/2014/main" id="{532F75F6-9C25-CA47-8EFF-296BEE82BC3C}"/>
              </a:ext>
            </a:extLst>
          </p:cNvPr>
          <p:cNvSpPr/>
          <p:nvPr/>
        </p:nvSpPr>
        <p:spPr>
          <a:xfrm>
            <a:off x="3268343" y="303739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cxnSp>
        <p:nvCxnSpPr>
          <p:cNvPr id="141" name="直接箭头连接符 21">
            <a:extLst>
              <a:ext uri="{FF2B5EF4-FFF2-40B4-BE49-F238E27FC236}">
                <a16:creationId xmlns:a16="http://schemas.microsoft.com/office/drawing/2014/main" id="{1DC7A50A-1635-5F40-9AFF-85285298F594}"/>
              </a:ext>
            </a:extLst>
          </p:cNvPr>
          <p:cNvCxnSpPr>
            <a:endCxn id="84" idx="0"/>
          </p:cNvCxnSpPr>
          <p:nvPr/>
        </p:nvCxnSpPr>
        <p:spPr>
          <a:xfrm flipH="1">
            <a:off x="3265746" y="3223768"/>
            <a:ext cx="130123" cy="733123"/>
          </a:xfrm>
          <a:prstGeom prst="straightConnector1">
            <a:avLst/>
          </a:prstGeom>
          <a:noFill/>
          <a:ln w="38100" cap="flat" cmpd="sng" algn="ctr">
            <a:solidFill>
              <a:sysClr val="windowText" lastClr="000000"/>
            </a:solidFill>
            <a:prstDash val="solid"/>
            <a:tailEnd type="triangle"/>
          </a:ln>
          <a:effectLst/>
        </p:spPr>
      </p:cxnSp>
      <p:sp>
        <p:nvSpPr>
          <p:cNvPr id="142" name="椭圆 141">
            <a:extLst>
              <a:ext uri="{FF2B5EF4-FFF2-40B4-BE49-F238E27FC236}">
                <a16:creationId xmlns:a16="http://schemas.microsoft.com/office/drawing/2014/main" id="{CBA7DBF2-9786-3246-8288-F33EC22E4E09}"/>
              </a:ext>
            </a:extLst>
          </p:cNvPr>
          <p:cNvSpPr/>
          <p:nvPr/>
        </p:nvSpPr>
        <p:spPr>
          <a:xfrm>
            <a:off x="3280055" y="3412816"/>
            <a:ext cx="136632" cy="136632"/>
          </a:xfrm>
          <a:prstGeom prst="ellipse">
            <a:avLst/>
          </a:prstGeom>
          <a:solidFill>
            <a:srgbClr val="C0504D"/>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3" name="椭圆 142">
            <a:extLst>
              <a:ext uri="{FF2B5EF4-FFF2-40B4-BE49-F238E27FC236}">
                <a16:creationId xmlns:a16="http://schemas.microsoft.com/office/drawing/2014/main" id="{75A29A18-7669-4344-A667-6038D87D90DC}"/>
              </a:ext>
            </a:extLst>
          </p:cNvPr>
          <p:cNvSpPr/>
          <p:nvPr/>
        </p:nvSpPr>
        <p:spPr>
          <a:xfrm>
            <a:off x="4101129" y="3412816"/>
            <a:ext cx="136632" cy="136632"/>
          </a:xfrm>
          <a:prstGeom prst="ellipse">
            <a:avLst/>
          </a:prstGeom>
          <a:solidFill>
            <a:srgbClr val="C0504D"/>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4" name="椭圆 143">
            <a:extLst>
              <a:ext uri="{FF2B5EF4-FFF2-40B4-BE49-F238E27FC236}">
                <a16:creationId xmlns:a16="http://schemas.microsoft.com/office/drawing/2014/main" id="{50D36643-7D71-1A46-84D5-9A82827993A2}"/>
              </a:ext>
            </a:extLst>
          </p:cNvPr>
          <p:cNvSpPr/>
          <p:nvPr/>
        </p:nvSpPr>
        <p:spPr>
          <a:xfrm>
            <a:off x="4278443" y="3412816"/>
            <a:ext cx="136632" cy="136632"/>
          </a:xfrm>
          <a:prstGeom prst="ellipse">
            <a:avLst/>
          </a:prstGeom>
          <a:solidFill>
            <a:srgbClr val="C0504D"/>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6" name="矩形 145">
            <a:extLst>
              <a:ext uri="{FF2B5EF4-FFF2-40B4-BE49-F238E27FC236}">
                <a16:creationId xmlns:a16="http://schemas.microsoft.com/office/drawing/2014/main" id="{A2467145-B34E-7245-8F87-9B0132DCB8D8}"/>
              </a:ext>
            </a:extLst>
          </p:cNvPr>
          <p:cNvSpPr/>
          <p:nvPr/>
        </p:nvSpPr>
        <p:spPr>
          <a:xfrm>
            <a:off x="6823104"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7" name="矩形 146">
            <a:extLst>
              <a:ext uri="{FF2B5EF4-FFF2-40B4-BE49-F238E27FC236}">
                <a16:creationId xmlns:a16="http://schemas.microsoft.com/office/drawing/2014/main" id="{9201BB87-E831-4245-89C3-886393B0E4F1}"/>
              </a:ext>
            </a:extLst>
          </p:cNvPr>
          <p:cNvSpPr/>
          <p:nvPr/>
        </p:nvSpPr>
        <p:spPr>
          <a:xfrm>
            <a:off x="6823104" y="3617411"/>
            <a:ext cx="294077" cy="128239"/>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8" name="矩形 147">
            <a:extLst>
              <a:ext uri="{FF2B5EF4-FFF2-40B4-BE49-F238E27FC236}">
                <a16:creationId xmlns:a16="http://schemas.microsoft.com/office/drawing/2014/main" id="{0999252D-6CA9-C349-8FB6-2AE34A4821BE}"/>
              </a:ext>
            </a:extLst>
          </p:cNvPr>
          <p:cNvSpPr/>
          <p:nvPr/>
        </p:nvSpPr>
        <p:spPr>
          <a:xfrm>
            <a:off x="6850429"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49" name="矩形 148">
            <a:extLst>
              <a:ext uri="{FF2B5EF4-FFF2-40B4-BE49-F238E27FC236}">
                <a16:creationId xmlns:a16="http://schemas.microsoft.com/office/drawing/2014/main" id="{06703D69-9773-F340-8328-B90C24DC2D0A}"/>
              </a:ext>
            </a:extLst>
          </p:cNvPr>
          <p:cNvSpPr/>
          <p:nvPr/>
        </p:nvSpPr>
        <p:spPr>
          <a:xfrm>
            <a:off x="6823104"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0" name="矩形 149">
            <a:extLst>
              <a:ext uri="{FF2B5EF4-FFF2-40B4-BE49-F238E27FC236}">
                <a16:creationId xmlns:a16="http://schemas.microsoft.com/office/drawing/2014/main" id="{F70F6982-FCEA-2C4F-BC46-F17AB29B757E}"/>
              </a:ext>
            </a:extLst>
          </p:cNvPr>
          <p:cNvSpPr/>
          <p:nvPr/>
        </p:nvSpPr>
        <p:spPr>
          <a:xfrm>
            <a:off x="6850429"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1" name="矩形 150">
            <a:extLst>
              <a:ext uri="{FF2B5EF4-FFF2-40B4-BE49-F238E27FC236}">
                <a16:creationId xmlns:a16="http://schemas.microsoft.com/office/drawing/2014/main" id="{8C44D258-628C-A743-A95C-80FFDB8F7922}"/>
              </a:ext>
            </a:extLst>
          </p:cNvPr>
          <p:cNvSpPr/>
          <p:nvPr/>
        </p:nvSpPr>
        <p:spPr>
          <a:xfrm>
            <a:off x="7209522"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2" name="矩形 151">
            <a:extLst>
              <a:ext uri="{FF2B5EF4-FFF2-40B4-BE49-F238E27FC236}">
                <a16:creationId xmlns:a16="http://schemas.microsoft.com/office/drawing/2014/main" id="{CC69A972-B96E-ED47-AAB7-314B7CB26309}"/>
              </a:ext>
            </a:extLst>
          </p:cNvPr>
          <p:cNvSpPr/>
          <p:nvPr/>
        </p:nvSpPr>
        <p:spPr>
          <a:xfrm>
            <a:off x="7236847"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3" name="矩形 152">
            <a:extLst>
              <a:ext uri="{FF2B5EF4-FFF2-40B4-BE49-F238E27FC236}">
                <a16:creationId xmlns:a16="http://schemas.microsoft.com/office/drawing/2014/main" id="{69EF7E4C-6465-9946-9B4C-2EC73DDA6553}"/>
              </a:ext>
            </a:extLst>
          </p:cNvPr>
          <p:cNvSpPr/>
          <p:nvPr/>
        </p:nvSpPr>
        <p:spPr>
          <a:xfrm>
            <a:off x="7209522"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4" name="矩形 153">
            <a:extLst>
              <a:ext uri="{FF2B5EF4-FFF2-40B4-BE49-F238E27FC236}">
                <a16:creationId xmlns:a16="http://schemas.microsoft.com/office/drawing/2014/main" id="{D4D356FB-DE39-7246-BCC0-005195CE89EC}"/>
              </a:ext>
            </a:extLst>
          </p:cNvPr>
          <p:cNvSpPr/>
          <p:nvPr/>
        </p:nvSpPr>
        <p:spPr>
          <a:xfrm>
            <a:off x="7236847"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5" name="矩形 154">
            <a:extLst>
              <a:ext uri="{FF2B5EF4-FFF2-40B4-BE49-F238E27FC236}">
                <a16:creationId xmlns:a16="http://schemas.microsoft.com/office/drawing/2014/main" id="{08FD3CCA-FA48-1143-B208-E2CAA350B05A}"/>
              </a:ext>
            </a:extLst>
          </p:cNvPr>
          <p:cNvSpPr/>
          <p:nvPr/>
        </p:nvSpPr>
        <p:spPr>
          <a:xfrm>
            <a:off x="7595940" y="2911338"/>
            <a:ext cx="294077" cy="428386"/>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6" name="矩形 155">
            <a:extLst>
              <a:ext uri="{FF2B5EF4-FFF2-40B4-BE49-F238E27FC236}">
                <a16:creationId xmlns:a16="http://schemas.microsoft.com/office/drawing/2014/main" id="{709F8F6E-F1B0-C549-ADCD-2D112AF2851B}"/>
              </a:ext>
            </a:extLst>
          </p:cNvPr>
          <p:cNvSpPr/>
          <p:nvPr/>
        </p:nvSpPr>
        <p:spPr>
          <a:xfrm>
            <a:off x="7623265" y="2619440"/>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7" name="矩形 156">
            <a:extLst>
              <a:ext uri="{FF2B5EF4-FFF2-40B4-BE49-F238E27FC236}">
                <a16:creationId xmlns:a16="http://schemas.microsoft.com/office/drawing/2014/main" id="{7E2690E1-D03C-A949-9FFC-D623627DA77E}"/>
              </a:ext>
            </a:extLst>
          </p:cNvPr>
          <p:cNvSpPr/>
          <p:nvPr/>
        </p:nvSpPr>
        <p:spPr>
          <a:xfrm>
            <a:off x="7595940" y="2214407"/>
            <a:ext cx="294077" cy="696931"/>
          </a:xfrm>
          <a:prstGeom prst="rect">
            <a:avLst/>
          </a:prstGeom>
          <a:no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8" name="矩形 157">
            <a:extLst>
              <a:ext uri="{FF2B5EF4-FFF2-40B4-BE49-F238E27FC236}">
                <a16:creationId xmlns:a16="http://schemas.microsoft.com/office/drawing/2014/main" id="{9C5EA946-62A8-5749-82C0-088215D54A25}"/>
              </a:ext>
            </a:extLst>
          </p:cNvPr>
          <p:cNvSpPr/>
          <p:nvPr/>
        </p:nvSpPr>
        <p:spPr>
          <a:xfrm>
            <a:off x="7623265" y="3033805"/>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59" name="文本框 158">
            <a:extLst>
              <a:ext uri="{FF2B5EF4-FFF2-40B4-BE49-F238E27FC236}">
                <a16:creationId xmlns:a16="http://schemas.microsoft.com/office/drawing/2014/main" id="{F847C99F-775C-B443-8794-104AC1CDB646}"/>
              </a:ext>
            </a:extLst>
          </p:cNvPr>
          <p:cNvSpPr txBox="1"/>
          <p:nvPr/>
        </p:nvSpPr>
        <p:spPr>
          <a:xfrm>
            <a:off x="6588210" y="4956894"/>
            <a:ext cx="1536698" cy="830997"/>
          </a:xfrm>
          <a:prstGeom prst="rect">
            <a:avLst/>
          </a:prstGeom>
          <a:noFill/>
        </p:spPr>
        <p:txBody>
          <a:bodyPr wrap="square" rtlCol="0">
            <a:spAutoFit/>
          </a:bodyPr>
          <a:lstStyle/>
          <a:p>
            <a:pPr algn="ctr" defTabSz="380985"/>
            <a:r>
              <a:rPr lang="zh-CN" altLang="en-US" sz="1600" dirty="0">
                <a:solidFill>
                  <a:prstClr val="black"/>
                </a:solidFill>
                <a:latin typeface="+mn-ea"/>
              </a:rPr>
              <a:t>多内核</a:t>
            </a:r>
            <a:endParaRPr lang="en-US" altLang="zh-CN" sz="1600" dirty="0">
              <a:solidFill>
                <a:prstClr val="black"/>
              </a:solidFill>
              <a:latin typeface="+mn-ea"/>
            </a:endParaRPr>
          </a:p>
          <a:p>
            <a:pPr algn="ctr" defTabSz="380985"/>
            <a:r>
              <a:rPr lang="zh-CN" altLang="en-US" sz="1600" dirty="0">
                <a:solidFill>
                  <a:prstClr val="black"/>
                </a:solidFill>
                <a:latin typeface="+mn-ea"/>
              </a:rPr>
              <a:t>（如</a:t>
            </a:r>
            <a:r>
              <a:rPr lang="en-US" altLang="zh-CN" sz="1600" dirty="0" err="1">
                <a:solidFill>
                  <a:prstClr val="black"/>
                </a:solidFill>
                <a:latin typeface="+mn-ea"/>
              </a:rPr>
              <a:t>BarrelFish</a:t>
            </a:r>
            <a:r>
              <a:rPr lang="zh-CN" altLang="en-US" sz="1600" dirty="0">
                <a:solidFill>
                  <a:prstClr val="black"/>
                </a:solidFill>
                <a:latin typeface="+mn-ea"/>
              </a:rPr>
              <a:t>）</a:t>
            </a:r>
          </a:p>
        </p:txBody>
      </p:sp>
      <p:cxnSp>
        <p:nvCxnSpPr>
          <p:cNvPr id="160" name="直接箭头连接符 78">
            <a:extLst>
              <a:ext uri="{FF2B5EF4-FFF2-40B4-BE49-F238E27FC236}">
                <a16:creationId xmlns:a16="http://schemas.microsoft.com/office/drawing/2014/main" id="{B0C009C9-35EF-C945-B454-7942CA93AF2B}"/>
              </a:ext>
            </a:extLst>
          </p:cNvPr>
          <p:cNvCxnSpPr>
            <a:stCxn id="148" idx="2"/>
            <a:endCxn id="150" idx="0"/>
          </p:cNvCxnSpPr>
          <p:nvPr/>
        </p:nvCxnSpPr>
        <p:spPr>
          <a:xfrm>
            <a:off x="6970143" y="2805819"/>
            <a:ext cx="0" cy="227986"/>
          </a:xfrm>
          <a:prstGeom prst="straightConnector1">
            <a:avLst/>
          </a:prstGeom>
          <a:noFill/>
          <a:ln w="38100" cap="flat" cmpd="sng" algn="ctr">
            <a:solidFill>
              <a:sysClr val="windowText" lastClr="000000"/>
            </a:solidFill>
            <a:prstDash val="solid"/>
            <a:tailEnd type="triangle"/>
          </a:ln>
          <a:effectLst/>
        </p:spPr>
      </p:cxnSp>
      <p:sp>
        <p:nvSpPr>
          <p:cNvPr id="161" name="矩形 160">
            <a:extLst>
              <a:ext uri="{FF2B5EF4-FFF2-40B4-BE49-F238E27FC236}">
                <a16:creationId xmlns:a16="http://schemas.microsoft.com/office/drawing/2014/main" id="{479F0441-4E1E-6740-BA9B-9A10AC2D0F33}"/>
              </a:ext>
            </a:extLst>
          </p:cNvPr>
          <p:cNvSpPr/>
          <p:nvPr/>
        </p:nvSpPr>
        <p:spPr>
          <a:xfrm>
            <a:off x="6850429"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62" name="矩形 161">
            <a:extLst>
              <a:ext uri="{FF2B5EF4-FFF2-40B4-BE49-F238E27FC236}">
                <a16:creationId xmlns:a16="http://schemas.microsoft.com/office/drawing/2014/main" id="{0DA60E2A-68C1-2743-8FB5-997CE33A804C}"/>
              </a:ext>
            </a:extLst>
          </p:cNvPr>
          <p:cNvSpPr/>
          <p:nvPr/>
        </p:nvSpPr>
        <p:spPr>
          <a:xfrm>
            <a:off x="7236847"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63" name="矩形 162">
            <a:extLst>
              <a:ext uri="{FF2B5EF4-FFF2-40B4-BE49-F238E27FC236}">
                <a16:creationId xmlns:a16="http://schemas.microsoft.com/office/drawing/2014/main" id="{512E5F0E-FD83-6B4A-B8C5-A7CB5186AE94}"/>
              </a:ext>
            </a:extLst>
          </p:cNvPr>
          <p:cNvSpPr/>
          <p:nvPr/>
        </p:nvSpPr>
        <p:spPr>
          <a:xfrm>
            <a:off x="7623265" y="2316701"/>
            <a:ext cx="239427" cy="186379"/>
          </a:xfrm>
          <a:prstGeom prst="rect">
            <a:avLst/>
          </a:prstGeom>
          <a:solidFill>
            <a:srgbClr val="0096FF"/>
          </a:solidFill>
          <a:ln w="28575" cap="flat" cmpd="sng" algn="ctr">
            <a:no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64" name="矩形 163">
            <a:extLst>
              <a:ext uri="{FF2B5EF4-FFF2-40B4-BE49-F238E27FC236}">
                <a16:creationId xmlns:a16="http://schemas.microsoft.com/office/drawing/2014/main" id="{F4064531-8AAE-404C-832B-2C8B8EEC597D}"/>
              </a:ext>
            </a:extLst>
          </p:cNvPr>
          <p:cNvSpPr/>
          <p:nvPr/>
        </p:nvSpPr>
        <p:spPr>
          <a:xfrm>
            <a:off x="7209522" y="3613718"/>
            <a:ext cx="294077" cy="128239"/>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
        <p:nvSpPr>
          <p:cNvPr id="165" name="矩形 164">
            <a:extLst>
              <a:ext uri="{FF2B5EF4-FFF2-40B4-BE49-F238E27FC236}">
                <a16:creationId xmlns:a16="http://schemas.microsoft.com/office/drawing/2014/main" id="{9D7F22FB-2854-8C46-9707-B2C7EF6B5DE9}"/>
              </a:ext>
            </a:extLst>
          </p:cNvPr>
          <p:cNvSpPr/>
          <p:nvPr/>
        </p:nvSpPr>
        <p:spPr>
          <a:xfrm>
            <a:off x="7595939" y="3617410"/>
            <a:ext cx="294077" cy="128239"/>
          </a:xfrm>
          <a:prstGeom prst="rect">
            <a:avLst/>
          </a:prstGeom>
          <a:solidFill>
            <a:srgbClr val="F79646">
              <a:lumMod val="60000"/>
              <a:lumOff val="40000"/>
            </a:srgbClr>
          </a:solidFill>
          <a:ln w="28575" cap="flat" cmpd="sng" algn="ctr">
            <a:solidFill>
              <a:sysClr val="windowText" lastClr="000000"/>
            </a:solidFill>
            <a:prstDash val="solid"/>
          </a:ln>
          <a:effectLst/>
        </p:spPr>
        <p:txBody>
          <a:bodyPr rtlCol="0" anchor="ctr"/>
          <a:lstStyle/>
          <a:p>
            <a:pPr marL="0" marR="0" lvl="0" indent="0" algn="ctr" defTabSz="380985"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ea typeface="等线" panose="02010600030101010101" pitchFamily="2" charset="-122"/>
              <a:cs typeface="+mn-cs"/>
            </a:endParaRPr>
          </a:p>
        </p:txBody>
      </p:sp>
    </p:spTree>
    <p:extLst>
      <p:ext uri="{BB962C8B-B14F-4D97-AF65-F5344CB8AC3E}">
        <p14:creationId xmlns:p14="http://schemas.microsoft.com/office/powerpoint/2010/main" val="33262124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E4F8ED-7B5B-334A-9C11-9A0402F0FE5C}"/>
              </a:ext>
            </a:extLst>
          </p:cNvPr>
          <p:cNvSpPr>
            <a:spLocks noGrp="1"/>
          </p:cNvSpPr>
          <p:nvPr>
            <p:ph type="title"/>
          </p:nvPr>
        </p:nvSpPr>
        <p:spPr/>
        <p:txBody>
          <a:bodyPr/>
          <a:lstStyle/>
          <a:p>
            <a:r>
              <a:rPr kumimoji="1" lang="zh-CN" altLang="en-US" dirty="0"/>
              <a:t>操作系统结构的演进与生态</a:t>
            </a:r>
          </a:p>
        </p:txBody>
      </p:sp>
      <p:sp>
        <p:nvSpPr>
          <p:cNvPr id="3" name="内容占位符 2">
            <a:extLst>
              <a:ext uri="{FF2B5EF4-FFF2-40B4-BE49-F238E27FC236}">
                <a16:creationId xmlns:a16="http://schemas.microsoft.com/office/drawing/2014/main" id="{242F0350-9687-A94B-88A7-DDFBD73B52F9}"/>
              </a:ext>
            </a:extLst>
          </p:cNvPr>
          <p:cNvSpPr>
            <a:spLocks noGrp="1"/>
          </p:cNvSpPr>
          <p:nvPr>
            <p:ph idx="1"/>
          </p:nvPr>
        </p:nvSpPr>
        <p:spPr/>
        <p:txBody>
          <a:bodyPr>
            <a:normAutofit/>
          </a:bodyPr>
          <a:lstStyle/>
          <a:p>
            <a:r>
              <a:rPr kumimoji="1" lang="zh-CN" altLang="en-US" sz="2400" dirty="0"/>
              <a:t>系统软件需要一条演进之路</a:t>
            </a:r>
            <a:endParaRPr kumimoji="1" lang="en-US" altLang="zh-CN" sz="2400" dirty="0"/>
          </a:p>
          <a:p>
            <a:pPr lvl="1"/>
            <a:r>
              <a:rPr kumimoji="1" lang="zh-CN" altLang="en-US" sz="2000" dirty="0"/>
              <a:t>尽可能集成现有的</a:t>
            </a:r>
            <a:r>
              <a:rPr kumimoji="1" lang="en-US" altLang="zh-CN" sz="2000" dirty="0"/>
              <a:t>POSIX</a:t>
            </a:r>
            <a:r>
              <a:rPr kumimoji="1" lang="zh-CN" altLang="en-US" sz="2000" dirty="0"/>
              <a:t> </a:t>
            </a:r>
            <a:r>
              <a:rPr kumimoji="1" lang="en-US" altLang="zh-CN" sz="2000" dirty="0"/>
              <a:t>API/Linux</a:t>
            </a:r>
            <a:r>
              <a:rPr kumimoji="1" lang="zh-CN" altLang="en-US" sz="2000" dirty="0"/>
              <a:t> </a:t>
            </a:r>
            <a:r>
              <a:rPr kumimoji="1" lang="en-US" altLang="zh-CN" sz="2000" dirty="0"/>
              <a:t>ABI</a:t>
            </a:r>
          </a:p>
          <a:p>
            <a:pPr lvl="1"/>
            <a:r>
              <a:rPr kumimoji="1" lang="zh-CN" altLang="en-US" sz="2000" dirty="0"/>
              <a:t>避免棘手的系统调用（如</a:t>
            </a:r>
            <a:r>
              <a:rPr kumimoji="1" lang="en-US" altLang="zh-CN" sz="2000" dirty="0"/>
              <a:t>fork</a:t>
            </a:r>
            <a:r>
              <a:rPr kumimoji="1" lang="zh-CN" altLang="en-US" sz="2000" dirty="0"/>
              <a:t>）</a:t>
            </a:r>
            <a:endParaRPr kumimoji="1" lang="en-US" altLang="zh-CN" sz="2000" dirty="0"/>
          </a:p>
          <a:p>
            <a:pPr lvl="1"/>
            <a:r>
              <a:rPr kumimoji="1" lang="zh-CN" altLang="en-US" sz="2000" dirty="0"/>
              <a:t>避免不可扩展的</a:t>
            </a:r>
            <a:r>
              <a:rPr kumimoji="1" lang="en-US" altLang="zh-CN" sz="2000" dirty="0"/>
              <a:t>POSIX</a:t>
            </a:r>
            <a:r>
              <a:rPr kumimoji="1" lang="zh-CN" altLang="en-US" sz="2000" dirty="0"/>
              <a:t> </a:t>
            </a:r>
            <a:r>
              <a:rPr kumimoji="1" lang="en-US" altLang="zh-CN" sz="2000" dirty="0"/>
              <a:t>API</a:t>
            </a:r>
          </a:p>
          <a:p>
            <a:r>
              <a:rPr kumimoji="1" lang="zh-CN" altLang="en-US" sz="2400" dirty="0"/>
              <a:t>操作系统的架构一直在不断演化</a:t>
            </a:r>
            <a:endParaRPr kumimoji="1" lang="en-US" altLang="zh-CN" sz="2400" dirty="0"/>
          </a:p>
          <a:p>
            <a:pPr lvl="1"/>
            <a:r>
              <a:rPr kumimoji="1" lang="zh-CN" altLang="en-US" sz="2000" dirty="0"/>
              <a:t>例：</a:t>
            </a:r>
            <a:r>
              <a:rPr kumimoji="1" lang="en-US" altLang="zh-CN" sz="2000" dirty="0"/>
              <a:t>Linux</a:t>
            </a:r>
            <a:r>
              <a:rPr kumimoji="1" lang="zh-CN" altLang="en-US" sz="2000" dirty="0"/>
              <a:t> </a:t>
            </a:r>
            <a:r>
              <a:rPr kumimoji="1" lang="en-US" altLang="zh-CN" sz="2000" dirty="0" err="1"/>
              <a:t>Userspace</a:t>
            </a:r>
            <a:r>
              <a:rPr kumimoji="1" lang="zh-CN" altLang="en-US" sz="2000" dirty="0"/>
              <a:t> </a:t>
            </a:r>
            <a:r>
              <a:rPr kumimoji="1" lang="en-US" altLang="zh-CN" sz="2000" dirty="0"/>
              <a:t>I/O</a:t>
            </a:r>
            <a:r>
              <a:rPr kumimoji="1" lang="zh-CN" altLang="en-US" sz="2000" dirty="0"/>
              <a:t> </a:t>
            </a:r>
            <a:r>
              <a:rPr kumimoji="1" lang="en-US" altLang="zh-CN" sz="2000" dirty="0"/>
              <a:t>(UIO)</a:t>
            </a:r>
            <a:r>
              <a:rPr kumimoji="1" lang="zh-CN" altLang="en-US" sz="2000" dirty="0"/>
              <a:t>，向微内核近了一步</a:t>
            </a:r>
            <a:endParaRPr kumimoji="1" lang="en-US" altLang="zh-CN" sz="2000" dirty="0"/>
          </a:p>
          <a:p>
            <a:pPr lvl="1"/>
            <a:r>
              <a:rPr kumimoji="1" lang="zh-CN" altLang="en-US" sz="2000" dirty="0"/>
              <a:t>单节点下也存在更多的分布式、低时延的可编程设备</a:t>
            </a:r>
            <a:endParaRPr kumimoji="1" lang="en-US" altLang="zh-CN" sz="2000" dirty="0"/>
          </a:p>
          <a:p>
            <a:pPr lvl="1"/>
            <a:r>
              <a:rPr kumimoji="1" lang="zh-CN" altLang="en-US" sz="2000" dirty="0"/>
              <a:t>非易失性内存的出现可能推动存储层次在</a:t>
            </a:r>
            <a:r>
              <a:rPr kumimoji="1" lang="en-US" altLang="zh-CN" sz="2000" dirty="0"/>
              <a:t>OS</a:t>
            </a:r>
            <a:r>
              <a:rPr kumimoji="1" lang="zh-CN" altLang="en-US" sz="2000" dirty="0"/>
              <a:t>中的完全改革</a:t>
            </a:r>
          </a:p>
        </p:txBody>
      </p:sp>
      <p:sp>
        <p:nvSpPr>
          <p:cNvPr id="4" name="灯片编号占位符 3">
            <a:extLst>
              <a:ext uri="{FF2B5EF4-FFF2-40B4-BE49-F238E27FC236}">
                <a16:creationId xmlns:a16="http://schemas.microsoft.com/office/drawing/2014/main" id="{EA16ABA1-CD7D-D949-BA10-7FA342456FA3}"/>
              </a:ext>
            </a:extLst>
          </p:cNvPr>
          <p:cNvSpPr>
            <a:spLocks noGrp="1"/>
          </p:cNvSpPr>
          <p:nvPr>
            <p:ph type="sldNum" sz="quarter" idx="12"/>
          </p:nvPr>
        </p:nvSpPr>
        <p:spPr/>
        <p:txBody>
          <a:bodyPr/>
          <a:lstStyle/>
          <a:p>
            <a:fld id="{ADE361C3-C043-4A6E-BDCE-8DA1E7D90A3B}" type="slidenum">
              <a:rPr lang="zh-CN" altLang="en-US" smtClean="0"/>
              <a:t>74</a:t>
            </a:fld>
            <a:endParaRPr lang="zh-CN" altLang="en-US"/>
          </a:p>
        </p:txBody>
      </p:sp>
    </p:spTree>
    <p:extLst>
      <p:ext uri="{BB962C8B-B14F-4D97-AF65-F5344CB8AC3E}">
        <p14:creationId xmlns:p14="http://schemas.microsoft.com/office/powerpoint/2010/main" val="3160079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E93843-A8ED-2143-B460-4A723959DFE0}"/>
              </a:ext>
            </a:extLst>
          </p:cNvPr>
          <p:cNvSpPr>
            <a:spLocks noGrp="1"/>
          </p:cNvSpPr>
          <p:nvPr>
            <p:ph type="title"/>
          </p:nvPr>
        </p:nvSpPr>
        <p:spPr/>
        <p:txBody>
          <a:bodyPr/>
          <a:lstStyle/>
          <a:p>
            <a:r>
              <a:rPr lang="zh-CN" altLang="en-US" dirty="0"/>
              <a:t>课程信息</a:t>
            </a:r>
          </a:p>
        </p:txBody>
      </p:sp>
      <p:sp>
        <p:nvSpPr>
          <p:cNvPr id="6" name="文本占位符 5">
            <a:extLst>
              <a:ext uri="{FF2B5EF4-FFF2-40B4-BE49-F238E27FC236}">
                <a16:creationId xmlns:a16="http://schemas.microsoft.com/office/drawing/2014/main" id="{00FDB46A-BCE0-6445-9423-8183ACB3D34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2F60AD5-0076-224F-A86E-2187E951BA3A}"/>
              </a:ext>
            </a:extLst>
          </p:cNvPr>
          <p:cNvSpPr>
            <a:spLocks noGrp="1"/>
          </p:cNvSpPr>
          <p:nvPr>
            <p:ph type="sldNum" sz="quarter" idx="12"/>
          </p:nvPr>
        </p:nvSpPr>
        <p:spPr/>
        <p:txBody>
          <a:bodyPr/>
          <a:lstStyle/>
          <a:p>
            <a:fld id="{ADE361C3-C043-4A6E-BDCE-8DA1E7D90A3B}" type="slidenum">
              <a:rPr lang="zh-CN" altLang="en-US" smtClean="0"/>
              <a:t>75</a:t>
            </a:fld>
            <a:endParaRPr lang="zh-CN" altLang="en-US"/>
          </a:p>
        </p:txBody>
      </p:sp>
    </p:spTree>
    <p:extLst>
      <p:ext uri="{BB962C8B-B14F-4D97-AF65-F5344CB8AC3E}">
        <p14:creationId xmlns:p14="http://schemas.microsoft.com/office/powerpoint/2010/main" val="32612949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5270D-B90F-3849-B3BB-AF1CF4DC3E7D}"/>
              </a:ext>
            </a:extLst>
          </p:cNvPr>
          <p:cNvSpPr>
            <a:spLocks noGrp="1"/>
          </p:cNvSpPr>
          <p:nvPr>
            <p:ph type="title"/>
          </p:nvPr>
        </p:nvSpPr>
        <p:spPr/>
        <p:txBody>
          <a:bodyPr/>
          <a:lstStyle/>
          <a:p>
            <a:r>
              <a:rPr kumimoji="1" lang="zh-CN" altLang="en-US" dirty="0"/>
              <a:t>从应用的视角看操作系统</a:t>
            </a:r>
          </a:p>
        </p:txBody>
      </p:sp>
      <p:sp>
        <p:nvSpPr>
          <p:cNvPr id="4" name="灯片编号占位符 3">
            <a:extLst>
              <a:ext uri="{FF2B5EF4-FFF2-40B4-BE49-F238E27FC236}">
                <a16:creationId xmlns:a16="http://schemas.microsoft.com/office/drawing/2014/main" id="{AE828391-B279-8E41-A69D-5A4E4B3F5BB5}"/>
              </a:ext>
            </a:extLst>
          </p:cNvPr>
          <p:cNvSpPr>
            <a:spLocks noGrp="1"/>
          </p:cNvSpPr>
          <p:nvPr>
            <p:ph type="sldNum" sz="quarter" idx="12"/>
          </p:nvPr>
        </p:nvSpPr>
        <p:spPr/>
        <p:txBody>
          <a:bodyPr/>
          <a:lstStyle/>
          <a:p>
            <a:fld id="{ADE361C3-C043-4A6E-BDCE-8DA1E7D90A3B}" type="slidenum">
              <a:rPr lang="zh-CN" altLang="en-US" smtClean="0"/>
              <a:t>76</a:t>
            </a:fld>
            <a:endParaRPr lang="zh-CN" altLang="en-US"/>
          </a:p>
        </p:txBody>
      </p:sp>
      <p:sp>
        <p:nvSpPr>
          <p:cNvPr id="5" name="矩形 4">
            <a:extLst>
              <a:ext uri="{FF2B5EF4-FFF2-40B4-BE49-F238E27FC236}">
                <a16:creationId xmlns:a16="http://schemas.microsoft.com/office/drawing/2014/main" id="{1932EF7C-101D-EA4A-9A0E-7A8232419827}"/>
              </a:ext>
            </a:extLst>
          </p:cNvPr>
          <p:cNvSpPr/>
          <p:nvPr/>
        </p:nvSpPr>
        <p:spPr>
          <a:xfrm>
            <a:off x="6627268" y="1473697"/>
            <a:ext cx="1833164" cy="442641"/>
          </a:xfrm>
          <a:prstGeom prst="rect">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4">
                    <a:lumMod val="50000"/>
                  </a:schemeClr>
                </a:solidFill>
              </a:rPr>
              <a:t>应用</a:t>
            </a:r>
          </a:p>
        </p:txBody>
      </p:sp>
      <p:sp>
        <p:nvSpPr>
          <p:cNvPr id="6" name="矩形 5">
            <a:extLst>
              <a:ext uri="{FF2B5EF4-FFF2-40B4-BE49-F238E27FC236}">
                <a16:creationId xmlns:a16="http://schemas.microsoft.com/office/drawing/2014/main" id="{B254A2B2-36E1-F54C-9145-9BB9D5D54073}"/>
              </a:ext>
            </a:extLst>
          </p:cNvPr>
          <p:cNvSpPr/>
          <p:nvPr/>
        </p:nvSpPr>
        <p:spPr>
          <a:xfrm>
            <a:off x="6627268" y="2054938"/>
            <a:ext cx="1833164" cy="442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操作系统</a:t>
            </a:r>
          </a:p>
        </p:txBody>
      </p:sp>
      <p:sp>
        <p:nvSpPr>
          <p:cNvPr id="7" name="矩形 6">
            <a:extLst>
              <a:ext uri="{FF2B5EF4-FFF2-40B4-BE49-F238E27FC236}">
                <a16:creationId xmlns:a16="http://schemas.microsoft.com/office/drawing/2014/main" id="{C53FACE3-83F1-4549-9031-BB0CF1858559}"/>
              </a:ext>
            </a:extLst>
          </p:cNvPr>
          <p:cNvSpPr/>
          <p:nvPr/>
        </p:nvSpPr>
        <p:spPr>
          <a:xfrm>
            <a:off x="6627268" y="2636179"/>
            <a:ext cx="1833164" cy="442641"/>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硬件</a:t>
            </a:r>
          </a:p>
        </p:txBody>
      </p:sp>
      <p:sp>
        <p:nvSpPr>
          <p:cNvPr id="9" name="内容占位符 2">
            <a:extLst>
              <a:ext uri="{FF2B5EF4-FFF2-40B4-BE49-F238E27FC236}">
                <a16:creationId xmlns:a16="http://schemas.microsoft.com/office/drawing/2014/main" id="{EB648DB9-04AF-7B4D-A50C-D5002B6028A5}"/>
              </a:ext>
            </a:extLst>
          </p:cNvPr>
          <p:cNvSpPr>
            <a:spLocks noGrp="1"/>
          </p:cNvSpPr>
          <p:nvPr>
            <p:ph idx="1"/>
          </p:nvPr>
        </p:nvSpPr>
        <p:spPr>
          <a:xfrm>
            <a:off x="457200" y="1333500"/>
            <a:ext cx="8229600" cy="3963461"/>
          </a:xfrm>
        </p:spPr>
        <p:txBody>
          <a:bodyPr>
            <a:normAutofit/>
          </a:bodyPr>
          <a:lstStyle/>
          <a:p>
            <a:r>
              <a:rPr kumimoji="1" lang="zh-CN" altLang="en-US" sz="2000" dirty="0"/>
              <a:t>注意：常见的误解</a:t>
            </a:r>
            <a:endParaRPr kumimoji="1" lang="en-US" altLang="zh-CN" sz="2000" dirty="0"/>
          </a:p>
          <a:p>
            <a:pPr lvl="1"/>
            <a:r>
              <a:rPr kumimoji="1" lang="zh-CN" altLang="en-US" sz="1800" dirty="0"/>
              <a:t>应用只是逻辑上运行在操作系统上层</a:t>
            </a:r>
          </a:p>
          <a:p>
            <a:pPr lvl="1"/>
            <a:r>
              <a:rPr kumimoji="1" lang="zh-CN" altLang="en-US" sz="1800" dirty="0"/>
              <a:t>但并不是“由操作系统来运行应用”</a:t>
            </a:r>
          </a:p>
          <a:p>
            <a:pPr lvl="1"/>
            <a:r>
              <a:rPr kumimoji="1" lang="zh-CN" altLang="en-US" sz="1800" dirty="0"/>
              <a:t>实际上，应用的每一行代码都运行在</a:t>
            </a:r>
            <a:r>
              <a:rPr kumimoji="1" lang="en-US" altLang="zh-CN" sz="1800" dirty="0"/>
              <a:t>CPU</a:t>
            </a:r>
            <a:r>
              <a:rPr kumimoji="1" lang="zh-CN" altLang="en-US" sz="1800" dirty="0"/>
              <a:t>上</a:t>
            </a:r>
            <a:endParaRPr kumimoji="1" lang="en-US" altLang="zh-CN" sz="1800" dirty="0"/>
          </a:p>
          <a:p>
            <a:pPr lvl="1"/>
            <a:r>
              <a:rPr kumimoji="1" lang="zh-CN" altLang="en-US" sz="1800" dirty="0"/>
              <a:t>操作系统的每一行代码，也都运行在</a:t>
            </a:r>
            <a:r>
              <a:rPr kumimoji="1" lang="en-US" altLang="zh-CN" sz="1800" dirty="0"/>
              <a:t>CPU</a:t>
            </a:r>
            <a:r>
              <a:rPr kumimoji="1" lang="zh-CN" altLang="en-US" sz="1800" dirty="0"/>
              <a:t>上</a:t>
            </a:r>
            <a:endParaRPr kumimoji="1" lang="en-US" altLang="zh-CN" sz="1800" dirty="0"/>
          </a:p>
          <a:p>
            <a:r>
              <a:rPr kumimoji="1" lang="zh-CN" altLang="en-US" sz="2000" dirty="0"/>
              <a:t>让一个硬件支持多个应用的三种形式</a:t>
            </a:r>
            <a:endParaRPr kumimoji="1" lang="en-US" altLang="zh-CN" sz="2000" dirty="0"/>
          </a:p>
          <a:p>
            <a:pPr lvl="1"/>
            <a:r>
              <a:rPr kumimoji="1" lang="zh-CN" altLang="en-US" sz="1800" b="1" dirty="0">
                <a:solidFill>
                  <a:schemeClr val="accent1"/>
                </a:solidFill>
              </a:rPr>
              <a:t>直通</a:t>
            </a:r>
            <a:r>
              <a:rPr kumimoji="1" lang="zh-CN" altLang="en-US" sz="1800" dirty="0"/>
              <a:t>：将硬件接口直接暴露给应用</a:t>
            </a:r>
            <a:endParaRPr kumimoji="1" lang="en-US" altLang="zh-CN" sz="1800" dirty="0"/>
          </a:p>
          <a:p>
            <a:pPr lvl="1"/>
            <a:r>
              <a:rPr kumimoji="1" lang="zh-CN" altLang="en-US" sz="1800" b="1" dirty="0">
                <a:solidFill>
                  <a:schemeClr val="accent1"/>
                </a:solidFill>
              </a:rPr>
              <a:t>虚拟化</a:t>
            </a:r>
            <a:r>
              <a:rPr kumimoji="1" lang="zh-CN" altLang="en-US" sz="1800" dirty="0"/>
              <a:t>：向应用提供的接口与硬件原有接口一样，但允许多个应用使用</a:t>
            </a:r>
            <a:endParaRPr kumimoji="1" lang="en-US" altLang="zh-CN" sz="1800" dirty="0"/>
          </a:p>
          <a:p>
            <a:pPr lvl="1"/>
            <a:r>
              <a:rPr kumimoji="1" lang="zh-CN" altLang="en-US" sz="1800" b="1" dirty="0">
                <a:solidFill>
                  <a:schemeClr val="accent1"/>
                </a:solidFill>
              </a:rPr>
              <a:t>抽象</a:t>
            </a:r>
            <a:r>
              <a:rPr kumimoji="1" lang="zh-CN" altLang="en-US" sz="1800" dirty="0"/>
              <a:t>：提供的接口与硬件接口不一样，操作系统负责转化</a:t>
            </a:r>
          </a:p>
          <a:p>
            <a:pPr lvl="1"/>
            <a:endParaRPr kumimoji="1" lang="en-US" altLang="zh-CN" sz="1800" dirty="0"/>
          </a:p>
        </p:txBody>
      </p:sp>
      <p:pic>
        <p:nvPicPr>
          <p:cNvPr id="1026" name="Picture 2" descr="打叉】打叉图片_打叉素材下载-稿定素材">
            <a:extLst>
              <a:ext uri="{FF2B5EF4-FFF2-40B4-BE49-F238E27FC236}">
                <a16:creationId xmlns:a16="http://schemas.microsoft.com/office/drawing/2014/main" id="{86C35451-760E-E747-A4B3-70B960BC66D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32040" y="2126672"/>
            <a:ext cx="393380" cy="42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46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圆角矩形 82">
            <a:extLst>
              <a:ext uri="{FF2B5EF4-FFF2-40B4-BE49-F238E27FC236}">
                <a16:creationId xmlns:a16="http://schemas.microsoft.com/office/drawing/2014/main" id="{C19EFB7D-C0F6-B74B-965B-898F11FB55E9}"/>
              </a:ext>
            </a:extLst>
          </p:cNvPr>
          <p:cNvSpPr/>
          <p:nvPr/>
        </p:nvSpPr>
        <p:spPr>
          <a:xfrm>
            <a:off x="5013427" y="1793725"/>
            <a:ext cx="1140134" cy="1842076"/>
          </a:xfrm>
          <a:prstGeom prst="roundRect">
            <a:avLst>
              <a:gd name="adj" fmla="val 8201"/>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2" name="圆角矩形 81">
            <a:extLst>
              <a:ext uri="{FF2B5EF4-FFF2-40B4-BE49-F238E27FC236}">
                <a16:creationId xmlns:a16="http://schemas.microsoft.com/office/drawing/2014/main" id="{60F8B06D-4DF9-CF42-B1BD-A1A5FCA7C7D3}"/>
              </a:ext>
            </a:extLst>
          </p:cNvPr>
          <p:cNvSpPr/>
          <p:nvPr/>
        </p:nvSpPr>
        <p:spPr>
          <a:xfrm>
            <a:off x="1132848" y="3539796"/>
            <a:ext cx="7615592" cy="1557816"/>
          </a:xfrm>
          <a:prstGeom prst="roundRect">
            <a:avLst>
              <a:gd name="adj" fmla="val 6604"/>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1" name="圆角矩形 80">
            <a:extLst>
              <a:ext uri="{FF2B5EF4-FFF2-40B4-BE49-F238E27FC236}">
                <a16:creationId xmlns:a16="http://schemas.microsoft.com/office/drawing/2014/main" id="{944175C5-AA37-0E47-A944-5800F7F52363}"/>
              </a:ext>
            </a:extLst>
          </p:cNvPr>
          <p:cNvSpPr/>
          <p:nvPr/>
        </p:nvSpPr>
        <p:spPr>
          <a:xfrm>
            <a:off x="2447637" y="1796958"/>
            <a:ext cx="1140134" cy="1842076"/>
          </a:xfrm>
          <a:prstGeom prst="roundRect">
            <a:avLst>
              <a:gd name="adj" fmla="val 8201"/>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0" name="圆角矩形 79">
            <a:extLst>
              <a:ext uri="{FF2B5EF4-FFF2-40B4-BE49-F238E27FC236}">
                <a16:creationId xmlns:a16="http://schemas.microsoft.com/office/drawing/2014/main" id="{B9955190-332F-9140-8BDE-9023BED9E9A6}"/>
              </a:ext>
            </a:extLst>
          </p:cNvPr>
          <p:cNvSpPr/>
          <p:nvPr/>
        </p:nvSpPr>
        <p:spPr>
          <a:xfrm>
            <a:off x="6296515" y="1793724"/>
            <a:ext cx="2451941" cy="1630821"/>
          </a:xfrm>
          <a:prstGeom prst="roundRect">
            <a:avLst>
              <a:gd name="adj" fmla="val 5520"/>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79" name="圆角矩形 78">
            <a:extLst>
              <a:ext uri="{FF2B5EF4-FFF2-40B4-BE49-F238E27FC236}">
                <a16:creationId xmlns:a16="http://schemas.microsoft.com/office/drawing/2014/main" id="{3EF9EB41-EFBA-344C-A126-CE8A632D3D6E}"/>
              </a:ext>
            </a:extLst>
          </p:cNvPr>
          <p:cNvSpPr/>
          <p:nvPr/>
        </p:nvSpPr>
        <p:spPr>
          <a:xfrm>
            <a:off x="3702146" y="1802737"/>
            <a:ext cx="1254147" cy="1621808"/>
          </a:xfrm>
          <a:prstGeom prst="roundRect">
            <a:avLst>
              <a:gd name="adj" fmla="val 8201"/>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78" name="圆角矩形 77">
            <a:extLst>
              <a:ext uri="{FF2B5EF4-FFF2-40B4-BE49-F238E27FC236}">
                <a16:creationId xmlns:a16="http://schemas.microsoft.com/office/drawing/2014/main" id="{AA6B878D-D01D-9C43-B298-28247C3C9673}"/>
              </a:ext>
            </a:extLst>
          </p:cNvPr>
          <p:cNvSpPr/>
          <p:nvPr/>
        </p:nvSpPr>
        <p:spPr>
          <a:xfrm>
            <a:off x="1132847" y="1789087"/>
            <a:ext cx="1254147" cy="1635458"/>
          </a:xfrm>
          <a:prstGeom prst="roundRect">
            <a:avLst>
              <a:gd name="adj" fmla="val 7062"/>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4" name="灯片编号占位符 3">
            <a:extLst>
              <a:ext uri="{FF2B5EF4-FFF2-40B4-BE49-F238E27FC236}">
                <a16:creationId xmlns:a16="http://schemas.microsoft.com/office/drawing/2014/main" id="{C92E8262-A1E0-674F-97B8-2614AD5C0A45}"/>
              </a:ext>
            </a:extLst>
          </p:cNvPr>
          <p:cNvSpPr>
            <a:spLocks noGrp="1"/>
          </p:cNvSpPr>
          <p:nvPr>
            <p:ph type="sldNum" sz="quarter" idx="12"/>
          </p:nvPr>
        </p:nvSpPr>
        <p:spPr/>
        <p:txBody>
          <a:bodyPr/>
          <a:lstStyle/>
          <a:p>
            <a:fld id="{ADE361C3-C043-4A6E-BDCE-8DA1E7D90A3B}" type="slidenum">
              <a:rPr lang="zh-CN" altLang="en-US" smtClean="0"/>
              <a:t>77</a:t>
            </a:fld>
            <a:endParaRPr lang="zh-CN" altLang="en-US"/>
          </a:p>
        </p:txBody>
      </p:sp>
      <p:sp>
        <p:nvSpPr>
          <p:cNvPr id="5" name="圆角矩形 4">
            <a:extLst>
              <a:ext uri="{FF2B5EF4-FFF2-40B4-BE49-F238E27FC236}">
                <a16:creationId xmlns:a16="http://schemas.microsoft.com/office/drawing/2014/main" id="{FBA577FE-5606-BC46-AA76-6018336716D1}"/>
              </a:ext>
            </a:extLst>
          </p:cNvPr>
          <p:cNvSpPr/>
          <p:nvPr/>
        </p:nvSpPr>
        <p:spPr>
          <a:xfrm>
            <a:off x="1259632" y="2270793"/>
            <a:ext cx="995541"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6" name="剪去对角的矩形 5">
            <a:extLst>
              <a:ext uri="{FF2B5EF4-FFF2-40B4-BE49-F238E27FC236}">
                <a16:creationId xmlns:a16="http://schemas.microsoft.com/office/drawing/2014/main" id="{35DEDE9C-712B-8449-B289-9A40D6BF5740}"/>
              </a:ext>
            </a:extLst>
          </p:cNvPr>
          <p:cNvSpPr/>
          <p:nvPr/>
        </p:nvSpPr>
        <p:spPr>
          <a:xfrm>
            <a:off x="1259632"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系统 </a:t>
            </a:r>
            <a:r>
              <a:rPr kumimoji="1" lang="en-US" altLang="zh-CN" sz="1000" dirty="0"/>
              <a:t>ISA</a:t>
            </a:r>
            <a:endParaRPr kumimoji="1" lang="zh-CN" altLang="en-US" sz="1000" dirty="0"/>
          </a:p>
        </p:txBody>
      </p:sp>
      <p:sp>
        <p:nvSpPr>
          <p:cNvPr id="8" name="剪去对角的矩形 7">
            <a:extLst>
              <a:ext uri="{FF2B5EF4-FFF2-40B4-BE49-F238E27FC236}">
                <a16:creationId xmlns:a16="http://schemas.microsoft.com/office/drawing/2014/main" id="{E38292A3-0D0C-EC4D-BC04-C1B8AE1E2004}"/>
              </a:ext>
            </a:extLst>
          </p:cNvPr>
          <p:cNvSpPr/>
          <p:nvPr/>
        </p:nvSpPr>
        <p:spPr>
          <a:xfrm>
            <a:off x="2520651" y="3625384"/>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用户 </a:t>
            </a:r>
            <a:r>
              <a:rPr kumimoji="1" lang="en-US" altLang="zh-CN" sz="1000" dirty="0"/>
              <a:t>ISA</a:t>
            </a:r>
            <a:endParaRPr kumimoji="1" lang="zh-CN" altLang="en-US" sz="1000" dirty="0"/>
          </a:p>
        </p:txBody>
      </p:sp>
      <p:sp>
        <p:nvSpPr>
          <p:cNvPr id="9" name="圆角矩形 8">
            <a:extLst>
              <a:ext uri="{FF2B5EF4-FFF2-40B4-BE49-F238E27FC236}">
                <a16:creationId xmlns:a16="http://schemas.microsoft.com/office/drawing/2014/main" id="{580FC55E-961F-2643-812E-7F19A7580B24}"/>
              </a:ext>
            </a:extLst>
          </p:cNvPr>
          <p:cNvSpPr/>
          <p:nvPr/>
        </p:nvSpPr>
        <p:spPr>
          <a:xfrm>
            <a:off x="3825850" y="2270793"/>
            <a:ext cx="995541"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10" name="剪去对角的矩形 9">
            <a:extLst>
              <a:ext uri="{FF2B5EF4-FFF2-40B4-BE49-F238E27FC236}">
                <a16:creationId xmlns:a16="http://schemas.microsoft.com/office/drawing/2014/main" id="{58CEBB97-A341-5B4C-A6D8-FC99F91CD335}"/>
              </a:ext>
            </a:extLst>
          </p:cNvPr>
          <p:cNvSpPr/>
          <p:nvPr/>
        </p:nvSpPr>
        <p:spPr>
          <a:xfrm>
            <a:off x="3825850"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寄存器 </a:t>
            </a:r>
            <a:r>
              <a:rPr kumimoji="1" lang="en-US" altLang="zh-CN" sz="1000" dirty="0"/>
              <a:t>/</a:t>
            </a:r>
            <a:r>
              <a:rPr kumimoji="1" lang="zh-CN" altLang="en-US" sz="1000" dirty="0"/>
              <a:t> 页表</a:t>
            </a:r>
          </a:p>
        </p:txBody>
      </p:sp>
      <p:sp>
        <p:nvSpPr>
          <p:cNvPr id="11" name="圆角矩形 10">
            <a:extLst>
              <a:ext uri="{FF2B5EF4-FFF2-40B4-BE49-F238E27FC236}">
                <a16:creationId xmlns:a16="http://schemas.microsoft.com/office/drawing/2014/main" id="{33235A5F-6024-EB4A-B8D2-9FBDE94F6BB8}"/>
              </a:ext>
            </a:extLst>
          </p:cNvPr>
          <p:cNvSpPr/>
          <p:nvPr/>
        </p:nvSpPr>
        <p:spPr>
          <a:xfrm>
            <a:off x="5086869" y="2270793"/>
            <a:ext cx="995541" cy="663694"/>
          </a:xfrm>
          <a:prstGeom prst="roundRect">
            <a:avLst>
              <a:gd name="adj" fmla="val 8201"/>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t>MMU</a:t>
            </a:r>
            <a:r>
              <a:rPr kumimoji="1" lang="zh-CN" altLang="en-US" sz="900" dirty="0"/>
              <a:t>（虚拟化）</a:t>
            </a:r>
          </a:p>
        </p:txBody>
      </p:sp>
      <p:sp>
        <p:nvSpPr>
          <p:cNvPr id="12" name="剪去对角的矩形 11">
            <a:extLst>
              <a:ext uri="{FF2B5EF4-FFF2-40B4-BE49-F238E27FC236}">
                <a16:creationId xmlns:a16="http://schemas.microsoft.com/office/drawing/2014/main" id="{1EDC4DEC-92AF-024D-8DA9-12A8F5CC2329}"/>
              </a:ext>
            </a:extLst>
          </p:cNvPr>
          <p:cNvSpPr/>
          <p:nvPr/>
        </p:nvSpPr>
        <p:spPr>
          <a:xfrm>
            <a:off x="5086869"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访存 </a:t>
            </a:r>
            <a:r>
              <a:rPr kumimoji="1" lang="en-US" altLang="zh-CN" sz="1000" dirty="0"/>
              <a:t>ISA</a:t>
            </a:r>
            <a:endParaRPr kumimoji="1" lang="zh-CN" altLang="en-US" sz="1000" dirty="0"/>
          </a:p>
        </p:txBody>
      </p:sp>
      <p:sp>
        <p:nvSpPr>
          <p:cNvPr id="13" name="圆角矩形 12">
            <a:extLst>
              <a:ext uri="{FF2B5EF4-FFF2-40B4-BE49-F238E27FC236}">
                <a16:creationId xmlns:a16="http://schemas.microsoft.com/office/drawing/2014/main" id="{74C4B4D4-963D-F944-A73D-A57A165912DD}"/>
              </a:ext>
            </a:extLst>
          </p:cNvPr>
          <p:cNvSpPr/>
          <p:nvPr/>
        </p:nvSpPr>
        <p:spPr>
          <a:xfrm>
            <a:off x="6387701" y="2270793"/>
            <a:ext cx="2256560" cy="663694"/>
          </a:xfrm>
          <a:prstGeom prst="roundRect">
            <a:avLst>
              <a:gd name="adj" fmla="val 8201"/>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OS</a:t>
            </a:r>
            <a:r>
              <a:rPr kumimoji="1" lang="zh-CN" altLang="en-US" sz="1000" dirty="0"/>
              <a:t>（抽象）</a:t>
            </a:r>
          </a:p>
        </p:txBody>
      </p:sp>
      <p:sp>
        <p:nvSpPr>
          <p:cNvPr id="14" name="剪去对角的矩形 13">
            <a:extLst>
              <a:ext uri="{FF2B5EF4-FFF2-40B4-BE49-F238E27FC236}">
                <a16:creationId xmlns:a16="http://schemas.microsoft.com/office/drawing/2014/main" id="{3915CEE2-7430-684B-91F1-A5CCAFDB014B}"/>
              </a:ext>
            </a:extLst>
          </p:cNvPr>
          <p:cNvSpPr/>
          <p:nvPr/>
        </p:nvSpPr>
        <p:spPr>
          <a:xfrm>
            <a:off x="6387701"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寄存器</a:t>
            </a:r>
          </a:p>
        </p:txBody>
      </p:sp>
      <p:sp>
        <p:nvSpPr>
          <p:cNvPr id="16" name="剪去对角的矩形 15">
            <a:extLst>
              <a:ext uri="{FF2B5EF4-FFF2-40B4-BE49-F238E27FC236}">
                <a16:creationId xmlns:a16="http://schemas.microsoft.com/office/drawing/2014/main" id="{5BBAEF58-5591-494B-BEDB-BCB01B60D489}"/>
              </a:ext>
            </a:extLst>
          </p:cNvPr>
          <p:cNvSpPr/>
          <p:nvPr/>
        </p:nvSpPr>
        <p:spPr>
          <a:xfrm>
            <a:off x="7648720" y="3619769"/>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中断</a:t>
            </a:r>
          </a:p>
        </p:txBody>
      </p:sp>
      <p:sp>
        <p:nvSpPr>
          <p:cNvPr id="17" name="圆角矩形 16">
            <a:extLst>
              <a:ext uri="{FF2B5EF4-FFF2-40B4-BE49-F238E27FC236}">
                <a16:creationId xmlns:a16="http://schemas.microsoft.com/office/drawing/2014/main" id="{821F4601-716A-F74B-A620-D0E3B95C2B5E}"/>
              </a:ext>
            </a:extLst>
          </p:cNvPr>
          <p:cNvSpPr/>
          <p:nvPr/>
        </p:nvSpPr>
        <p:spPr>
          <a:xfrm>
            <a:off x="1259631" y="4049991"/>
            <a:ext cx="7384609"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CPU</a:t>
            </a:r>
            <a:endParaRPr kumimoji="1" lang="zh-CN" altLang="en-US" sz="1000" dirty="0"/>
          </a:p>
        </p:txBody>
      </p:sp>
      <p:sp>
        <p:nvSpPr>
          <p:cNvPr id="18" name="圆角矩形 17">
            <a:extLst>
              <a:ext uri="{FF2B5EF4-FFF2-40B4-BE49-F238E27FC236}">
                <a16:creationId xmlns:a16="http://schemas.microsoft.com/office/drawing/2014/main" id="{DD6929C4-2706-084B-90BA-2A6FB181E869}"/>
              </a:ext>
            </a:extLst>
          </p:cNvPr>
          <p:cNvSpPr/>
          <p:nvPr/>
        </p:nvSpPr>
        <p:spPr>
          <a:xfrm>
            <a:off x="3825850" y="4653017"/>
            <a:ext cx="2256560"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物理内存</a:t>
            </a:r>
          </a:p>
        </p:txBody>
      </p:sp>
      <p:sp>
        <p:nvSpPr>
          <p:cNvPr id="20" name="圆角矩形 19">
            <a:extLst>
              <a:ext uri="{FF2B5EF4-FFF2-40B4-BE49-F238E27FC236}">
                <a16:creationId xmlns:a16="http://schemas.microsoft.com/office/drawing/2014/main" id="{158B5694-99DA-CB44-BCBE-B367E1A00318}"/>
              </a:ext>
            </a:extLst>
          </p:cNvPr>
          <p:cNvSpPr/>
          <p:nvPr/>
        </p:nvSpPr>
        <p:spPr>
          <a:xfrm>
            <a:off x="6387701" y="4653016"/>
            <a:ext cx="2256560" cy="366211"/>
          </a:xfrm>
          <a:prstGeom prst="roundRect">
            <a:avLst>
              <a:gd name="adj" fmla="val 16635"/>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设备（存储、网络、键盘、显卡</a:t>
            </a:r>
            <a:r>
              <a:rPr kumimoji="1" lang="en-US" altLang="zh-CN" sz="1000" dirty="0"/>
              <a:t>…</a:t>
            </a:r>
            <a:r>
              <a:rPr kumimoji="1" lang="zh-CN" altLang="en-US" sz="1000" dirty="0"/>
              <a:t>）</a:t>
            </a:r>
          </a:p>
        </p:txBody>
      </p:sp>
      <p:sp>
        <p:nvSpPr>
          <p:cNvPr id="21" name="剪去对角的矩形 20">
            <a:extLst>
              <a:ext uri="{FF2B5EF4-FFF2-40B4-BE49-F238E27FC236}">
                <a16:creationId xmlns:a16="http://schemas.microsoft.com/office/drawing/2014/main" id="{56149957-AE5F-9347-AF22-E31B1B96CACD}"/>
              </a:ext>
            </a:extLst>
          </p:cNvPr>
          <p:cNvSpPr/>
          <p:nvPr/>
        </p:nvSpPr>
        <p:spPr>
          <a:xfrm>
            <a:off x="1259632" y="1883200"/>
            <a:ext cx="995541"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进程 </a:t>
            </a:r>
            <a:r>
              <a:rPr kumimoji="1" lang="en-US" altLang="zh-CN" sz="1000" dirty="0"/>
              <a:t>/</a:t>
            </a:r>
            <a:r>
              <a:rPr kumimoji="1" lang="zh-CN" altLang="en-US" sz="1000" dirty="0"/>
              <a:t> 线程</a:t>
            </a:r>
          </a:p>
        </p:txBody>
      </p:sp>
      <p:sp>
        <p:nvSpPr>
          <p:cNvPr id="22" name="剪去对角的矩形 21">
            <a:extLst>
              <a:ext uri="{FF2B5EF4-FFF2-40B4-BE49-F238E27FC236}">
                <a16:creationId xmlns:a16="http://schemas.microsoft.com/office/drawing/2014/main" id="{60110D20-81B2-8040-9901-7D3CA50253BC}"/>
              </a:ext>
            </a:extLst>
          </p:cNvPr>
          <p:cNvSpPr/>
          <p:nvPr/>
        </p:nvSpPr>
        <p:spPr>
          <a:xfrm>
            <a:off x="2520651" y="1888815"/>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用户 </a:t>
            </a:r>
            <a:r>
              <a:rPr kumimoji="1" lang="en-US" altLang="zh-CN" sz="1000" dirty="0"/>
              <a:t>ISA</a:t>
            </a:r>
            <a:endParaRPr kumimoji="1" lang="zh-CN" altLang="en-US" sz="1000" dirty="0"/>
          </a:p>
        </p:txBody>
      </p:sp>
      <p:sp>
        <p:nvSpPr>
          <p:cNvPr id="23" name="剪去对角的矩形 22">
            <a:extLst>
              <a:ext uri="{FF2B5EF4-FFF2-40B4-BE49-F238E27FC236}">
                <a16:creationId xmlns:a16="http://schemas.microsoft.com/office/drawing/2014/main" id="{66079E40-A9D0-5342-B4C5-C28DE292AE46}"/>
              </a:ext>
            </a:extLst>
          </p:cNvPr>
          <p:cNvSpPr/>
          <p:nvPr/>
        </p:nvSpPr>
        <p:spPr>
          <a:xfrm>
            <a:off x="3825850" y="1883200"/>
            <a:ext cx="995541"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地址映射</a:t>
            </a:r>
          </a:p>
        </p:txBody>
      </p:sp>
      <p:sp>
        <p:nvSpPr>
          <p:cNvPr id="24" name="剪去对角的矩形 23">
            <a:extLst>
              <a:ext uri="{FF2B5EF4-FFF2-40B4-BE49-F238E27FC236}">
                <a16:creationId xmlns:a16="http://schemas.microsoft.com/office/drawing/2014/main" id="{DF4EE80D-8895-8F45-9BB1-F75E6F34270F}"/>
              </a:ext>
            </a:extLst>
          </p:cNvPr>
          <p:cNvSpPr/>
          <p:nvPr/>
        </p:nvSpPr>
        <p:spPr>
          <a:xfrm>
            <a:off x="5086869" y="1883200"/>
            <a:ext cx="995541" cy="257358"/>
          </a:xfrm>
          <a:prstGeom prst="snip2Diag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访存 </a:t>
            </a:r>
            <a:r>
              <a:rPr kumimoji="1" lang="en-US" altLang="zh-CN" sz="1000" dirty="0"/>
              <a:t>ISA</a:t>
            </a:r>
            <a:endParaRPr kumimoji="1" lang="zh-CN" altLang="en-US" sz="1000" dirty="0"/>
          </a:p>
        </p:txBody>
      </p:sp>
      <p:sp>
        <p:nvSpPr>
          <p:cNvPr id="25" name="剪去对角的矩形 24">
            <a:extLst>
              <a:ext uri="{FF2B5EF4-FFF2-40B4-BE49-F238E27FC236}">
                <a16:creationId xmlns:a16="http://schemas.microsoft.com/office/drawing/2014/main" id="{8D7A99CB-F8F2-4D41-8EB2-11A86F0B53CE}"/>
              </a:ext>
            </a:extLst>
          </p:cNvPr>
          <p:cNvSpPr/>
          <p:nvPr/>
        </p:nvSpPr>
        <p:spPr>
          <a:xfrm>
            <a:off x="6387701" y="1883200"/>
            <a:ext cx="2256560" cy="257358"/>
          </a:xfrm>
          <a:prstGeom prst="snip2Diag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t>文件</a:t>
            </a:r>
          </a:p>
        </p:txBody>
      </p:sp>
      <p:cxnSp>
        <p:nvCxnSpPr>
          <p:cNvPr id="28" name="直线箭头连接符 27">
            <a:extLst>
              <a:ext uri="{FF2B5EF4-FFF2-40B4-BE49-F238E27FC236}">
                <a16:creationId xmlns:a16="http://schemas.microsoft.com/office/drawing/2014/main" id="{1F842B54-FB62-4645-B06F-4953C04F7A50}"/>
              </a:ext>
            </a:extLst>
          </p:cNvPr>
          <p:cNvCxnSpPr>
            <a:cxnSpLocks/>
            <a:endCxn id="22" idx="1"/>
          </p:cNvCxnSpPr>
          <p:nvPr/>
        </p:nvCxnSpPr>
        <p:spPr>
          <a:xfrm flipV="1">
            <a:off x="3018421" y="2146173"/>
            <a:ext cx="1" cy="1397242"/>
          </a:xfrm>
          <a:prstGeom prst="straightConnector1">
            <a:avLst/>
          </a:prstGeom>
          <a:ln>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CB77E7A1-AE74-FB46-B27F-A045B86E2294}"/>
              </a:ext>
            </a:extLst>
          </p:cNvPr>
          <p:cNvSpPr/>
          <p:nvPr/>
        </p:nvSpPr>
        <p:spPr>
          <a:xfrm>
            <a:off x="2669607" y="2483295"/>
            <a:ext cx="697627" cy="246221"/>
          </a:xfrm>
          <a:prstGeom prst="rect">
            <a:avLst/>
          </a:prstGeom>
          <a:solidFill>
            <a:schemeClr val="accent3">
              <a:lumMod val="20000"/>
              <a:lumOff val="80000"/>
            </a:schemeClr>
          </a:solidFill>
        </p:spPr>
        <p:txBody>
          <a:bodyPr wrap="none">
            <a:spAutoFit/>
          </a:bodyPr>
          <a:lstStyle/>
          <a:p>
            <a:pPr algn="ctr"/>
            <a:r>
              <a:rPr kumimoji="1" lang="zh-CN" altLang="en-US" sz="1000" dirty="0">
                <a:solidFill>
                  <a:schemeClr val="accent3"/>
                </a:solidFill>
              </a:rPr>
              <a:t>（直通）</a:t>
            </a:r>
            <a:endParaRPr lang="zh-CN" altLang="en-US" sz="1000" dirty="0">
              <a:solidFill>
                <a:schemeClr val="accent3"/>
              </a:solidFill>
            </a:endParaRPr>
          </a:p>
        </p:txBody>
      </p:sp>
      <p:sp>
        <p:nvSpPr>
          <p:cNvPr id="42" name="圆角矩形 41">
            <a:extLst>
              <a:ext uri="{FF2B5EF4-FFF2-40B4-BE49-F238E27FC236}">
                <a16:creationId xmlns:a16="http://schemas.microsoft.com/office/drawing/2014/main" id="{502AC026-7BB4-144E-9E54-7B2F7126C8A0}"/>
              </a:ext>
            </a:extLst>
          </p:cNvPr>
          <p:cNvSpPr/>
          <p:nvPr/>
        </p:nvSpPr>
        <p:spPr>
          <a:xfrm>
            <a:off x="1132847" y="647278"/>
            <a:ext cx="7615592" cy="968945"/>
          </a:xfrm>
          <a:prstGeom prst="roundRect">
            <a:avLst>
              <a:gd name="adj" fmla="val 7009"/>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CN" altLang="en-US" sz="1200" dirty="0">
              <a:solidFill>
                <a:schemeClr val="tx1"/>
              </a:solidFill>
            </a:endParaRPr>
          </a:p>
        </p:txBody>
      </p:sp>
      <p:cxnSp>
        <p:nvCxnSpPr>
          <p:cNvPr id="43" name="直线箭头连接符 42">
            <a:extLst>
              <a:ext uri="{FF2B5EF4-FFF2-40B4-BE49-F238E27FC236}">
                <a16:creationId xmlns:a16="http://schemas.microsoft.com/office/drawing/2014/main" id="{788A9251-399C-5240-8E9C-6320454AA772}"/>
              </a:ext>
            </a:extLst>
          </p:cNvPr>
          <p:cNvCxnSpPr>
            <a:cxnSpLocks/>
          </p:cNvCxnSpPr>
          <p:nvPr/>
        </p:nvCxnSpPr>
        <p:spPr>
          <a:xfrm>
            <a:off x="1757403" y="1010649"/>
            <a:ext cx="0"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6CCD3435-A306-7840-B144-D92C642905C7}"/>
              </a:ext>
            </a:extLst>
          </p:cNvPr>
          <p:cNvSpPr txBox="1"/>
          <p:nvPr/>
        </p:nvSpPr>
        <p:spPr>
          <a:xfrm>
            <a:off x="1723659" y="914772"/>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fork()</a:t>
            </a:r>
          </a:p>
          <a:p>
            <a:pPr>
              <a:lnSpc>
                <a:spcPct val="130000"/>
              </a:lnSpc>
            </a:pPr>
            <a:r>
              <a:rPr kumimoji="1" lang="en-US" altLang="zh-CN" sz="900" dirty="0">
                <a:solidFill>
                  <a:schemeClr val="accent1"/>
                </a:solidFill>
              </a:rPr>
              <a:t>signal()</a:t>
            </a:r>
          </a:p>
          <a:p>
            <a:pPr>
              <a:lnSpc>
                <a:spcPct val="130000"/>
              </a:lnSpc>
            </a:pPr>
            <a:r>
              <a:rPr kumimoji="1" lang="en-US" altLang="zh-CN" sz="900" dirty="0">
                <a:solidFill>
                  <a:schemeClr val="accent1"/>
                </a:solidFill>
              </a:rPr>
              <a:t>waitpid()</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cxnSp>
        <p:nvCxnSpPr>
          <p:cNvPr id="45" name="直线箭头连接符 44">
            <a:extLst>
              <a:ext uri="{FF2B5EF4-FFF2-40B4-BE49-F238E27FC236}">
                <a16:creationId xmlns:a16="http://schemas.microsoft.com/office/drawing/2014/main" id="{783513D1-78C3-B641-AE09-6D0434C71EB5}"/>
              </a:ext>
            </a:extLst>
          </p:cNvPr>
          <p:cNvCxnSpPr>
            <a:cxnSpLocks/>
          </p:cNvCxnSpPr>
          <p:nvPr/>
        </p:nvCxnSpPr>
        <p:spPr>
          <a:xfrm>
            <a:off x="3018421" y="1010649"/>
            <a:ext cx="1" cy="79770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F5E5CCF1-60ED-444F-B27D-B5CAA98BD6E6}"/>
              </a:ext>
            </a:extLst>
          </p:cNvPr>
          <p:cNvSpPr txBox="1"/>
          <p:nvPr/>
        </p:nvSpPr>
        <p:spPr>
          <a:xfrm>
            <a:off x="2987824" y="914772"/>
            <a:ext cx="501751" cy="613694"/>
          </a:xfrm>
          <a:prstGeom prst="rect">
            <a:avLst/>
          </a:prstGeom>
          <a:noFill/>
        </p:spPr>
        <p:txBody>
          <a:bodyPr wrap="square" rtlCol="0">
            <a:spAutoFit/>
          </a:bodyPr>
          <a:lstStyle/>
          <a:p>
            <a:pPr>
              <a:lnSpc>
                <a:spcPct val="130000"/>
              </a:lnSpc>
            </a:pPr>
            <a:r>
              <a:rPr kumimoji="1" lang="en-US" altLang="zh-CN" sz="900" dirty="0">
                <a:solidFill>
                  <a:schemeClr val="accent3"/>
                </a:solidFill>
              </a:rPr>
              <a:t>add</a:t>
            </a:r>
          </a:p>
          <a:p>
            <a:pPr>
              <a:lnSpc>
                <a:spcPct val="130000"/>
              </a:lnSpc>
            </a:pPr>
            <a:r>
              <a:rPr kumimoji="1" lang="en-US" altLang="zh-CN" sz="900" dirty="0">
                <a:solidFill>
                  <a:schemeClr val="accent3"/>
                </a:solidFill>
              </a:rPr>
              <a:t>mov</a:t>
            </a:r>
          </a:p>
          <a:p>
            <a:pPr>
              <a:lnSpc>
                <a:spcPct val="130000"/>
              </a:lnSpc>
            </a:pPr>
            <a:r>
              <a:rPr kumimoji="1" lang="en-US" altLang="zh-CN" sz="900" dirty="0">
                <a:solidFill>
                  <a:schemeClr val="accent3"/>
                </a:solidFill>
              </a:rPr>
              <a:t>bl</a:t>
            </a:r>
            <a:r>
              <a:rPr kumimoji="1" lang="zh-CN" altLang="en-US" sz="900" dirty="0">
                <a:solidFill>
                  <a:schemeClr val="accent3"/>
                </a:solidFill>
              </a:rPr>
              <a:t> </a:t>
            </a:r>
            <a:r>
              <a:rPr kumimoji="1" lang="en-US" altLang="zh-CN" sz="900" dirty="0">
                <a:solidFill>
                  <a:schemeClr val="accent3"/>
                </a:solidFill>
              </a:rPr>
              <a:t>…</a:t>
            </a:r>
            <a:endParaRPr kumimoji="1" lang="zh-CN" altLang="en-US" sz="900" dirty="0">
              <a:solidFill>
                <a:schemeClr val="accent3"/>
              </a:solidFill>
            </a:endParaRPr>
          </a:p>
        </p:txBody>
      </p:sp>
      <p:cxnSp>
        <p:nvCxnSpPr>
          <p:cNvPr id="47" name="直线箭头连接符 46">
            <a:extLst>
              <a:ext uri="{FF2B5EF4-FFF2-40B4-BE49-F238E27FC236}">
                <a16:creationId xmlns:a16="http://schemas.microsoft.com/office/drawing/2014/main" id="{F75FC769-B2CA-704C-BED2-D411985E9BAF}"/>
              </a:ext>
            </a:extLst>
          </p:cNvPr>
          <p:cNvCxnSpPr>
            <a:cxnSpLocks/>
          </p:cNvCxnSpPr>
          <p:nvPr/>
        </p:nvCxnSpPr>
        <p:spPr>
          <a:xfrm>
            <a:off x="4323618" y="1013489"/>
            <a:ext cx="1" cy="79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2F646C6-6CC4-C64D-BDA2-D0BAD54373FF}"/>
              </a:ext>
            </a:extLst>
          </p:cNvPr>
          <p:cNvSpPr txBox="1"/>
          <p:nvPr/>
        </p:nvSpPr>
        <p:spPr>
          <a:xfrm>
            <a:off x="4290413" y="921149"/>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mmap()</a:t>
            </a:r>
          </a:p>
          <a:p>
            <a:pPr>
              <a:lnSpc>
                <a:spcPct val="130000"/>
              </a:lnSpc>
            </a:pPr>
            <a:r>
              <a:rPr kumimoji="1" lang="en-US" altLang="zh-CN" sz="900" dirty="0">
                <a:solidFill>
                  <a:schemeClr val="accent1"/>
                </a:solidFill>
              </a:rPr>
              <a:t>mprotect()</a:t>
            </a:r>
          </a:p>
          <a:p>
            <a:pPr>
              <a:lnSpc>
                <a:spcPct val="130000"/>
              </a:lnSpc>
            </a:pPr>
            <a:r>
              <a:rPr kumimoji="1" lang="en-US" altLang="zh-CN" sz="900" dirty="0">
                <a:solidFill>
                  <a:schemeClr val="accent1"/>
                </a:solidFill>
              </a:rPr>
              <a:t>shmat()</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cxnSp>
        <p:nvCxnSpPr>
          <p:cNvPr id="49" name="直线箭头连接符 48">
            <a:extLst>
              <a:ext uri="{FF2B5EF4-FFF2-40B4-BE49-F238E27FC236}">
                <a16:creationId xmlns:a16="http://schemas.microsoft.com/office/drawing/2014/main" id="{BC91FD13-314C-0649-A066-A4AEDE42D8B0}"/>
              </a:ext>
            </a:extLst>
          </p:cNvPr>
          <p:cNvCxnSpPr>
            <a:cxnSpLocks/>
          </p:cNvCxnSpPr>
          <p:nvPr/>
        </p:nvCxnSpPr>
        <p:spPr>
          <a:xfrm>
            <a:off x="5584634" y="1005668"/>
            <a:ext cx="1" cy="79770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69DCC0A2-473F-4042-9166-7F8D0C159BF9}"/>
              </a:ext>
            </a:extLst>
          </p:cNvPr>
          <p:cNvCxnSpPr>
            <a:cxnSpLocks/>
          </p:cNvCxnSpPr>
          <p:nvPr/>
        </p:nvCxnSpPr>
        <p:spPr>
          <a:xfrm>
            <a:off x="7534095" y="1007112"/>
            <a:ext cx="1" cy="79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2ED6566-DB22-F241-84E8-713A9AB6A444}"/>
              </a:ext>
            </a:extLst>
          </p:cNvPr>
          <p:cNvSpPr txBox="1"/>
          <p:nvPr/>
        </p:nvSpPr>
        <p:spPr>
          <a:xfrm>
            <a:off x="7500890" y="914772"/>
            <a:ext cx="1008112" cy="613694"/>
          </a:xfrm>
          <a:prstGeom prst="rect">
            <a:avLst/>
          </a:prstGeom>
          <a:noFill/>
        </p:spPr>
        <p:txBody>
          <a:bodyPr wrap="square" rtlCol="0">
            <a:spAutoFit/>
          </a:bodyPr>
          <a:lstStyle/>
          <a:p>
            <a:pPr>
              <a:lnSpc>
                <a:spcPct val="130000"/>
              </a:lnSpc>
            </a:pPr>
            <a:r>
              <a:rPr kumimoji="1" lang="en-US" altLang="zh-CN" sz="900" dirty="0">
                <a:solidFill>
                  <a:schemeClr val="accent1"/>
                </a:solidFill>
              </a:rPr>
              <a:t>open()</a:t>
            </a:r>
          </a:p>
          <a:p>
            <a:pPr>
              <a:lnSpc>
                <a:spcPct val="130000"/>
              </a:lnSpc>
            </a:pPr>
            <a:r>
              <a:rPr kumimoji="1" lang="en-US" altLang="zh-CN" sz="900" dirty="0">
                <a:solidFill>
                  <a:schemeClr val="accent1"/>
                </a:solidFill>
              </a:rPr>
              <a:t>write()</a:t>
            </a:r>
          </a:p>
          <a:p>
            <a:pPr>
              <a:lnSpc>
                <a:spcPct val="130000"/>
              </a:lnSpc>
            </a:pPr>
            <a:r>
              <a:rPr kumimoji="1" lang="en-US" altLang="zh-CN" sz="900" dirty="0">
                <a:solidFill>
                  <a:schemeClr val="accent1"/>
                </a:solidFill>
              </a:rPr>
              <a:t>ioctl()</a:t>
            </a:r>
            <a:r>
              <a:rPr kumimoji="1" lang="zh-CN" altLang="en-US" sz="900" dirty="0">
                <a:solidFill>
                  <a:schemeClr val="accent1"/>
                </a:solidFill>
              </a:rPr>
              <a:t> </a:t>
            </a:r>
            <a:r>
              <a:rPr kumimoji="1" lang="en-US" altLang="zh-CN" sz="900" dirty="0">
                <a:solidFill>
                  <a:schemeClr val="accent1"/>
                </a:solidFill>
              </a:rPr>
              <a:t>…</a:t>
            </a:r>
            <a:endParaRPr kumimoji="1" lang="zh-CN" altLang="en-US" sz="900" dirty="0">
              <a:solidFill>
                <a:schemeClr val="accent1"/>
              </a:solidFill>
            </a:endParaRPr>
          </a:p>
        </p:txBody>
      </p:sp>
      <p:sp>
        <p:nvSpPr>
          <p:cNvPr id="59" name="文本框 58">
            <a:extLst>
              <a:ext uri="{FF2B5EF4-FFF2-40B4-BE49-F238E27FC236}">
                <a16:creationId xmlns:a16="http://schemas.microsoft.com/office/drawing/2014/main" id="{E5E9BFA1-1DF3-474D-823B-69C06ABFA22E}"/>
              </a:ext>
            </a:extLst>
          </p:cNvPr>
          <p:cNvSpPr txBox="1"/>
          <p:nvPr/>
        </p:nvSpPr>
        <p:spPr>
          <a:xfrm>
            <a:off x="5548412" y="920147"/>
            <a:ext cx="1008112" cy="433645"/>
          </a:xfrm>
          <a:prstGeom prst="rect">
            <a:avLst/>
          </a:prstGeom>
          <a:noFill/>
        </p:spPr>
        <p:txBody>
          <a:bodyPr wrap="square" rtlCol="0">
            <a:spAutoFit/>
          </a:bodyPr>
          <a:lstStyle/>
          <a:p>
            <a:pPr>
              <a:lnSpc>
                <a:spcPct val="130000"/>
              </a:lnSpc>
            </a:pPr>
            <a:r>
              <a:rPr kumimoji="1" lang="en-US" altLang="zh-CN" sz="900" dirty="0">
                <a:solidFill>
                  <a:schemeClr val="accent3"/>
                </a:solidFill>
              </a:rPr>
              <a:t>load</a:t>
            </a:r>
          </a:p>
          <a:p>
            <a:pPr>
              <a:lnSpc>
                <a:spcPct val="130000"/>
              </a:lnSpc>
            </a:pPr>
            <a:r>
              <a:rPr kumimoji="1" lang="en-US" altLang="zh-CN" sz="900" dirty="0">
                <a:solidFill>
                  <a:schemeClr val="accent3"/>
                </a:solidFill>
              </a:rPr>
              <a:t>store</a:t>
            </a:r>
            <a:endParaRPr kumimoji="1" lang="zh-CN" altLang="en-US" sz="900" dirty="0">
              <a:solidFill>
                <a:schemeClr val="accent3"/>
              </a:solidFill>
            </a:endParaRPr>
          </a:p>
        </p:txBody>
      </p:sp>
      <p:sp>
        <p:nvSpPr>
          <p:cNvPr id="61" name="文本框 60">
            <a:extLst>
              <a:ext uri="{FF2B5EF4-FFF2-40B4-BE49-F238E27FC236}">
                <a16:creationId xmlns:a16="http://schemas.microsoft.com/office/drawing/2014/main" id="{A98DA758-D1F5-F949-B92D-ED7646B287BD}"/>
              </a:ext>
            </a:extLst>
          </p:cNvPr>
          <p:cNvSpPr txBox="1"/>
          <p:nvPr/>
        </p:nvSpPr>
        <p:spPr>
          <a:xfrm>
            <a:off x="5541967" y="2966572"/>
            <a:ext cx="1008112" cy="433645"/>
          </a:xfrm>
          <a:prstGeom prst="rect">
            <a:avLst/>
          </a:prstGeom>
          <a:noFill/>
        </p:spPr>
        <p:txBody>
          <a:bodyPr wrap="square" rtlCol="0">
            <a:spAutoFit/>
          </a:bodyPr>
          <a:lstStyle/>
          <a:p>
            <a:pPr>
              <a:lnSpc>
                <a:spcPct val="130000"/>
              </a:lnSpc>
            </a:pPr>
            <a:r>
              <a:rPr kumimoji="1" lang="en-US" altLang="zh-CN" sz="900" dirty="0">
                <a:solidFill>
                  <a:schemeClr val="accent3"/>
                </a:solidFill>
              </a:rPr>
              <a:t>load</a:t>
            </a:r>
          </a:p>
          <a:p>
            <a:pPr>
              <a:lnSpc>
                <a:spcPct val="130000"/>
              </a:lnSpc>
            </a:pPr>
            <a:r>
              <a:rPr kumimoji="1" lang="en-US" altLang="zh-CN" sz="900" dirty="0">
                <a:solidFill>
                  <a:schemeClr val="accent3"/>
                </a:solidFill>
              </a:rPr>
              <a:t>store</a:t>
            </a:r>
            <a:endParaRPr kumimoji="1" lang="zh-CN" altLang="en-US" sz="900" dirty="0">
              <a:solidFill>
                <a:schemeClr val="accent3"/>
              </a:solidFill>
            </a:endParaRPr>
          </a:p>
        </p:txBody>
      </p:sp>
      <p:cxnSp>
        <p:nvCxnSpPr>
          <p:cNvPr id="62" name="直线箭头连接符 61">
            <a:extLst>
              <a:ext uri="{FF2B5EF4-FFF2-40B4-BE49-F238E27FC236}">
                <a16:creationId xmlns:a16="http://schemas.microsoft.com/office/drawing/2014/main" id="{75140F35-8C9D-6E48-BEB3-C675BF06B1A7}"/>
              </a:ext>
            </a:extLst>
          </p:cNvPr>
          <p:cNvCxnSpPr>
            <a:cxnSpLocks/>
          </p:cNvCxnSpPr>
          <p:nvPr/>
        </p:nvCxnSpPr>
        <p:spPr>
          <a:xfrm>
            <a:off x="1757403"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A3750736-512C-CA42-AFF9-339F11D66BA3}"/>
              </a:ext>
            </a:extLst>
          </p:cNvPr>
          <p:cNvSpPr txBox="1"/>
          <p:nvPr/>
        </p:nvSpPr>
        <p:spPr>
          <a:xfrm>
            <a:off x="1705850" y="2963796"/>
            <a:ext cx="1082033" cy="434606"/>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a:p>
            <a:pPr>
              <a:lnSpc>
                <a:spcPct val="130000"/>
              </a:lnSpc>
            </a:pPr>
            <a:r>
              <a:rPr kumimoji="1" lang="zh-CN" altLang="en-US" sz="900" dirty="0">
                <a:solidFill>
                  <a:schemeClr val="accent3"/>
                </a:solidFill>
              </a:rPr>
              <a:t>特权指令</a:t>
            </a:r>
            <a:endParaRPr kumimoji="1" lang="en-US" altLang="zh-CN" sz="900" dirty="0">
              <a:solidFill>
                <a:schemeClr val="accent3"/>
              </a:solidFill>
            </a:endParaRPr>
          </a:p>
        </p:txBody>
      </p:sp>
      <p:cxnSp>
        <p:nvCxnSpPr>
          <p:cNvPr id="64" name="直线箭头连接符 63">
            <a:extLst>
              <a:ext uri="{FF2B5EF4-FFF2-40B4-BE49-F238E27FC236}">
                <a16:creationId xmlns:a16="http://schemas.microsoft.com/office/drawing/2014/main" id="{F45DC56B-CCB2-FA45-A9D9-0B1B84A37D29}"/>
              </a:ext>
            </a:extLst>
          </p:cNvPr>
          <p:cNvCxnSpPr>
            <a:cxnSpLocks/>
          </p:cNvCxnSpPr>
          <p:nvPr/>
        </p:nvCxnSpPr>
        <p:spPr>
          <a:xfrm>
            <a:off x="4293530"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D80B8366-2AD7-C646-B3C5-63B87207E0E8}"/>
              </a:ext>
            </a:extLst>
          </p:cNvPr>
          <p:cNvSpPr txBox="1"/>
          <p:nvPr/>
        </p:nvSpPr>
        <p:spPr>
          <a:xfrm>
            <a:off x="4228256" y="2964818"/>
            <a:ext cx="1042891" cy="434606"/>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a:p>
            <a:pPr>
              <a:lnSpc>
                <a:spcPct val="130000"/>
              </a:lnSpc>
            </a:pPr>
            <a:r>
              <a:rPr kumimoji="1" lang="zh-CN" altLang="en-US" sz="900" dirty="0">
                <a:solidFill>
                  <a:schemeClr val="accent3"/>
                </a:solidFill>
              </a:rPr>
              <a:t>修改页表</a:t>
            </a:r>
            <a:endParaRPr kumimoji="1" lang="en-US" altLang="zh-CN" sz="900" dirty="0">
              <a:solidFill>
                <a:schemeClr val="accent3"/>
              </a:solidFill>
            </a:endParaRPr>
          </a:p>
        </p:txBody>
      </p:sp>
      <p:cxnSp>
        <p:nvCxnSpPr>
          <p:cNvPr id="66" name="直线箭头连接符 65">
            <a:extLst>
              <a:ext uri="{FF2B5EF4-FFF2-40B4-BE49-F238E27FC236}">
                <a16:creationId xmlns:a16="http://schemas.microsoft.com/office/drawing/2014/main" id="{6B8DAEEC-206A-2E4B-9207-EC4B83B3B492}"/>
              </a:ext>
            </a:extLst>
          </p:cNvPr>
          <p:cNvCxnSpPr>
            <a:cxnSpLocks/>
          </p:cNvCxnSpPr>
          <p:nvPr/>
        </p:nvCxnSpPr>
        <p:spPr>
          <a:xfrm>
            <a:off x="6881956"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B8DC9537-2F89-084F-ACA1-901F2846D5A4}"/>
              </a:ext>
            </a:extLst>
          </p:cNvPr>
          <p:cNvSpPr txBox="1"/>
          <p:nvPr/>
        </p:nvSpPr>
        <p:spPr>
          <a:xfrm>
            <a:off x="6844061" y="3004662"/>
            <a:ext cx="788251" cy="254557"/>
          </a:xfrm>
          <a:prstGeom prst="rect">
            <a:avLst/>
          </a:prstGeom>
          <a:noFill/>
        </p:spPr>
        <p:txBody>
          <a:bodyPr wrap="square" rtlCol="0">
            <a:spAutoFit/>
          </a:bodyPr>
          <a:lstStyle/>
          <a:p>
            <a:pPr>
              <a:lnSpc>
                <a:spcPct val="130000"/>
              </a:lnSpc>
            </a:pPr>
            <a:r>
              <a:rPr kumimoji="1" lang="zh-CN" altLang="en-US" sz="900" dirty="0">
                <a:solidFill>
                  <a:schemeClr val="accent3"/>
                </a:solidFill>
              </a:rPr>
              <a:t>读写寄存器</a:t>
            </a:r>
            <a:endParaRPr kumimoji="1" lang="en-US" altLang="zh-CN" sz="900" dirty="0">
              <a:solidFill>
                <a:schemeClr val="accent3"/>
              </a:solidFill>
            </a:endParaRPr>
          </a:p>
        </p:txBody>
      </p:sp>
      <p:cxnSp>
        <p:nvCxnSpPr>
          <p:cNvPr id="68" name="直线箭头连接符 67">
            <a:extLst>
              <a:ext uri="{FF2B5EF4-FFF2-40B4-BE49-F238E27FC236}">
                <a16:creationId xmlns:a16="http://schemas.microsoft.com/office/drawing/2014/main" id="{4B39E0E3-9938-4044-A925-85E3B459AD35}"/>
              </a:ext>
            </a:extLst>
          </p:cNvPr>
          <p:cNvCxnSpPr>
            <a:cxnSpLocks/>
          </p:cNvCxnSpPr>
          <p:nvPr/>
        </p:nvCxnSpPr>
        <p:spPr>
          <a:xfrm>
            <a:off x="8138287" y="2934487"/>
            <a:ext cx="0" cy="60892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8CF72A4C-5CE2-2340-89CC-90DA19C24CC7}"/>
              </a:ext>
            </a:extLst>
          </p:cNvPr>
          <p:cNvSpPr txBox="1"/>
          <p:nvPr/>
        </p:nvSpPr>
        <p:spPr>
          <a:xfrm>
            <a:off x="8100392" y="3004662"/>
            <a:ext cx="685956" cy="254557"/>
          </a:xfrm>
          <a:prstGeom prst="rect">
            <a:avLst/>
          </a:prstGeom>
          <a:noFill/>
        </p:spPr>
        <p:txBody>
          <a:bodyPr wrap="square" rtlCol="0">
            <a:spAutoFit/>
          </a:bodyPr>
          <a:lstStyle/>
          <a:p>
            <a:pPr>
              <a:lnSpc>
                <a:spcPct val="130000"/>
              </a:lnSpc>
            </a:pPr>
            <a:r>
              <a:rPr kumimoji="1" lang="zh-CN" altLang="en-US" sz="900" dirty="0">
                <a:solidFill>
                  <a:schemeClr val="accent3"/>
                </a:solidFill>
              </a:rPr>
              <a:t>中断处理</a:t>
            </a:r>
            <a:endParaRPr kumimoji="1" lang="en-US" altLang="zh-CN" sz="900" dirty="0">
              <a:solidFill>
                <a:schemeClr val="accent3"/>
              </a:solidFill>
            </a:endParaRPr>
          </a:p>
        </p:txBody>
      </p:sp>
      <p:cxnSp>
        <p:nvCxnSpPr>
          <p:cNvPr id="70" name="直线箭头连接符 69">
            <a:extLst>
              <a:ext uri="{FF2B5EF4-FFF2-40B4-BE49-F238E27FC236}">
                <a16:creationId xmlns:a16="http://schemas.microsoft.com/office/drawing/2014/main" id="{F0A7559F-2CE0-EB41-88A0-DFC87FD70866}"/>
              </a:ext>
            </a:extLst>
          </p:cNvPr>
          <p:cNvCxnSpPr>
            <a:cxnSpLocks/>
          </p:cNvCxnSpPr>
          <p:nvPr/>
        </p:nvCxnSpPr>
        <p:spPr>
          <a:xfrm flipV="1">
            <a:off x="5584640" y="2934487"/>
            <a:ext cx="0" cy="608928"/>
          </a:xfrm>
          <a:prstGeom prst="straightConnector1">
            <a:avLst/>
          </a:prstGeom>
          <a:ln>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D2BBC3BB-5BEC-8141-A49B-FD2A017D54CB}"/>
              </a:ext>
            </a:extLst>
          </p:cNvPr>
          <p:cNvSpPr txBox="1"/>
          <p:nvPr/>
        </p:nvSpPr>
        <p:spPr>
          <a:xfrm>
            <a:off x="2987824" y="2793746"/>
            <a:ext cx="501751" cy="613694"/>
          </a:xfrm>
          <a:prstGeom prst="rect">
            <a:avLst/>
          </a:prstGeom>
          <a:noFill/>
        </p:spPr>
        <p:txBody>
          <a:bodyPr wrap="square" rtlCol="0">
            <a:spAutoFit/>
          </a:bodyPr>
          <a:lstStyle/>
          <a:p>
            <a:pPr>
              <a:lnSpc>
                <a:spcPct val="130000"/>
              </a:lnSpc>
            </a:pPr>
            <a:r>
              <a:rPr kumimoji="1" lang="en-US" altLang="zh-CN" sz="900" dirty="0">
                <a:solidFill>
                  <a:schemeClr val="accent3"/>
                </a:solidFill>
              </a:rPr>
              <a:t>add</a:t>
            </a:r>
          </a:p>
          <a:p>
            <a:pPr>
              <a:lnSpc>
                <a:spcPct val="130000"/>
              </a:lnSpc>
            </a:pPr>
            <a:r>
              <a:rPr kumimoji="1" lang="en-US" altLang="zh-CN" sz="900" dirty="0">
                <a:solidFill>
                  <a:schemeClr val="accent3"/>
                </a:solidFill>
              </a:rPr>
              <a:t>mov</a:t>
            </a:r>
          </a:p>
          <a:p>
            <a:pPr>
              <a:lnSpc>
                <a:spcPct val="130000"/>
              </a:lnSpc>
            </a:pPr>
            <a:r>
              <a:rPr kumimoji="1" lang="en-US" altLang="zh-CN" sz="900" dirty="0">
                <a:solidFill>
                  <a:schemeClr val="accent3"/>
                </a:solidFill>
              </a:rPr>
              <a:t>bl</a:t>
            </a:r>
            <a:r>
              <a:rPr kumimoji="1" lang="zh-CN" altLang="en-US" sz="900" dirty="0">
                <a:solidFill>
                  <a:schemeClr val="accent3"/>
                </a:solidFill>
              </a:rPr>
              <a:t> </a:t>
            </a:r>
            <a:r>
              <a:rPr kumimoji="1" lang="en-US" altLang="zh-CN" sz="900" dirty="0">
                <a:solidFill>
                  <a:schemeClr val="accent3"/>
                </a:solidFill>
              </a:rPr>
              <a:t>…</a:t>
            </a:r>
            <a:endParaRPr kumimoji="1" lang="zh-CN" altLang="en-US" sz="900" dirty="0">
              <a:solidFill>
                <a:schemeClr val="accent3"/>
              </a:solidFill>
            </a:endParaRPr>
          </a:p>
        </p:txBody>
      </p:sp>
      <p:sp>
        <p:nvSpPr>
          <p:cNvPr id="72" name="矩形 71">
            <a:extLst>
              <a:ext uri="{FF2B5EF4-FFF2-40B4-BE49-F238E27FC236}">
                <a16:creationId xmlns:a16="http://schemas.microsoft.com/office/drawing/2014/main" id="{BFEE0E10-605A-F14E-8008-CA830BB6846C}"/>
              </a:ext>
            </a:extLst>
          </p:cNvPr>
          <p:cNvSpPr/>
          <p:nvPr/>
        </p:nvSpPr>
        <p:spPr>
          <a:xfrm>
            <a:off x="42710" y="1883200"/>
            <a:ext cx="1082348" cy="246221"/>
          </a:xfrm>
          <a:prstGeom prst="rect">
            <a:avLst/>
          </a:prstGeom>
          <a:noFill/>
        </p:spPr>
        <p:txBody>
          <a:bodyPr wrap="none">
            <a:spAutoFit/>
          </a:bodyPr>
          <a:lstStyle/>
          <a:p>
            <a:pPr algn="ctr"/>
            <a:r>
              <a:rPr kumimoji="1" lang="zh-CN" altLang="en-US" sz="1000" b="1" dirty="0">
                <a:solidFill>
                  <a:schemeClr val="accent4">
                    <a:lumMod val="50000"/>
                  </a:schemeClr>
                </a:solidFill>
              </a:rPr>
              <a:t>应用看到的接口</a:t>
            </a:r>
          </a:p>
        </p:txBody>
      </p:sp>
      <p:sp>
        <p:nvSpPr>
          <p:cNvPr id="73" name="矩形 72">
            <a:extLst>
              <a:ext uri="{FF2B5EF4-FFF2-40B4-BE49-F238E27FC236}">
                <a16:creationId xmlns:a16="http://schemas.microsoft.com/office/drawing/2014/main" id="{1FA7858C-C156-8146-98BA-040F45DFC25D}"/>
              </a:ext>
            </a:extLst>
          </p:cNvPr>
          <p:cNvSpPr/>
          <p:nvPr/>
        </p:nvSpPr>
        <p:spPr>
          <a:xfrm>
            <a:off x="35496" y="3625337"/>
            <a:ext cx="1096775" cy="246221"/>
          </a:xfrm>
          <a:prstGeom prst="rect">
            <a:avLst/>
          </a:prstGeom>
          <a:noFill/>
        </p:spPr>
        <p:txBody>
          <a:bodyPr wrap="none">
            <a:spAutoFit/>
          </a:bodyPr>
          <a:lstStyle/>
          <a:p>
            <a:pPr algn="ctr"/>
            <a:r>
              <a:rPr kumimoji="1" lang="en-US" altLang="zh-CN" sz="1000" b="1" dirty="0">
                <a:solidFill>
                  <a:schemeClr val="accent3"/>
                </a:solidFill>
              </a:rPr>
              <a:t>CPU</a:t>
            </a:r>
            <a:r>
              <a:rPr kumimoji="1" lang="zh-CN" altLang="en-US" sz="1000" b="1" dirty="0">
                <a:solidFill>
                  <a:schemeClr val="accent3"/>
                </a:solidFill>
              </a:rPr>
              <a:t>提供的接口</a:t>
            </a:r>
          </a:p>
        </p:txBody>
      </p:sp>
      <p:cxnSp>
        <p:nvCxnSpPr>
          <p:cNvPr id="30" name="直线连接符 29">
            <a:extLst>
              <a:ext uri="{FF2B5EF4-FFF2-40B4-BE49-F238E27FC236}">
                <a16:creationId xmlns:a16="http://schemas.microsoft.com/office/drawing/2014/main" id="{5E6936FC-9667-D844-B9BC-69215EA3E276}"/>
              </a:ext>
            </a:extLst>
          </p:cNvPr>
          <p:cNvCxnSpPr>
            <a:cxnSpLocks/>
          </p:cNvCxnSpPr>
          <p:nvPr/>
        </p:nvCxnSpPr>
        <p:spPr>
          <a:xfrm>
            <a:off x="3635896" y="346030"/>
            <a:ext cx="0" cy="5255203"/>
          </a:xfrm>
          <a:prstGeom prst="line">
            <a:avLst/>
          </a:prstGeom>
          <a:ln>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67438450-B562-A34D-9491-33B9C04BD500}"/>
              </a:ext>
            </a:extLst>
          </p:cNvPr>
          <p:cNvCxnSpPr>
            <a:cxnSpLocks/>
          </p:cNvCxnSpPr>
          <p:nvPr/>
        </p:nvCxnSpPr>
        <p:spPr>
          <a:xfrm>
            <a:off x="6228184" y="346030"/>
            <a:ext cx="0" cy="5255203"/>
          </a:xfrm>
          <a:prstGeom prst="line">
            <a:avLst/>
          </a:prstGeom>
          <a:ln>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CE41B84-5DE9-D14A-A722-F297876990E2}"/>
              </a:ext>
            </a:extLst>
          </p:cNvPr>
          <p:cNvSpPr/>
          <p:nvPr/>
        </p:nvSpPr>
        <p:spPr>
          <a:xfrm>
            <a:off x="1977411" y="346031"/>
            <a:ext cx="968535" cy="246221"/>
          </a:xfrm>
          <a:prstGeom prst="rect">
            <a:avLst/>
          </a:prstGeom>
        </p:spPr>
        <p:txBody>
          <a:bodyPr wrap="none">
            <a:spAutoFit/>
          </a:bodyPr>
          <a:lstStyle/>
          <a:p>
            <a:r>
              <a:rPr kumimoji="1" lang="zh-CN" altLang="en-US" sz="1000" b="1" dirty="0">
                <a:solidFill>
                  <a:schemeClr val="tx1">
                    <a:lumMod val="65000"/>
                    <a:lumOff val="35000"/>
                  </a:schemeClr>
                </a:solidFill>
              </a:rPr>
              <a:t>使用</a:t>
            </a:r>
            <a:r>
              <a:rPr kumimoji="1" lang="en-US" altLang="zh-CN" sz="1000" b="1" dirty="0">
                <a:solidFill>
                  <a:schemeClr val="tx1">
                    <a:lumMod val="65000"/>
                    <a:lumOff val="35000"/>
                  </a:schemeClr>
                </a:solidFill>
              </a:rPr>
              <a:t>CPU</a:t>
            </a:r>
            <a:r>
              <a:rPr kumimoji="1" lang="zh-CN" altLang="en-US" sz="1000" b="1" dirty="0">
                <a:solidFill>
                  <a:schemeClr val="tx1">
                    <a:lumMod val="65000"/>
                    <a:lumOff val="35000"/>
                  </a:schemeClr>
                </a:solidFill>
              </a:rPr>
              <a:t>资源</a:t>
            </a:r>
            <a:endParaRPr lang="zh-CN" altLang="en-US" sz="1000" b="1" dirty="0">
              <a:solidFill>
                <a:schemeClr val="tx1">
                  <a:lumMod val="65000"/>
                  <a:lumOff val="35000"/>
                </a:schemeClr>
              </a:solidFill>
            </a:endParaRPr>
          </a:p>
        </p:txBody>
      </p:sp>
      <p:sp>
        <p:nvSpPr>
          <p:cNvPr id="75" name="矩形 74">
            <a:extLst>
              <a:ext uri="{FF2B5EF4-FFF2-40B4-BE49-F238E27FC236}">
                <a16:creationId xmlns:a16="http://schemas.microsoft.com/office/drawing/2014/main" id="{1CBC5DE4-A01C-3E48-B9F4-9A912846A12E}"/>
              </a:ext>
            </a:extLst>
          </p:cNvPr>
          <p:cNvSpPr/>
          <p:nvPr/>
        </p:nvSpPr>
        <p:spPr>
          <a:xfrm>
            <a:off x="4483777" y="346030"/>
            <a:ext cx="954107" cy="246221"/>
          </a:xfrm>
          <a:prstGeom prst="rect">
            <a:avLst/>
          </a:prstGeom>
        </p:spPr>
        <p:txBody>
          <a:bodyPr wrap="none">
            <a:spAutoFit/>
          </a:bodyPr>
          <a:lstStyle/>
          <a:p>
            <a:r>
              <a:rPr kumimoji="1" lang="zh-CN" altLang="en-US" sz="1000" b="1" dirty="0">
                <a:solidFill>
                  <a:schemeClr val="tx1">
                    <a:lumMod val="65000"/>
                    <a:lumOff val="35000"/>
                  </a:schemeClr>
                </a:solidFill>
              </a:rPr>
              <a:t>使用内存资源</a:t>
            </a:r>
            <a:endParaRPr lang="zh-CN" altLang="en-US" sz="1000" b="1" dirty="0">
              <a:solidFill>
                <a:schemeClr val="tx1">
                  <a:lumMod val="65000"/>
                  <a:lumOff val="35000"/>
                </a:schemeClr>
              </a:solidFill>
            </a:endParaRPr>
          </a:p>
        </p:txBody>
      </p:sp>
      <p:sp>
        <p:nvSpPr>
          <p:cNvPr id="76" name="矩形 75">
            <a:extLst>
              <a:ext uri="{FF2B5EF4-FFF2-40B4-BE49-F238E27FC236}">
                <a16:creationId xmlns:a16="http://schemas.microsoft.com/office/drawing/2014/main" id="{00539622-682F-9D42-AA1A-22BE4947771E}"/>
              </a:ext>
            </a:extLst>
          </p:cNvPr>
          <p:cNvSpPr/>
          <p:nvPr/>
        </p:nvSpPr>
        <p:spPr>
          <a:xfrm>
            <a:off x="7018485" y="346030"/>
            <a:ext cx="954107" cy="246221"/>
          </a:xfrm>
          <a:prstGeom prst="rect">
            <a:avLst/>
          </a:prstGeom>
        </p:spPr>
        <p:txBody>
          <a:bodyPr wrap="none">
            <a:spAutoFit/>
          </a:bodyPr>
          <a:lstStyle/>
          <a:p>
            <a:r>
              <a:rPr kumimoji="1" lang="zh-CN" altLang="en-US" sz="1000" b="1" dirty="0">
                <a:solidFill>
                  <a:schemeClr val="tx1">
                    <a:lumMod val="65000"/>
                    <a:lumOff val="35000"/>
                  </a:schemeClr>
                </a:solidFill>
              </a:rPr>
              <a:t>使用设备资源</a:t>
            </a:r>
            <a:endParaRPr lang="zh-CN" altLang="en-US" sz="1000" b="1" dirty="0">
              <a:solidFill>
                <a:schemeClr val="tx1">
                  <a:lumMod val="65000"/>
                  <a:lumOff val="35000"/>
                </a:schemeClr>
              </a:solidFill>
            </a:endParaRPr>
          </a:p>
        </p:txBody>
      </p:sp>
      <p:sp>
        <p:nvSpPr>
          <p:cNvPr id="77" name="矩形 76">
            <a:extLst>
              <a:ext uri="{FF2B5EF4-FFF2-40B4-BE49-F238E27FC236}">
                <a16:creationId xmlns:a16="http://schemas.microsoft.com/office/drawing/2014/main" id="{0B68395E-A6B8-9D49-A9AE-57D277EFF0A4}"/>
              </a:ext>
            </a:extLst>
          </p:cNvPr>
          <p:cNvSpPr/>
          <p:nvPr/>
        </p:nvSpPr>
        <p:spPr>
          <a:xfrm>
            <a:off x="4603125" y="676235"/>
            <a:ext cx="697627" cy="246221"/>
          </a:xfrm>
          <a:prstGeom prst="rect">
            <a:avLst/>
          </a:prstGeom>
        </p:spPr>
        <p:txBody>
          <a:bodyPr wrap="none">
            <a:spAutoFit/>
          </a:bodyPr>
          <a:lstStyle/>
          <a:p>
            <a:pPr algn="ctr"/>
            <a:r>
              <a:rPr kumimoji="1" lang="zh-CN" altLang="en-US" sz="1000" dirty="0">
                <a:solidFill>
                  <a:schemeClr val="accent4">
                    <a:lumMod val="50000"/>
                  </a:schemeClr>
                </a:solidFill>
              </a:rPr>
              <a:t>应用程序</a:t>
            </a:r>
          </a:p>
        </p:txBody>
      </p:sp>
      <p:cxnSp>
        <p:nvCxnSpPr>
          <p:cNvPr id="53" name="直线箭头连接符 52">
            <a:extLst>
              <a:ext uri="{FF2B5EF4-FFF2-40B4-BE49-F238E27FC236}">
                <a16:creationId xmlns:a16="http://schemas.microsoft.com/office/drawing/2014/main" id="{92DAC5EC-8033-984D-9E68-98ACCDC9873A}"/>
              </a:ext>
            </a:extLst>
          </p:cNvPr>
          <p:cNvCxnSpPr>
            <a:cxnSpLocks/>
            <a:stCxn id="17" idx="2"/>
            <a:endCxn id="18" idx="0"/>
          </p:cNvCxnSpPr>
          <p:nvPr/>
        </p:nvCxnSpPr>
        <p:spPr>
          <a:xfrm>
            <a:off x="4951936" y="4416202"/>
            <a:ext cx="2194" cy="23681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3F82871D-00F2-AD49-9A42-5A0D8B1968A2}"/>
              </a:ext>
            </a:extLst>
          </p:cNvPr>
          <p:cNvCxnSpPr>
            <a:cxnSpLocks/>
            <a:endCxn id="20" idx="0"/>
          </p:cNvCxnSpPr>
          <p:nvPr/>
        </p:nvCxnSpPr>
        <p:spPr>
          <a:xfrm flipH="1">
            <a:off x="7515981" y="4410299"/>
            <a:ext cx="1" cy="24271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B23A369B-9FA8-7C48-900A-4C16ADE03E50}"/>
              </a:ext>
            </a:extLst>
          </p:cNvPr>
          <p:cNvSpPr/>
          <p:nvPr/>
        </p:nvSpPr>
        <p:spPr>
          <a:xfrm>
            <a:off x="62280" y="2387385"/>
            <a:ext cx="825867" cy="872803"/>
          </a:xfrm>
          <a:prstGeom prst="rect">
            <a:avLst/>
          </a:prstGeom>
        </p:spPr>
        <p:txBody>
          <a:bodyPr wrap="none">
            <a:spAutoFit/>
          </a:bodyPr>
          <a:lstStyle/>
          <a:p>
            <a:pPr>
              <a:lnSpc>
                <a:spcPct val="130000"/>
              </a:lnSpc>
            </a:pPr>
            <a:r>
              <a:rPr kumimoji="1" lang="zh-CN" altLang="en-US" sz="1000" b="1" dirty="0">
                <a:solidFill>
                  <a:schemeClr val="tx1">
                    <a:lumMod val="65000"/>
                    <a:lumOff val="35000"/>
                  </a:schemeClr>
                </a:solidFill>
              </a:rPr>
              <a:t>三种方式：</a:t>
            </a:r>
            <a:endParaRPr kumimoji="1" lang="en-US" altLang="zh-CN" sz="1000" b="1"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直通</a:t>
            </a:r>
            <a:endParaRPr kumimoji="1" lang="en-US" altLang="zh-CN" sz="1000"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抽象</a:t>
            </a:r>
            <a:endParaRPr kumimoji="1" lang="en-US" altLang="zh-CN" sz="1000" dirty="0">
              <a:solidFill>
                <a:schemeClr val="tx1">
                  <a:lumMod val="65000"/>
                  <a:lumOff val="35000"/>
                </a:schemeClr>
              </a:solidFill>
            </a:endParaRPr>
          </a:p>
          <a:p>
            <a:pPr marL="228600" indent="-228600">
              <a:lnSpc>
                <a:spcPct val="130000"/>
              </a:lnSpc>
              <a:buFont typeface="+mj-lt"/>
              <a:buAutoNum type="arabicPeriod"/>
            </a:pPr>
            <a:r>
              <a:rPr kumimoji="1" lang="zh-CN" altLang="en-US" sz="1000" dirty="0">
                <a:solidFill>
                  <a:schemeClr val="tx1">
                    <a:lumMod val="65000"/>
                    <a:lumOff val="35000"/>
                  </a:schemeClr>
                </a:solidFill>
              </a:rPr>
              <a:t>虚拟化</a:t>
            </a:r>
            <a:endParaRPr lang="zh-CN" altLang="en-US" sz="1000" dirty="0">
              <a:solidFill>
                <a:schemeClr val="tx1">
                  <a:lumMod val="65000"/>
                  <a:lumOff val="35000"/>
                </a:schemeClr>
              </a:solidFill>
            </a:endParaRPr>
          </a:p>
        </p:txBody>
      </p:sp>
      <p:sp>
        <p:nvSpPr>
          <p:cNvPr id="85" name="圆角矩形 84">
            <a:extLst>
              <a:ext uri="{FF2B5EF4-FFF2-40B4-BE49-F238E27FC236}">
                <a16:creationId xmlns:a16="http://schemas.microsoft.com/office/drawing/2014/main" id="{DAE3379F-F268-9D48-B934-137ADE3CC275}"/>
              </a:ext>
            </a:extLst>
          </p:cNvPr>
          <p:cNvSpPr/>
          <p:nvPr/>
        </p:nvSpPr>
        <p:spPr>
          <a:xfrm>
            <a:off x="257136" y="4244575"/>
            <a:ext cx="168242" cy="157796"/>
          </a:xfrm>
          <a:prstGeom prst="roundRect">
            <a:avLst>
              <a:gd name="adj" fmla="val 19298"/>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zh-CN" altLang="en-US" sz="1200" dirty="0">
              <a:solidFill>
                <a:schemeClr val="tx1"/>
              </a:solidFill>
            </a:endParaRPr>
          </a:p>
        </p:txBody>
      </p:sp>
      <p:sp>
        <p:nvSpPr>
          <p:cNvPr id="86" name="圆角矩形 85">
            <a:extLst>
              <a:ext uri="{FF2B5EF4-FFF2-40B4-BE49-F238E27FC236}">
                <a16:creationId xmlns:a16="http://schemas.microsoft.com/office/drawing/2014/main" id="{8B7F7A9D-1D8F-F04B-ADAE-9EC8EE85D6F9}"/>
              </a:ext>
            </a:extLst>
          </p:cNvPr>
          <p:cNvSpPr/>
          <p:nvPr/>
        </p:nvSpPr>
        <p:spPr>
          <a:xfrm>
            <a:off x="257136" y="4447104"/>
            <a:ext cx="168242" cy="157796"/>
          </a:xfrm>
          <a:prstGeom prst="roundRect">
            <a:avLst>
              <a:gd name="adj" fmla="val 1929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87" name="圆角矩形 86">
            <a:extLst>
              <a:ext uri="{FF2B5EF4-FFF2-40B4-BE49-F238E27FC236}">
                <a16:creationId xmlns:a16="http://schemas.microsoft.com/office/drawing/2014/main" id="{F1C74219-AF0E-244D-A4B0-110BA72CC7D3}"/>
              </a:ext>
            </a:extLst>
          </p:cNvPr>
          <p:cNvSpPr/>
          <p:nvPr/>
        </p:nvSpPr>
        <p:spPr>
          <a:xfrm>
            <a:off x="257136" y="4649633"/>
            <a:ext cx="168242" cy="157796"/>
          </a:xfrm>
          <a:prstGeom prst="roundRect">
            <a:avLst>
              <a:gd name="adj" fmla="val 19298"/>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94" name="任意形状 93">
            <a:extLst>
              <a:ext uri="{FF2B5EF4-FFF2-40B4-BE49-F238E27FC236}">
                <a16:creationId xmlns:a16="http://schemas.microsoft.com/office/drawing/2014/main" id="{0341CF8C-B826-864C-BA51-F4E142D86F6D}"/>
              </a:ext>
            </a:extLst>
          </p:cNvPr>
          <p:cNvSpPr/>
          <p:nvPr/>
        </p:nvSpPr>
        <p:spPr>
          <a:xfrm>
            <a:off x="257136" y="4949175"/>
            <a:ext cx="168242" cy="78867"/>
          </a:xfrm>
          <a:custGeom>
            <a:avLst/>
            <a:gdLst>
              <a:gd name="connsiteX0" fmla="*/ 0 w 168242"/>
              <a:gd name="connsiteY0" fmla="*/ 0 h 78867"/>
              <a:gd name="connsiteX1" fmla="*/ 168242 w 168242"/>
              <a:gd name="connsiteY1" fmla="*/ 0 h 78867"/>
              <a:gd name="connsiteX2" fmla="*/ 168242 w 168242"/>
              <a:gd name="connsiteY2" fmla="*/ 78867 h 78867"/>
              <a:gd name="connsiteX3" fmla="*/ 48071 w 168242"/>
              <a:gd name="connsiteY3" fmla="*/ 78867 h 78867"/>
              <a:gd name="connsiteX4" fmla="*/ 0 w 168242"/>
              <a:gd name="connsiteY4" fmla="*/ 30796 h 78867"/>
              <a:gd name="connsiteX5" fmla="*/ 0 w 168242"/>
              <a:gd name="connsiteY5" fmla="*/ 0 h 7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242" h="78867">
                <a:moveTo>
                  <a:pt x="0" y="0"/>
                </a:moveTo>
                <a:lnTo>
                  <a:pt x="168242" y="0"/>
                </a:lnTo>
                <a:lnTo>
                  <a:pt x="168242" y="78867"/>
                </a:lnTo>
                <a:lnTo>
                  <a:pt x="48071" y="78867"/>
                </a:lnTo>
                <a:lnTo>
                  <a:pt x="0" y="30796"/>
                </a:lnTo>
                <a:lnTo>
                  <a:pt x="0"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93" name="任意形状 92">
            <a:extLst>
              <a:ext uri="{FF2B5EF4-FFF2-40B4-BE49-F238E27FC236}">
                <a16:creationId xmlns:a16="http://schemas.microsoft.com/office/drawing/2014/main" id="{F4CC119F-4DE8-F348-AC2C-81FDB03EAB82}"/>
              </a:ext>
            </a:extLst>
          </p:cNvPr>
          <p:cNvSpPr/>
          <p:nvPr/>
        </p:nvSpPr>
        <p:spPr>
          <a:xfrm>
            <a:off x="257136" y="4870246"/>
            <a:ext cx="168242" cy="78929"/>
          </a:xfrm>
          <a:custGeom>
            <a:avLst/>
            <a:gdLst>
              <a:gd name="connsiteX0" fmla="*/ 0 w 168242"/>
              <a:gd name="connsiteY0" fmla="*/ 0 h 78929"/>
              <a:gd name="connsiteX1" fmla="*/ 120171 w 168242"/>
              <a:gd name="connsiteY1" fmla="*/ 0 h 78929"/>
              <a:gd name="connsiteX2" fmla="*/ 168242 w 168242"/>
              <a:gd name="connsiteY2" fmla="*/ 48071 h 78929"/>
              <a:gd name="connsiteX3" fmla="*/ 168242 w 168242"/>
              <a:gd name="connsiteY3" fmla="*/ 78929 h 78929"/>
              <a:gd name="connsiteX4" fmla="*/ 0 w 168242"/>
              <a:gd name="connsiteY4" fmla="*/ 78929 h 78929"/>
              <a:gd name="connsiteX5" fmla="*/ 0 w 168242"/>
              <a:gd name="connsiteY5" fmla="*/ 0 h 7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242" h="78929">
                <a:moveTo>
                  <a:pt x="0" y="0"/>
                </a:moveTo>
                <a:lnTo>
                  <a:pt x="120171" y="0"/>
                </a:lnTo>
                <a:lnTo>
                  <a:pt x="168242" y="48071"/>
                </a:lnTo>
                <a:lnTo>
                  <a:pt x="168242" y="78929"/>
                </a:lnTo>
                <a:lnTo>
                  <a:pt x="0" y="78929"/>
                </a:lnTo>
                <a:lnTo>
                  <a:pt x="0" y="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95" name="矩形 94">
            <a:extLst>
              <a:ext uri="{FF2B5EF4-FFF2-40B4-BE49-F238E27FC236}">
                <a16:creationId xmlns:a16="http://schemas.microsoft.com/office/drawing/2014/main" id="{E6C55296-3BC5-274F-8C9C-0C5B906491C2}"/>
              </a:ext>
            </a:extLst>
          </p:cNvPr>
          <p:cNvSpPr/>
          <p:nvPr/>
        </p:nvSpPr>
        <p:spPr>
          <a:xfrm>
            <a:off x="386438" y="4162454"/>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应用</a:t>
            </a:r>
            <a:endParaRPr lang="zh-CN" altLang="en-US" sz="1000" dirty="0">
              <a:solidFill>
                <a:schemeClr val="tx1">
                  <a:lumMod val="65000"/>
                  <a:lumOff val="35000"/>
                </a:schemeClr>
              </a:solidFill>
            </a:endParaRPr>
          </a:p>
        </p:txBody>
      </p:sp>
      <p:sp>
        <p:nvSpPr>
          <p:cNvPr id="96" name="矩形 95">
            <a:extLst>
              <a:ext uri="{FF2B5EF4-FFF2-40B4-BE49-F238E27FC236}">
                <a16:creationId xmlns:a16="http://schemas.microsoft.com/office/drawing/2014/main" id="{0702AC7E-9AD5-1B4A-AC90-3AAC0F89912D}"/>
              </a:ext>
            </a:extLst>
          </p:cNvPr>
          <p:cNvSpPr/>
          <p:nvPr/>
        </p:nvSpPr>
        <p:spPr>
          <a:xfrm>
            <a:off x="386438" y="4373628"/>
            <a:ext cx="369012" cy="271549"/>
          </a:xfrm>
          <a:prstGeom prst="rect">
            <a:avLst/>
          </a:prstGeom>
        </p:spPr>
        <p:txBody>
          <a:bodyPr wrap="none">
            <a:spAutoFit/>
          </a:bodyPr>
          <a:lstStyle/>
          <a:p>
            <a:pPr>
              <a:lnSpc>
                <a:spcPct val="130000"/>
              </a:lnSpc>
            </a:pPr>
            <a:r>
              <a:rPr kumimoji="1" lang="en-US" altLang="zh-CN" sz="1000" dirty="0">
                <a:solidFill>
                  <a:schemeClr val="tx1">
                    <a:lumMod val="65000"/>
                    <a:lumOff val="35000"/>
                  </a:schemeClr>
                </a:solidFill>
              </a:rPr>
              <a:t>OS</a:t>
            </a:r>
            <a:endParaRPr lang="zh-CN" altLang="en-US" sz="1000" dirty="0">
              <a:solidFill>
                <a:schemeClr val="tx1">
                  <a:lumMod val="65000"/>
                  <a:lumOff val="35000"/>
                </a:schemeClr>
              </a:solidFill>
            </a:endParaRPr>
          </a:p>
        </p:txBody>
      </p:sp>
      <p:sp>
        <p:nvSpPr>
          <p:cNvPr id="97" name="矩形 96">
            <a:extLst>
              <a:ext uri="{FF2B5EF4-FFF2-40B4-BE49-F238E27FC236}">
                <a16:creationId xmlns:a16="http://schemas.microsoft.com/office/drawing/2014/main" id="{F9768091-9B58-424B-8F22-2F1B27B5C23B}"/>
              </a:ext>
            </a:extLst>
          </p:cNvPr>
          <p:cNvSpPr/>
          <p:nvPr/>
        </p:nvSpPr>
        <p:spPr>
          <a:xfrm>
            <a:off x="386438" y="4584802"/>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硬件</a:t>
            </a:r>
            <a:endParaRPr lang="zh-CN" altLang="en-US" sz="1000" dirty="0">
              <a:solidFill>
                <a:schemeClr val="tx1">
                  <a:lumMod val="65000"/>
                  <a:lumOff val="35000"/>
                </a:schemeClr>
              </a:solidFill>
            </a:endParaRPr>
          </a:p>
        </p:txBody>
      </p:sp>
      <p:sp>
        <p:nvSpPr>
          <p:cNvPr id="98" name="矩形 97">
            <a:extLst>
              <a:ext uri="{FF2B5EF4-FFF2-40B4-BE49-F238E27FC236}">
                <a16:creationId xmlns:a16="http://schemas.microsoft.com/office/drawing/2014/main" id="{A87B42A7-F8D7-7B47-95E3-487A34B10CFA}"/>
              </a:ext>
            </a:extLst>
          </p:cNvPr>
          <p:cNvSpPr/>
          <p:nvPr/>
        </p:nvSpPr>
        <p:spPr>
          <a:xfrm>
            <a:off x="386438" y="4795977"/>
            <a:ext cx="441146" cy="272639"/>
          </a:xfrm>
          <a:prstGeom prst="rect">
            <a:avLst/>
          </a:prstGeom>
        </p:spPr>
        <p:txBody>
          <a:bodyPr wrap="none">
            <a:spAutoFit/>
          </a:bodyPr>
          <a:lstStyle/>
          <a:p>
            <a:pPr>
              <a:lnSpc>
                <a:spcPct val="130000"/>
              </a:lnSpc>
            </a:pPr>
            <a:r>
              <a:rPr kumimoji="1" lang="zh-CN" altLang="en-US" sz="1000" dirty="0">
                <a:solidFill>
                  <a:schemeClr val="tx1">
                    <a:lumMod val="65000"/>
                    <a:lumOff val="35000"/>
                  </a:schemeClr>
                </a:solidFill>
              </a:rPr>
              <a:t>接口</a:t>
            </a:r>
            <a:endParaRPr lang="zh-CN" altLang="en-US" sz="1000" dirty="0">
              <a:solidFill>
                <a:schemeClr val="tx1">
                  <a:lumMod val="65000"/>
                  <a:lumOff val="35000"/>
                </a:schemeClr>
              </a:solidFill>
            </a:endParaRPr>
          </a:p>
        </p:txBody>
      </p:sp>
      <p:sp>
        <p:nvSpPr>
          <p:cNvPr id="2" name="矩形 1">
            <a:extLst>
              <a:ext uri="{FF2B5EF4-FFF2-40B4-BE49-F238E27FC236}">
                <a16:creationId xmlns:a16="http://schemas.microsoft.com/office/drawing/2014/main" id="{EA14C135-4045-0042-8E59-A0A64C64ACFD}"/>
              </a:ext>
            </a:extLst>
          </p:cNvPr>
          <p:cNvSpPr/>
          <p:nvPr/>
        </p:nvSpPr>
        <p:spPr>
          <a:xfrm>
            <a:off x="1187624" y="1133887"/>
            <a:ext cx="595035" cy="215444"/>
          </a:xfrm>
          <a:prstGeom prst="rect">
            <a:avLst/>
          </a:prstGeom>
        </p:spPr>
        <p:txBody>
          <a:bodyPr wrap="none">
            <a:spAutoFit/>
          </a:bodyPr>
          <a:lstStyle/>
          <a:p>
            <a:r>
              <a:rPr kumimoji="1" lang="zh-CN" altLang="en-US" sz="800" dirty="0">
                <a:solidFill>
                  <a:schemeClr val="accent1"/>
                </a:solidFill>
              </a:rPr>
              <a:t>系统调用</a:t>
            </a:r>
            <a:endParaRPr lang="zh-CN" altLang="en-US" sz="800" dirty="0">
              <a:solidFill>
                <a:schemeClr val="accent1"/>
              </a:solidFill>
            </a:endParaRPr>
          </a:p>
        </p:txBody>
      </p:sp>
      <p:sp>
        <p:nvSpPr>
          <p:cNvPr id="88" name="矩形 87">
            <a:extLst>
              <a:ext uri="{FF2B5EF4-FFF2-40B4-BE49-F238E27FC236}">
                <a16:creationId xmlns:a16="http://schemas.microsoft.com/office/drawing/2014/main" id="{26472F38-1A09-A34A-A17D-320C8A784960}"/>
              </a:ext>
            </a:extLst>
          </p:cNvPr>
          <p:cNvSpPr/>
          <p:nvPr/>
        </p:nvSpPr>
        <p:spPr>
          <a:xfrm>
            <a:off x="2453576" y="1133887"/>
            <a:ext cx="606256" cy="215444"/>
          </a:xfrm>
          <a:prstGeom prst="rect">
            <a:avLst/>
          </a:prstGeom>
        </p:spPr>
        <p:txBody>
          <a:bodyPr wrap="none">
            <a:spAutoFit/>
          </a:bodyPr>
          <a:lstStyle/>
          <a:p>
            <a:r>
              <a:rPr kumimoji="1" lang="en-US" altLang="zh-CN" sz="800" dirty="0">
                <a:solidFill>
                  <a:schemeClr val="accent3"/>
                </a:solidFill>
              </a:rPr>
              <a:t>CPU</a:t>
            </a:r>
            <a:r>
              <a:rPr kumimoji="1" lang="zh-CN" altLang="en-US" sz="800" dirty="0">
                <a:solidFill>
                  <a:schemeClr val="accent3"/>
                </a:solidFill>
              </a:rPr>
              <a:t>指令</a:t>
            </a:r>
          </a:p>
        </p:txBody>
      </p:sp>
      <p:sp>
        <p:nvSpPr>
          <p:cNvPr id="89" name="矩形 88">
            <a:extLst>
              <a:ext uri="{FF2B5EF4-FFF2-40B4-BE49-F238E27FC236}">
                <a16:creationId xmlns:a16="http://schemas.microsoft.com/office/drawing/2014/main" id="{F8CB514C-637B-C744-81BD-F2E868DEBB7D}"/>
              </a:ext>
            </a:extLst>
          </p:cNvPr>
          <p:cNvSpPr/>
          <p:nvPr/>
        </p:nvSpPr>
        <p:spPr>
          <a:xfrm>
            <a:off x="3776225" y="1133887"/>
            <a:ext cx="595035" cy="215444"/>
          </a:xfrm>
          <a:prstGeom prst="rect">
            <a:avLst/>
          </a:prstGeom>
        </p:spPr>
        <p:txBody>
          <a:bodyPr wrap="none">
            <a:spAutoFit/>
          </a:bodyPr>
          <a:lstStyle/>
          <a:p>
            <a:r>
              <a:rPr kumimoji="1" lang="zh-CN" altLang="en-US" sz="800" dirty="0">
                <a:solidFill>
                  <a:schemeClr val="accent1"/>
                </a:solidFill>
              </a:rPr>
              <a:t>系统调用</a:t>
            </a:r>
            <a:endParaRPr lang="zh-CN" altLang="en-US" sz="800" dirty="0">
              <a:solidFill>
                <a:schemeClr val="accent1"/>
              </a:solidFill>
            </a:endParaRPr>
          </a:p>
        </p:txBody>
      </p:sp>
      <p:sp>
        <p:nvSpPr>
          <p:cNvPr id="90" name="矩形 89">
            <a:extLst>
              <a:ext uri="{FF2B5EF4-FFF2-40B4-BE49-F238E27FC236}">
                <a16:creationId xmlns:a16="http://schemas.microsoft.com/office/drawing/2014/main" id="{AC8C33E2-E94E-9C4A-B669-CDB00A32EDD9}"/>
              </a:ext>
            </a:extLst>
          </p:cNvPr>
          <p:cNvSpPr/>
          <p:nvPr/>
        </p:nvSpPr>
        <p:spPr>
          <a:xfrm>
            <a:off x="5012390" y="1133887"/>
            <a:ext cx="606256" cy="215444"/>
          </a:xfrm>
          <a:prstGeom prst="rect">
            <a:avLst/>
          </a:prstGeom>
        </p:spPr>
        <p:txBody>
          <a:bodyPr wrap="none">
            <a:spAutoFit/>
          </a:bodyPr>
          <a:lstStyle/>
          <a:p>
            <a:r>
              <a:rPr kumimoji="1" lang="en-US" altLang="zh-CN" sz="800" dirty="0">
                <a:solidFill>
                  <a:schemeClr val="accent3"/>
                </a:solidFill>
              </a:rPr>
              <a:t>CPU</a:t>
            </a:r>
            <a:r>
              <a:rPr kumimoji="1" lang="zh-CN" altLang="en-US" sz="800" dirty="0">
                <a:solidFill>
                  <a:schemeClr val="accent3"/>
                </a:solidFill>
              </a:rPr>
              <a:t>指令</a:t>
            </a:r>
          </a:p>
        </p:txBody>
      </p:sp>
      <p:sp>
        <p:nvSpPr>
          <p:cNvPr id="91" name="矩形 90">
            <a:extLst>
              <a:ext uri="{FF2B5EF4-FFF2-40B4-BE49-F238E27FC236}">
                <a16:creationId xmlns:a16="http://schemas.microsoft.com/office/drawing/2014/main" id="{89824409-4A65-CD44-9EE8-178C75CA2176}"/>
              </a:ext>
            </a:extLst>
          </p:cNvPr>
          <p:cNvSpPr/>
          <p:nvPr/>
        </p:nvSpPr>
        <p:spPr>
          <a:xfrm>
            <a:off x="6963935" y="1133887"/>
            <a:ext cx="632397" cy="215444"/>
          </a:xfrm>
          <a:prstGeom prst="rect">
            <a:avLst/>
          </a:prstGeom>
        </p:spPr>
        <p:txBody>
          <a:bodyPr wrap="square">
            <a:spAutoFit/>
          </a:bodyPr>
          <a:lstStyle/>
          <a:p>
            <a:pPr algn="ctr"/>
            <a:r>
              <a:rPr kumimoji="1" lang="zh-CN" altLang="en-US" sz="800" dirty="0">
                <a:solidFill>
                  <a:schemeClr val="accent1"/>
                </a:solidFill>
              </a:rPr>
              <a:t>系统调用</a:t>
            </a:r>
            <a:endParaRPr lang="zh-CN" altLang="en-US" sz="800" dirty="0">
              <a:solidFill>
                <a:schemeClr val="accent1"/>
              </a:solidFill>
            </a:endParaRPr>
          </a:p>
        </p:txBody>
      </p:sp>
      <p:sp>
        <p:nvSpPr>
          <p:cNvPr id="3" name="左大括号 2">
            <a:extLst>
              <a:ext uri="{FF2B5EF4-FFF2-40B4-BE49-F238E27FC236}">
                <a16:creationId xmlns:a16="http://schemas.microsoft.com/office/drawing/2014/main" id="{52753F93-0BC1-6E4F-829D-52732B9CC3A7}"/>
              </a:ext>
            </a:extLst>
          </p:cNvPr>
          <p:cNvSpPr/>
          <p:nvPr/>
        </p:nvSpPr>
        <p:spPr>
          <a:xfrm rot="16200000">
            <a:off x="2304225" y="4151130"/>
            <a:ext cx="167378" cy="2256559"/>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2" name="左大括号 91">
            <a:extLst>
              <a:ext uri="{FF2B5EF4-FFF2-40B4-BE49-F238E27FC236}">
                <a16:creationId xmlns:a16="http://schemas.microsoft.com/office/drawing/2014/main" id="{B685CB50-6DC8-4846-9DE5-072B4B793EC0}"/>
              </a:ext>
            </a:extLst>
          </p:cNvPr>
          <p:cNvSpPr/>
          <p:nvPr/>
        </p:nvSpPr>
        <p:spPr>
          <a:xfrm rot="16200000">
            <a:off x="4870444" y="4151130"/>
            <a:ext cx="167378" cy="2256561"/>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9" name="左大括号 98">
            <a:extLst>
              <a:ext uri="{FF2B5EF4-FFF2-40B4-BE49-F238E27FC236}">
                <a16:creationId xmlns:a16="http://schemas.microsoft.com/office/drawing/2014/main" id="{00DA2494-2044-C841-AB6E-40F8B5176A06}"/>
              </a:ext>
            </a:extLst>
          </p:cNvPr>
          <p:cNvSpPr/>
          <p:nvPr/>
        </p:nvSpPr>
        <p:spPr>
          <a:xfrm rot="16200000">
            <a:off x="7432273" y="4152192"/>
            <a:ext cx="167378" cy="2256560"/>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0" name="左大括号 99">
            <a:extLst>
              <a:ext uri="{FF2B5EF4-FFF2-40B4-BE49-F238E27FC236}">
                <a16:creationId xmlns:a16="http://schemas.microsoft.com/office/drawing/2014/main" id="{145F1A83-7B97-FA45-BF3A-9F15FFF1A9F0}"/>
              </a:ext>
            </a:extLst>
          </p:cNvPr>
          <p:cNvSpPr/>
          <p:nvPr/>
        </p:nvSpPr>
        <p:spPr>
          <a:xfrm>
            <a:off x="921543" y="647279"/>
            <a:ext cx="167378" cy="977958"/>
          </a:xfrm>
          <a:prstGeom prst="leftBrace">
            <a:avLst>
              <a:gd name="adj1" fmla="val 47215"/>
              <a:gd name="adj2" fmla="val 50000"/>
            </a:avLst>
          </a:prstGeom>
          <a:ln>
            <a:solidFill>
              <a:srgbClr val="2121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1" name="矩形 100">
            <a:extLst>
              <a:ext uri="{FF2B5EF4-FFF2-40B4-BE49-F238E27FC236}">
                <a16:creationId xmlns:a16="http://schemas.microsoft.com/office/drawing/2014/main" id="{F09D29E5-76E2-9D4A-9B43-CA15055E185E}"/>
              </a:ext>
            </a:extLst>
          </p:cNvPr>
          <p:cNvSpPr/>
          <p:nvPr/>
        </p:nvSpPr>
        <p:spPr>
          <a:xfrm>
            <a:off x="142933" y="992962"/>
            <a:ext cx="800219"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第一部分</a:t>
            </a:r>
          </a:p>
        </p:txBody>
      </p:sp>
      <p:sp>
        <p:nvSpPr>
          <p:cNvPr id="102" name="矩形 101">
            <a:extLst>
              <a:ext uri="{FF2B5EF4-FFF2-40B4-BE49-F238E27FC236}">
                <a16:creationId xmlns:a16="http://schemas.microsoft.com/office/drawing/2014/main" id="{62980C0A-55A9-8546-9FF1-000C1C44B7F1}"/>
              </a:ext>
            </a:extLst>
          </p:cNvPr>
          <p:cNvSpPr/>
          <p:nvPr/>
        </p:nvSpPr>
        <p:spPr>
          <a:xfrm>
            <a:off x="1982850" y="5380501"/>
            <a:ext cx="800219"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第三部分</a:t>
            </a:r>
          </a:p>
        </p:txBody>
      </p:sp>
      <p:sp>
        <p:nvSpPr>
          <p:cNvPr id="103" name="矩形 102">
            <a:extLst>
              <a:ext uri="{FF2B5EF4-FFF2-40B4-BE49-F238E27FC236}">
                <a16:creationId xmlns:a16="http://schemas.microsoft.com/office/drawing/2014/main" id="{AE1F28CA-9763-F24D-9706-66C159925891}"/>
              </a:ext>
            </a:extLst>
          </p:cNvPr>
          <p:cNvSpPr/>
          <p:nvPr/>
        </p:nvSpPr>
        <p:spPr>
          <a:xfrm>
            <a:off x="4540534" y="5371613"/>
            <a:ext cx="800220"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第二部分</a:t>
            </a:r>
          </a:p>
        </p:txBody>
      </p:sp>
      <p:sp>
        <p:nvSpPr>
          <p:cNvPr id="104" name="矩形 103">
            <a:extLst>
              <a:ext uri="{FF2B5EF4-FFF2-40B4-BE49-F238E27FC236}">
                <a16:creationId xmlns:a16="http://schemas.microsoft.com/office/drawing/2014/main" id="{0FA0B291-95FA-E44F-982A-90C7B453C11F}"/>
              </a:ext>
            </a:extLst>
          </p:cNvPr>
          <p:cNvSpPr/>
          <p:nvPr/>
        </p:nvSpPr>
        <p:spPr>
          <a:xfrm>
            <a:off x="7135444" y="5371613"/>
            <a:ext cx="800219"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第四部分</a:t>
            </a:r>
          </a:p>
        </p:txBody>
      </p:sp>
      <p:sp>
        <p:nvSpPr>
          <p:cNvPr id="105" name="矩形 104">
            <a:extLst>
              <a:ext uri="{FF2B5EF4-FFF2-40B4-BE49-F238E27FC236}">
                <a16:creationId xmlns:a16="http://schemas.microsoft.com/office/drawing/2014/main" id="{B9E0E50C-ABD7-B04F-83CF-CDCBC9E6D13E}"/>
              </a:ext>
            </a:extLst>
          </p:cNvPr>
          <p:cNvSpPr/>
          <p:nvPr/>
        </p:nvSpPr>
        <p:spPr>
          <a:xfrm>
            <a:off x="107504" y="5368893"/>
            <a:ext cx="1261884" cy="276999"/>
          </a:xfrm>
          <a:prstGeom prst="rect">
            <a:avLst/>
          </a:prstGeom>
          <a:noFill/>
        </p:spPr>
        <p:txBody>
          <a:bodyPr wrap="none">
            <a:spAutoFit/>
          </a:bodyPr>
          <a:lstStyle/>
          <a:p>
            <a:pPr algn="ctr"/>
            <a:r>
              <a:rPr kumimoji="1" lang="zh-CN" altLang="en-US" sz="1200" b="1" dirty="0">
                <a:solidFill>
                  <a:schemeClr val="tx1">
                    <a:lumMod val="65000"/>
                    <a:lumOff val="35000"/>
                  </a:schemeClr>
                </a:solidFill>
              </a:rPr>
              <a:t>第五部分：进阶</a:t>
            </a:r>
          </a:p>
        </p:txBody>
      </p:sp>
    </p:spTree>
    <p:extLst>
      <p:ext uri="{BB962C8B-B14F-4D97-AF65-F5344CB8AC3E}">
        <p14:creationId xmlns:p14="http://schemas.microsoft.com/office/powerpoint/2010/main" val="11184866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70BC234-A55E-8649-A2C3-3ADBF9B7EFD4}"/>
              </a:ext>
            </a:extLst>
          </p:cNvPr>
          <p:cNvSpPr>
            <a:spLocks noGrp="1"/>
          </p:cNvSpPr>
          <p:nvPr>
            <p:ph idx="1"/>
          </p:nvPr>
        </p:nvSpPr>
        <p:spPr>
          <a:xfrm>
            <a:off x="457200" y="1333500"/>
            <a:ext cx="5987008" cy="4152633"/>
          </a:xfrm>
        </p:spPr>
        <p:txBody>
          <a:bodyPr>
            <a:normAutofit/>
          </a:bodyPr>
          <a:lstStyle/>
          <a:p>
            <a:r>
              <a:rPr kumimoji="1" lang="en-US" altLang="zh-CN" sz="2000" dirty="0"/>
              <a:t>50%</a:t>
            </a:r>
            <a:r>
              <a:rPr kumimoji="1" lang="zh-CN" altLang="en-US" sz="2000" dirty="0"/>
              <a:t>：期末考试</a:t>
            </a:r>
            <a:endParaRPr kumimoji="1" lang="en-US" altLang="zh-CN" sz="2000" dirty="0"/>
          </a:p>
          <a:p>
            <a:r>
              <a:rPr kumimoji="1" lang="en-US" altLang="zh-CN" sz="2000" dirty="0"/>
              <a:t>40%</a:t>
            </a:r>
            <a:r>
              <a:rPr kumimoji="1" lang="zh-CN" altLang="en-US" sz="2000" dirty="0"/>
              <a:t>：</a:t>
            </a:r>
            <a:r>
              <a:rPr kumimoji="1" lang="en-US" altLang="zh-CN" sz="2000" dirty="0"/>
              <a:t>Lab</a:t>
            </a:r>
          </a:p>
          <a:p>
            <a:pPr lvl="1"/>
            <a:r>
              <a:rPr kumimoji="1" lang="zh-CN" altLang="en-US" sz="1800" dirty="0"/>
              <a:t>热身：</a:t>
            </a:r>
            <a:r>
              <a:rPr kumimoji="1" lang="en-US" altLang="zh-CN" sz="1800" dirty="0"/>
              <a:t>ARM</a:t>
            </a:r>
            <a:r>
              <a:rPr kumimoji="1" lang="zh-CN" altLang="en-US" sz="1800" dirty="0"/>
              <a:t>汇编拆炸弹</a:t>
            </a:r>
            <a:endParaRPr kumimoji="1" lang="en-US" altLang="zh-CN" sz="1800" dirty="0"/>
          </a:p>
          <a:p>
            <a:pPr lvl="1"/>
            <a:r>
              <a:rPr kumimoji="1" lang="en-US" altLang="zh-CN" sz="1800" dirty="0"/>
              <a:t>Missing</a:t>
            </a:r>
            <a:r>
              <a:rPr kumimoji="1" lang="zh-CN" altLang="en-US" sz="1800" dirty="0"/>
              <a:t> </a:t>
            </a:r>
            <a:r>
              <a:rPr kumimoji="1" lang="en-US" altLang="zh-CN" sz="1800" dirty="0"/>
              <a:t>Labs</a:t>
            </a:r>
          </a:p>
          <a:p>
            <a:pPr lvl="1"/>
            <a:r>
              <a:rPr kumimoji="1" lang="zh-CN" altLang="en-US" sz="1800" dirty="0"/>
              <a:t>在</a:t>
            </a:r>
            <a:r>
              <a:rPr kumimoji="1" lang="en-US" altLang="zh-CN" sz="1800" dirty="0"/>
              <a:t>ARM64</a:t>
            </a:r>
            <a:r>
              <a:rPr kumimoji="1" lang="zh-CN" altLang="en-US" sz="1800" dirty="0"/>
              <a:t>平台上实现一个小的微内核架构</a:t>
            </a:r>
            <a:r>
              <a:rPr kumimoji="1" lang="en-US" altLang="zh-CN" sz="1800" dirty="0"/>
              <a:t>OS</a:t>
            </a:r>
            <a:r>
              <a:rPr kumimoji="1" lang="zh-CN" altLang="en-US" sz="1800" dirty="0"/>
              <a:t> </a:t>
            </a:r>
            <a:r>
              <a:rPr kumimoji="1" lang="en-US" altLang="zh-CN" sz="1800" dirty="0"/>
              <a:t>(4</a:t>
            </a:r>
            <a:r>
              <a:rPr kumimoji="1" lang="zh-CN" altLang="en-US" sz="1800" dirty="0"/>
              <a:t>个</a:t>
            </a:r>
            <a:r>
              <a:rPr kumimoji="1" lang="en-US" altLang="zh-CN" sz="1800" dirty="0"/>
              <a:t>)</a:t>
            </a:r>
            <a:r>
              <a:rPr kumimoji="1" lang="zh-CN" altLang="en-US" sz="1800" dirty="0"/>
              <a:t> </a:t>
            </a:r>
            <a:endParaRPr kumimoji="1" lang="en-US" altLang="zh-CN" sz="1800" dirty="0"/>
          </a:p>
          <a:p>
            <a:r>
              <a:rPr kumimoji="1" lang="en-US" altLang="zh-CN" sz="2000" dirty="0"/>
              <a:t>10%</a:t>
            </a:r>
            <a:r>
              <a:rPr kumimoji="1" lang="zh-CN" altLang="en-US" sz="2000" dirty="0"/>
              <a:t>：课堂 </a:t>
            </a:r>
            <a:r>
              <a:rPr kumimoji="1" lang="en-US" altLang="zh-CN" sz="2000" dirty="0"/>
              <a:t>quiz</a:t>
            </a:r>
            <a:r>
              <a:rPr kumimoji="1" lang="zh-CN" altLang="en-US" sz="2000" dirty="0"/>
              <a:t> </a:t>
            </a:r>
            <a:r>
              <a:rPr kumimoji="1" lang="en-US" altLang="zh-CN" sz="2000" dirty="0"/>
              <a:t>x</a:t>
            </a:r>
            <a:r>
              <a:rPr kumimoji="1" lang="zh-CN" altLang="en-US" sz="2000" dirty="0"/>
              <a:t> </a:t>
            </a:r>
            <a:r>
              <a:rPr kumimoji="1" lang="en-US" altLang="zh-CN" sz="2000" dirty="0"/>
              <a:t>2</a:t>
            </a:r>
          </a:p>
        </p:txBody>
      </p:sp>
      <p:sp>
        <p:nvSpPr>
          <p:cNvPr id="4" name="标题 3">
            <a:extLst>
              <a:ext uri="{FF2B5EF4-FFF2-40B4-BE49-F238E27FC236}">
                <a16:creationId xmlns:a16="http://schemas.microsoft.com/office/drawing/2014/main" id="{24E0CF7E-31E0-DC42-B02E-63C946CC830F}"/>
              </a:ext>
            </a:extLst>
          </p:cNvPr>
          <p:cNvSpPr>
            <a:spLocks noGrp="1"/>
          </p:cNvSpPr>
          <p:nvPr>
            <p:ph type="title"/>
          </p:nvPr>
        </p:nvSpPr>
        <p:spPr/>
        <p:txBody>
          <a:bodyPr/>
          <a:lstStyle/>
          <a:p>
            <a:r>
              <a:rPr kumimoji="1" lang="zh-CN" altLang="en-US" dirty="0"/>
              <a:t>课程评分（拟定）</a:t>
            </a:r>
          </a:p>
        </p:txBody>
      </p:sp>
      <p:pic>
        <p:nvPicPr>
          <p:cNvPr id="6" name="图片 5">
            <a:extLst>
              <a:ext uri="{FF2B5EF4-FFF2-40B4-BE49-F238E27FC236}">
                <a16:creationId xmlns:a16="http://schemas.microsoft.com/office/drawing/2014/main" id="{EB166FA5-34F6-0ADA-2998-528BBA15E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224" y="409228"/>
            <a:ext cx="1742599" cy="2331236"/>
          </a:xfrm>
          <a:prstGeom prst="rect">
            <a:avLst/>
          </a:prstGeom>
        </p:spPr>
      </p:pic>
      <p:sp>
        <p:nvSpPr>
          <p:cNvPr id="7" name="矩形 6">
            <a:extLst>
              <a:ext uri="{FF2B5EF4-FFF2-40B4-BE49-F238E27FC236}">
                <a16:creationId xmlns:a16="http://schemas.microsoft.com/office/drawing/2014/main" id="{C20433D8-54E7-E41E-187B-468FB168B2E6}"/>
              </a:ext>
            </a:extLst>
          </p:cNvPr>
          <p:cNvSpPr/>
          <p:nvPr/>
        </p:nvSpPr>
        <p:spPr>
          <a:xfrm>
            <a:off x="1115616" y="4297660"/>
            <a:ext cx="6633867" cy="920573"/>
          </a:xfrm>
          <a:prstGeom prst="rect">
            <a:avLst/>
          </a:prstGeom>
        </p:spPr>
        <p:txBody>
          <a:bodyPr wrap="none">
            <a:spAutoFit/>
          </a:bodyPr>
          <a:lstStyle/>
          <a:p>
            <a:pPr algn="ctr">
              <a:lnSpc>
                <a:spcPct val="150000"/>
              </a:lnSpc>
            </a:pPr>
            <a:r>
              <a:rPr lang="zh-CN" altLang="en-US" sz="2000" b="1" dirty="0">
                <a:solidFill>
                  <a:srgbClr val="C00000"/>
                </a:solidFill>
                <a:latin typeface="Microsoft YaHei" panose="020B0503020204020204" pitchFamily="34" charset="-122"/>
                <a:ea typeface="Microsoft YaHei" panose="020B0503020204020204" pitchFamily="34" charset="-122"/>
              </a:rPr>
              <a:t>“</a:t>
            </a:r>
            <a:r>
              <a:rPr lang="en-US" altLang="zh-CN" sz="2000" b="1" dirty="0">
                <a:solidFill>
                  <a:srgbClr val="C00000"/>
                </a:solidFill>
                <a:latin typeface="Microsoft YaHei" panose="020B0503020204020204" pitchFamily="34" charset="-122"/>
                <a:ea typeface="Microsoft YaHei" panose="020B0503020204020204" pitchFamily="34" charset="-122"/>
              </a:rPr>
              <a:t>What</a:t>
            </a:r>
            <a:r>
              <a:rPr lang="zh-CN" altLang="en-US" sz="2000" b="1" dirty="0">
                <a:solidFill>
                  <a:srgbClr val="C00000"/>
                </a:solidFill>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I</a:t>
            </a:r>
            <a:r>
              <a:rPr lang="zh-CN" altLang="en-US" sz="2000" b="1" dirty="0">
                <a:solidFill>
                  <a:srgbClr val="C00000"/>
                </a:solidFill>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cannot</a:t>
            </a:r>
            <a:r>
              <a:rPr lang="zh-CN" altLang="en-US" sz="2000" b="1" dirty="0">
                <a:solidFill>
                  <a:srgbClr val="C00000"/>
                </a:solidFill>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create,</a:t>
            </a:r>
            <a:r>
              <a:rPr lang="zh-CN" altLang="en-US" sz="2000" b="1" dirty="0">
                <a:solidFill>
                  <a:srgbClr val="C00000"/>
                </a:solidFill>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I</a:t>
            </a:r>
            <a:r>
              <a:rPr lang="zh-CN" altLang="en-US" sz="2000" b="1" dirty="0">
                <a:solidFill>
                  <a:srgbClr val="C00000"/>
                </a:solidFill>
                <a:latin typeface="Microsoft YaHei" panose="020B0503020204020204" pitchFamily="34" charset="-122"/>
                <a:ea typeface="Microsoft YaHei" panose="020B0503020204020204" pitchFamily="34" charset="-122"/>
              </a:rPr>
              <a:t> </a:t>
            </a:r>
            <a:r>
              <a:rPr lang="en-US" altLang="zh-CN" sz="2000" b="1" dirty="0">
                <a:solidFill>
                  <a:srgbClr val="C00000"/>
                </a:solidFill>
                <a:latin typeface="Microsoft YaHei" panose="020B0503020204020204" pitchFamily="34" charset="-122"/>
                <a:ea typeface="Microsoft YaHei" panose="020B0503020204020204" pitchFamily="34" charset="-122"/>
              </a:rPr>
              <a:t>do not understand</a:t>
            </a:r>
            <a:r>
              <a:rPr lang="zh-CN" altLang="en-US" sz="2000" b="1" dirty="0">
                <a:solidFill>
                  <a:srgbClr val="C00000"/>
                </a:solidFill>
                <a:latin typeface="Microsoft YaHei" panose="020B0503020204020204" pitchFamily="34" charset="-122"/>
                <a:ea typeface="Microsoft YaHei" panose="020B0503020204020204" pitchFamily="34" charset="-122"/>
              </a:rPr>
              <a:t>” </a:t>
            </a:r>
            <a:endParaRPr lang="en-US" altLang="zh-CN" sz="2000" b="1" dirty="0">
              <a:solidFill>
                <a:srgbClr val="C00000"/>
              </a:solidFill>
              <a:latin typeface="Microsoft YaHei" panose="020B0503020204020204" pitchFamily="34" charset="-122"/>
              <a:ea typeface="Microsoft YaHei" panose="020B0503020204020204" pitchFamily="34" charset="-122"/>
            </a:endParaRPr>
          </a:p>
          <a:p>
            <a:pPr algn="r">
              <a:lnSpc>
                <a:spcPct val="150000"/>
              </a:lnSpc>
            </a:pPr>
            <a:r>
              <a:rPr lang="en-US" altLang="zh-CN" b="1" dirty="0">
                <a:solidFill>
                  <a:srgbClr val="C00000"/>
                </a:solidFill>
                <a:latin typeface="Microsoft YaHei" panose="020B0503020204020204" pitchFamily="34" charset="-122"/>
                <a:ea typeface="Microsoft YaHei" panose="020B0503020204020204" pitchFamily="34" charset="-122"/>
              </a:rPr>
              <a:t>——</a:t>
            </a:r>
            <a:r>
              <a:rPr lang="zh-CN" altLang="en-US" b="1" dirty="0">
                <a:solidFill>
                  <a:srgbClr val="C00000"/>
                </a:solidFill>
                <a:latin typeface="Microsoft YaHei" panose="020B0503020204020204" pitchFamily="34" charset="-122"/>
                <a:ea typeface="Microsoft YaHei" panose="020B0503020204020204" pitchFamily="34" charset="-122"/>
              </a:rPr>
              <a:t> </a:t>
            </a:r>
            <a:r>
              <a:rPr lang="en-US" altLang="zh-CN" dirty="0">
                <a:solidFill>
                  <a:srgbClr val="C00000"/>
                </a:solidFill>
                <a:latin typeface="Microsoft YaHei" panose="020B0503020204020204" pitchFamily="34" charset="-122"/>
                <a:ea typeface="Microsoft YaHei" panose="020B0503020204020204" pitchFamily="34" charset="-122"/>
              </a:rPr>
              <a:t>Richard </a:t>
            </a:r>
            <a:r>
              <a:rPr lang="en-US" altLang="zh-CN" dirty="0" err="1">
                <a:solidFill>
                  <a:srgbClr val="C00000"/>
                </a:solidFill>
                <a:latin typeface="Microsoft YaHei" panose="020B0503020204020204" pitchFamily="34" charset="-122"/>
                <a:ea typeface="Microsoft YaHei" panose="020B0503020204020204" pitchFamily="34" charset="-122"/>
              </a:rPr>
              <a:t>Fynman</a:t>
            </a:r>
            <a:r>
              <a:rPr lang="en-US" altLang="zh-CN" dirty="0">
                <a:solidFill>
                  <a:srgbClr val="C00000"/>
                </a:solidFill>
                <a:latin typeface="Microsoft YaHei" panose="020B0503020204020204" pitchFamily="34" charset="-122"/>
                <a:ea typeface="Microsoft YaHei" panose="020B0503020204020204" pitchFamily="34" charset="-122"/>
              </a:rPr>
              <a:t> (CIT)</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57172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pen-door">
            <a:extLst>
              <a:ext uri="{FF2B5EF4-FFF2-40B4-BE49-F238E27FC236}">
                <a16:creationId xmlns:a16="http://schemas.microsoft.com/office/drawing/2014/main" id="{C160EE34-E2E2-9F4D-A1D2-42726CEDC4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8560" y="-70990"/>
            <a:ext cx="10428281" cy="585698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3">
            <a:extLst>
              <a:ext uri="{FF2B5EF4-FFF2-40B4-BE49-F238E27FC236}">
                <a16:creationId xmlns:a16="http://schemas.microsoft.com/office/drawing/2014/main" id="{FC3BB8A6-19B6-4349-969B-CDCFD4EC8C58}"/>
              </a:ext>
            </a:extLst>
          </p:cNvPr>
          <p:cNvSpPr>
            <a:spLocks noGrp="1"/>
          </p:cNvSpPr>
          <p:nvPr>
            <p:ph type="title"/>
          </p:nvPr>
        </p:nvSpPr>
        <p:spPr>
          <a:xfrm>
            <a:off x="2267744" y="1849388"/>
            <a:ext cx="4913646" cy="1512168"/>
          </a:xfrm>
        </p:spPr>
        <p:txBody>
          <a:bodyPr>
            <a:noAutofit/>
          </a:bodyPr>
          <a:lstStyle/>
          <a:p>
            <a:pPr algn="ctr">
              <a:lnSpc>
                <a:spcPct val="150000"/>
              </a:lnSpc>
            </a:pPr>
            <a:r>
              <a:rPr kumimoji="1" lang="zh-CN" altLang="en-US" sz="2400" dirty="0"/>
              <a:t>欢迎进入</a:t>
            </a:r>
            <a:br>
              <a:rPr kumimoji="1" lang="en-US" altLang="zh-CN" sz="2400" dirty="0"/>
            </a:br>
            <a:r>
              <a:rPr kumimoji="1" lang="zh-CN" altLang="en-US" sz="2400" dirty="0"/>
              <a:t>操作系统的世界</a:t>
            </a:r>
          </a:p>
        </p:txBody>
      </p:sp>
    </p:spTree>
    <p:extLst>
      <p:ext uri="{BB962C8B-B14F-4D97-AF65-F5344CB8AC3E}">
        <p14:creationId xmlns:p14="http://schemas.microsoft.com/office/powerpoint/2010/main" val="1259084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3E066D-4830-0647-B165-396CA46960FF}"/>
              </a:ext>
            </a:extLst>
          </p:cNvPr>
          <p:cNvSpPr>
            <a:spLocks noGrp="1"/>
          </p:cNvSpPr>
          <p:nvPr>
            <p:ph type="title"/>
          </p:nvPr>
        </p:nvSpPr>
        <p:spPr/>
        <p:txBody>
          <a:bodyPr/>
          <a:lstStyle/>
          <a:p>
            <a:r>
              <a:rPr kumimoji="1" lang="en-US" altLang="zh-CN" dirty="0"/>
              <a:t>1.</a:t>
            </a:r>
            <a:r>
              <a:rPr kumimoji="1" lang="zh-CN" altLang="en-US" dirty="0"/>
              <a:t> 有助于更好地理解底层发生了什么</a:t>
            </a:r>
          </a:p>
        </p:txBody>
      </p:sp>
      <p:sp>
        <p:nvSpPr>
          <p:cNvPr id="4" name="灯片编号占位符 3">
            <a:extLst>
              <a:ext uri="{FF2B5EF4-FFF2-40B4-BE49-F238E27FC236}">
                <a16:creationId xmlns:a16="http://schemas.microsoft.com/office/drawing/2014/main" id="{F564ACA7-F543-EA46-B0DC-125296AB9382}"/>
              </a:ext>
            </a:extLst>
          </p:cNvPr>
          <p:cNvSpPr>
            <a:spLocks noGrp="1"/>
          </p:cNvSpPr>
          <p:nvPr>
            <p:ph type="sldNum" sz="quarter" idx="12"/>
          </p:nvPr>
        </p:nvSpPr>
        <p:spPr/>
        <p:txBody>
          <a:bodyPr/>
          <a:lstStyle/>
          <a:p>
            <a:fld id="{ADE361C3-C043-4A6E-BDCE-8DA1E7D90A3B}" type="slidenum">
              <a:rPr lang="zh-CN" altLang="en-US" smtClean="0"/>
              <a:t>8</a:t>
            </a:fld>
            <a:endParaRPr lang="zh-CN" altLang="en-US"/>
          </a:p>
        </p:txBody>
      </p:sp>
      <p:pic>
        <p:nvPicPr>
          <p:cNvPr id="4100" name="Picture 4">
            <a:extLst>
              <a:ext uri="{FF2B5EF4-FFF2-40B4-BE49-F238E27FC236}">
                <a16:creationId xmlns:a16="http://schemas.microsoft.com/office/drawing/2014/main" id="{9D059B82-6DAF-1C4C-8A46-08ED126CA3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36" r="21485"/>
          <a:stretch/>
        </p:blipFill>
        <p:spPr bwMode="auto">
          <a:xfrm>
            <a:off x="5724128" y="3457602"/>
            <a:ext cx="2664296" cy="145494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B63EBEA2-FF73-FB44-AB74-2F38A65EED3D}"/>
              </a:ext>
            </a:extLst>
          </p:cNvPr>
          <p:cNvPicPr>
            <a:picLocks noChangeAspect="1"/>
          </p:cNvPicPr>
          <p:nvPr/>
        </p:nvPicPr>
        <p:blipFill>
          <a:blip r:embed="rId3"/>
          <a:stretch>
            <a:fillRect/>
          </a:stretch>
        </p:blipFill>
        <p:spPr>
          <a:xfrm>
            <a:off x="467544" y="1330341"/>
            <a:ext cx="4760270" cy="3903423"/>
          </a:xfrm>
          <a:prstGeom prst="rect">
            <a:avLst/>
          </a:prstGeom>
        </p:spPr>
      </p:pic>
      <p:pic>
        <p:nvPicPr>
          <p:cNvPr id="1026" name="Picture 2" descr="Docker Logo and symbol, meaning, history, PNG, brand">
            <a:extLst>
              <a:ext uri="{FF2B5EF4-FFF2-40B4-BE49-F238E27FC236}">
                <a16:creationId xmlns:a16="http://schemas.microsoft.com/office/drawing/2014/main" id="{70DE56DD-4B24-F651-55D4-A7F1D8EDE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1568821"/>
            <a:ext cx="2448272" cy="137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011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922E28-08DE-C4B0-8E0E-B634301A9249}"/>
              </a:ext>
            </a:extLst>
          </p:cNvPr>
          <p:cNvSpPr>
            <a:spLocks noGrp="1"/>
          </p:cNvSpPr>
          <p:nvPr>
            <p:ph type="title"/>
          </p:nvPr>
        </p:nvSpPr>
        <p:spPr/>
        <p:txBody>
          <a:bodyPr/>
          <a:lstStyle/>
          <a:p>
            <a:r>
              <a:rPr kumimoji="1" lang="en-US" altLang="zh-CN" dirty="0"/>
              <a:t>1.</a:t>
            </a:r>
            <a:r>
              <a:rPr kumimoji="1" lang="zh-CN" altLang="en-US" dirty="0"/>
              <a:t> 有助于更好地理解底层发生了什么</a:t>
            </a:r>
          </a:p>
        </p:txBody>
      </p:sp>
      <p:sp>
        <p:nvSpPr>
          <p:cNvPr id="3" name="内容占位符 2">
            <a:extLst>
              <a:ext uri="{FF2B5EF4-FFF2-40B4-BE49-F238E27FC236}">
                <a16:creationId xmlns:a16="http://schemas.microsoft.com/office/drawing/2014/main" id="{A65AB8CD-E733-3D8E-8699-7FD10EC0BB6C}"/>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30BDB1A6-4533-F1F6-5213-D847F7B4626D}"/>
              </a:ext>
            </a:extLst>
          </p:cNvPr>
          <p:cNvSpPr>
            <a:spLocks noGrp="1"/>
          </p:cNvSpPr>
          <p:nvPr>
            <p:ph type="sldNum" sz="quarter" idx="12"/>
          </p:nvPr>
        </p:nvSpPr>
        <p:spPr/>
        <p:txBody>
          <a:bodyPr/>
          <a:lstStyle/>
          <a:p>
            <a:fld id="{ADE361C3-C043-4A6E-BDCE-8DA1E7D90A3B}" type="slidenum">
              <a:rPr lang="zh-CN" altLang="en-US" smtClean="0"/>
              <a:t>9</a:t>
            </a:fld>
            <a:endParaRPr lang="zh-CN" altLang="en-US"/>
          </a:p>
        </p:txBody>
      </p:sp>
      <p:pic>
        <p:nvPicPr>
          <p:cNvPr id="3074" name="Picture 2" descr="Segmentation fault occured when Im trying to run the third and last sample  demo code · Issue #772 · open-mmlab/mmocr · GitHub">
            <a:extLst>
              <a:ext uri="{FF2B5EF4-FFF2-40B4-BE49-F238E27FC236}">
                <a16:creationId xmlns:a16="http://schemas.microsoft.com/office/drawing/2014/main" id="{B38C75FB-33D4-23E8-5148-2A2ED492C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28" y="1561356"/>
            <a:ext cx="7668344" cy="3271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036354"/>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SJTU-Red</Template>
  <TotalTime>34848</TotalTime>
  <Words>5729</Words>
  <Application>Microsoft Macintosh PowerPoint</Application>
  <PresentationFormat>全屏显示(16:10)</PresentationFormat>
  <Paragraphs>864</Paragraphs>
  <Slides>79</Slides>
  <Notes>27</Notes>
  <HiddenSlides>2</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79</vt:i4>
      </vt:variant>
    </vt:vector>
  </HeadingPairs>
  <TitlesOfParts>
    <vt:vector size="94" baseType="lpstr">
      <vt:lpstr>等线</vt:lpstr>
      <vt:lpstr>等线</vt:lpstr>
      <vt:lpstr>Microsoft YaHei</vt:lpstr>
      <vt:lpstr>Microsoft YaHei</vt:lpstr>
      <vt:lpstr>FrutigerNext LT Regular</vt:lpstr>
      <vt:lpstr>Kaiti SC</vt:lpstr>
      <vt:lpstr>Arial</vt:lpstr>
      <vt:lpstr>Arial</vt:lpstr>
      <vt:lpstr>Calibri</vt:lpstr>
      <vt:lpstr>Century Gothic</vt:lpstr>
      <vt:lpstr>Consolas</vt:lpstr>
      <vt:lpstr>Times New Roman</vt:lpstr>
      <vt:lpstr>Wingdings</vt:lpstr>
      <vt:lpstr>Office 主题​​</vt:lpstr>
      <vt:lpstr>1_Office 主题​​</vt:lpstr>
      <vt:lpstr>操作系统课程引言</vt:lpstr>
      <vt:lpstr>PowerPoint 演示文稿</vt:lpstr>
      <vt:lpstr>版权声明</vt:lpstr>
      <vt:lpstr>大纲</vt:lpstr>
      <vt:lpstr>为什么学习操作系统</vt:lpstr>
      <vt:lpstr>为什么学习操作系统？三个“有助于”</vt:lpstr>
      <vt:lpstr>1. 有助于更好地理解底层发生了什么</vt:lpstr>
      <vt:lpstr>1. 有助于更好地理解底层发生了什么</vt:lpstr>
      <vt:lpstr>1. 有助于更好地理解底层发生了什么</vt:lpstr>
      <vt:lpstr>2. 有助于更好地驾驭硬件</vt:lpstr>
      <vt:lpstr>2. 有助于更好地驾驭硬件</vt:lpstr>
      <vt:lpstr>3. 有助于做出更有影响力的工作</vt:lpstr>
      <vt:lpstr>共同推进开源鸿蒙OpenHarmony生态</vt:lpstr>
      <vt:lpstr>图灵奖与操作系统</vt:lpstr>
      <vt:lpstr>计算机硬件在新应用需求下迅猛发展</vt:lpstr>
      <vt:lpstr>操作系统的简单历史</vt:lpstr>
      <vt:lpstr>计算机诞生时的操作员</vt:lpstr>
      <vt:lpstr>批处理操作系统：GM-NAA I/O </vt:lpstr>
      <vt:lpstr>通用操作系统：OS/360</vt:lpstr>
      <vt:lpstr>分时与多任务：Multics/Unix/Linux</vt:lpstr>
      <vt:lpstr>图形界面： Xerox Alto/MacOS/Windows</vt:lpstr>
      <vt:lpstr>现代操作系统</vt:lpstr>
      <vt:lpstr>今天，操作系统空前繁荣</vt:lpstr>
      <vt:lpstr>操作系统的定义</vt:lpstr>
      <vt:lpstr>什么是操作系统？</vt:lpstr>
      <vt:lpstr>操作系统：在硬件和应用之间的软件层</vt:lpstr>
      <vt:lpstr>操作系统的职责</vt:lpstr>
      <vt:lpstr>PowerPoint 演示文稿</vt:lpstr>
      <vt:lpstr>PowerPoint 演示文稿</vt:lpstr>
      <vt:lpstr>操作系统通过抽象履行职责</vt:lpstr>
      <vt:lpstr>如果没有操作系统</vt:lpstr>
      <vt:lpstr>如果没有操作系统</vt:lpstr>
      <vt:lpstr>究竟什么是操作系统？</vt:lpstr>
      <vt:lpstr>从 Hello World 说起</vt:lpstr>
      <vt:lpstr>操作系统考虑的一些问题</vt:lpstr>
      <vt:lpstr>操作系统为应用提供的服务（部分）</vt:lpstr>
      <vt:lpstr>操作系统对应用的管理（部分）</vt:lpstr>
      <vt:lpstr>操作系统的功能：管理</vt:lpstr>
      <vt:lpstr>操作系统的功能：管理</vt:lpstr>
      <vt:lpstr>操作系统的分化</vt:lpstr>
      <vt:lpstr>应用与操作系统的解耦</vt:lpstr>
      <vt:lpstr>特权级的必要性</vt:lpstr>
      <vt:lpstr>操作系统的分化</vt:lpstr>
      <vt:lpstr>对硬件（CPU）的要求</vt:lpstr>
      <vt:lpstr>非特权部分与特权部分的交互</vt:lpstr>
      <vt:lpstr>Hello运行中的系统调用（strace）</vt:lpstr>
      <vt:lpstr>操作系统的不同架构</vt:lpstr>
      <vt:lpstr>PowerPoint 演示文稿</vt:lpstr>
      <vt:lpstr>操作系统复杂性与结构</vt:lpstr>
      <vt:lpstr>操作系统的不同目标</vt:lpstr>
      <vt:lpstr>操作系统的架构及演进</vt:lpstr>
      <vt:lpstr>1、宏内核（Monolithic Kernel）</vt:lpstr>
      <vt:lpstr>宏内核的优缺点分析</vt:lpstr>
      <vt:lpstr>宏内核难以满足的场景</vt:lpstr>
      <vt:lpstr>2、微内核的系统架构</vt:lpstr>
      <vt:lpstr>例：文件的创建</vt:lpstr>
      <vt:lpstr>微内核的优缺点分析</vt:lpstr>
      <vt:lpstr>微内核的优缺点分析</vt:lpstr>
      <vt:lpstr>seL4：被形式化证明的微内核</vt:lpstr>
      <vt:lpstr>MINIX</vt:lpstr>
      <vt:lpstr>PowerPoint 演示文稿</vt:lpstr>
      <vt:lpstr>2.5、混合内核架构</vt:lpstr>
      <vt:lpstr>Windows NT</vt:lpstr>
      <vt:lpstr>macOS</vt:lpstr>
      <vt:lpstr>3、外核架构（Exokernel）</vt:lpstr>
      <vt:lpstr>Exokernel + LibOS</vt:lpstr>
      <vt:lpstr>Unikernel（单内核）</vt:lpstr>
      <vt:lpstr>Exokernel架构的优缺点分析</vt:lpstr>
      <vt:lpstr>4、多内核/复内核（Multikernel）</vt:lpstr>
      <vt:lpstr>Multikernel的设计</vt:lpstr>
      <vt:lpstr>Barrelfish Multikernel</vt:lpstr>
      <vt:lpstr>Barrelfish Structure</vt:lpstr>
      <vt:lpstr>不同操作系统架构的对比</vt:lpstr>
      <vt:lpstr>操作系统结构的演进与生态</vt:lpstr>
      <vt:lpstr>课程信息</vt:lpstr>
      <vt:lpstr>从应用的视角看操作系统</vt:lpstr>
      <vt:lpstr>PowerPoint 演示文稿</vt:lpstr>
      <vt:lpstr>课程评分（拟定）</vt:lpstr>
      <vt:lpstr>欢迎进入 操作系统的世界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上海交大-古金宇</cp:lastModifiedBy>
  <cp:revision>1186</cp:revision>
  <cp:lastPrinted>2020-03-02T13:38:09Z</cp:lastPrinted>
  <dcterms:created xsi:type="dcterms:W3CDTF">2017-11-24T09:35:45Z</dcterms:created>
  <dcterms:modified xsi:type="dcterms:W3CDTF">2023-09-11T17:15:37Z</dcterms:modified>
</cp:coreProperties>
</file>